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7"/>
  </p:notesMasterIdLst>
  <p:sldIdLst>
    <p:sldId id="256" r:id="rId3"/>
    <p:sldId id="294" r:id="rId4"/>
    <p:sldId id="290" r:id="rId5"/>
    <p:sldId id="289" r:id="rId6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8"/>
      <p:bold r:id="rId9"/>
      <p:italic r:id="rId10"/>
      <p:boldItalic r:id="rId11"/>
    </p:embeddedFont>
    <p:embeddedFont>
      <p:font typeface="Fira Sans Extra Condensed SemiBold" panose="020B060402020202020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  <p:embeddedFont>
      <p:font typeface="Proxima Nova Semibold" panose="020B0604020202020204" charset="0"/>
      <p:regular r:id="rId20"/>
      <p:bold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1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808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934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925c029c6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925c029c67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Migration</a:t>
            </a:r>
            <a:endParaRPr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Case Boticario</a:t>
            </a:r>
            <a:endParaRPr dirty="0"/>
          </a:p>
        </p:txBody>
      </p:sp>
      <p:sp>
        <p:nvSpPr>
          <p:cNvPr id="59" name="Google Shape;59;p15"/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" name="Google Shape;60;p15"/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" name="Google Shape;61;p15"/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62;p15"/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63;p15"/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15"/>
          <p:cNvGrpSpPr/>
          <p:nvPr/>
        </p:nvGrpSpPr>
        <p:grpSpPr>
          <a:xfrm>
            <a:off x="6373463" y="1220354"/>
            <a:ext cx="379746" cy="379756"/>
            <a:chOff x="-2571737" y="2403625"/>
            <a:chExt cx="292225" cy="291425"/>
          </a:xfrm>
        </p:grpSpPr>
        <p:sp>
          <p:nvSpPr>
            <p:cNvPr id="65" name="Google Shape;65;p15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15"/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Big Data</a:t>
            </a:r>
            <a:endParaRPr sz="19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3" name="Google Shape;73;p15"/>
          <p:cNvCxnSpPr>
            <a:stCxn id="63" idx="3"/>
            <a:endCxn id="62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>
            <a:stCxn id="63" idx="3"/>
            <a:endCxn id="61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5"/>
          <p:cNvCxnSpPr>
            <a:stCxn id="63" idx="3"/>
            <a:endCxn id="60" idx="2"/>
          </p:cNvCxnSpPr>
          <p:nvPr/>
        </p:nvCxnSpPr>
        <p:spPr>
          <a:xfrm rot="-5400000" flipH="1">
            <a:off x="6159040" y="26487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5"/>
          <p:cNvCxnSpPr>
            <a:stCxn id="63" idx="3"/>
            <a:endCxn id="59" idx="2"/>
          </p:cNvCxnSpPr>
          <p:nvPr/>
        </p:nvCxnSpPr>
        <p:spPr>
          <a:xfrm rot="-5400000" flipH="1">
            <a:off x="6574540" y="22332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" name="Google Shape;77;p15"/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78" name="Google Shape;78;p15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81" name="Google Shape;81;p15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84" name="Google Shape;84;p15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88" name="Google Shape;88;p15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72399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Arquitetura Batch Analitica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" name="Google Shape;104;p16">
            <a:extLst>
              <a:ext uri="{FF2B5EF4-FFF2-40B4-BE49-F238E27FC236}">
                <a16:creationId xmlns:a16="http://schemas.microsoft.com/office/drawing/2014/main" id="{91CC7122-8F74-3599-E9E5-B7A533B974BA}"/>
              </a:ext>
            </a:extLst>
          </p:cNvPr>
          <p:cNvSpPr txBox="1">
            <a:spLocks/>
          </p:cNvSpPr>
          <p:nvPr/>
        </p:nvSpPr>
        <p:spPr>
          <a:xfrm>
            <a:off x="127416" y="4031043"/>
            <a:ext cx="8229600" cy="700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171450" indent="-171450" algn="l">
              <a:buClr>
                <a:schemeClr val="bg1">
                  <a:lumMod val="50000"/>
                </a:schemeClr>
              </a:buClr>
              <a:buSzPct val="216000"/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bg1">
                    <a:lumMod val="50000"/>
                  </a:schemeClr>
                </a:solidFill>
              </a:rPr>
              <a:t>Arquitetura tem como objetivo apresentar o processo de migração de dados  .</a:t>
            </a:r>
          </a:p>
          <a:p>
            <a:pPr algn="l">
              <a:buClr>
                <a:schemeClr val="bg1">
                  <a:lumMod val="50000"/>
                </a:schemeClr>
              </a:buClr>
              <a:buSzPct val="216000"/>
            </a:pPr>
            <a:endParaRPr lang="pt-BR" sz="105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l">
              <a:buClr>
                <a:schemeClr val="bg1">
                  <a:lumMod val="50000"/>
                </a:schemeClr>
              </a:buClr>
              <a:buSzPct val="216000"/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bg1">
                    <a:lumMod val="50000"/>
                  </a:schemeClr>
                </a:solidFill>
              </a:rPr>
              <a:t>Os parâmetros de configuração das ingestões usados no </a:t>
            </a:r>
            <a:r>
              <a:rPr lang="pt-BR" sz="1050" dirty="0" err="1">
                <a:solidFill>
                  <a:schemeClr val="bg1">
                    <a:lumMod val="50000"/>
                  </a:schemeClr>
                </a:solidFill>
              </a:rPr>
              <a:t>template</a:t>
            </a:r>
            <a:r>
              <a:rPr lang="pt-BR" sz="1050" dirty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1050" dirty="0" err="1">
                <a:solidFill>
                  <a:schemeClr val="bg1">
                    <a:lumMod val="50000"/>
                  </a:schemeClr>
                </a:solidFill>
              </a:rPr>
              <a:t>Dataflow</a:t>
            </a:r>
            <a:r>
              <a:rPr lang="pt-BR" sz="1050" dirty="0">
                <a:solidFill>
                  <a:schemeClr val="bg1">
                    <a:lumMod val="50000"/>
                  </a:schemeClr>
                </a:solidFill>
              </a:rPr>
              <a:t> que ficarão armazenado em um </a:t>
            </a:r>
            <a:r>
              <a:rPr lang="pt-BR" sz="1050" dirty="0" err="1">
                <a:solidFill>
                  <a:schemeClr val="bg1">
                    <a:lumMod val="50000"/>
                  </a:schemeClr>
                </a:solidFill>
              </a:rPr>
              <a:t>Bucket</a:t>
            </a:r>
            <a:r>
              <a:rPr lang="pt-BR" sz="1050" dirty="0">
                <a:solidFill>
                  <a:schemeClr val="bg1">
                    <a:lumMod val="50000"/>
                  </a:schemeClr>
                </a:solidFill>
              </a:rPr>
              <a:t> no </a:t>
            </a:r>
            <a:r>
              <a:rPr lang="pt-BR" sz="1050" dirty="0" err="1">
                <a:solidFill>
                  <a:schemeClr val="bg1">
                    <a:lumMod val="50000"/>
                  </a:schemeClr>
                </a:solidFill>
              </a:rPr>
              <a:t>CloudStorage</a:t>
            </a:r>
            <a:r>
              <a:rPr lang="pt-BR" sz="1050" dirty="0">
                <a:solidFill>
                  <a:schemeClr val="bg1">
                    <a:lumMod val="50000"/>
                  </a:schemeClr>
                </a:solidFill>
              </a:rPr>
              <a:t> e o próprio </a:t>
            </a:r>
            <a:r>
              <a:rPr lang="pt-BR" sz="1050" dirty="0" err="1">
                <a:solidFill>
                  <a:schemeClr val="bg1">
                    <a:lumMod val="50000"/>
                  </a:schemeClr>
                </a:solidFill>
              </a:rPr>
              <a:t>template</a:t>
            </a:r>
            <a:r>
              <a:rPr lang="pt-BR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050" dirty="0" err="1">
                <a:solidFill>
                  <a:schemeClr val="bg1">
                    <a:lumMod val="50000"/>
                  </a:schemeClr>
                </a:solidFill>
              </a:rPr>
              <a:t>Dataflow</a:t>
            </a:r>
            <a:r>
              <a:rPr lang="pt-BR" sz="1050" dirty="0">
                <a:solidFill>
                  <a:schemeClr val="bg1">
                    <a:lumMod val="50000"/>
                  </a:schemeClr>
                </a:solidFill>
              </a:rPr>
              <a:t> consultara o </a:t>
            </a:r>
            <a:r>
              <a:rPr lang="pt-BR" sz="1050" dirty="0" err="1">
                <a:solidFill>
                  <a:schemeClr val="bg1">
                    <a:lumMod val="50000"/>
                  </a:schemeClr>
                </a:solidFill>
              </a:rPr>
              <a:t>BigQuery</a:t>
            </a:r>
            <a:r>
              <a:rPr lang="pt-BR" sz="1050" dirty="0">
                <a:solidFill>
                  <a:schemeClr val="bg1">
                    <a:lumMod val="50000"/>
                  </a:schemeClr>
                </a:solidFill>
              </a:rPr>
              <a:t> para obter as informações necessárias para a realização da extração nos sistemas origem . </a:t>
            </a:r>
          </a:p>
          <a:p>
            <a:pPr marL="171450" indent="-171450" algn="l">
              <a:buClr>
                <a:schemeClr val="bg1">
                  <a:lumMod val="50000"/>
                </a:schemeClr>
              </a:buClr>
              <a:buSzPct val="216000"/>
              <a:buFont typeface="Arial" panose="020B0604020202020204" pitchFamily="34" charset="0"/>
              <a:buChar char="•"/>
            </a:pPr>
            <a:endParaRPr lang="pt-BR" sz="105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l">
              <a:buClr>
                <a:schemeClr val="bg1">
                  <a:lumMod val="50000"/>
                </a:schemeClr>
              </a:buClr>
              <a:buSzPct val="216000"/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bg1">
                    <a:lumMod val="50000"/>
                  </a:schemeClr>
                </a:solidFill>
              </a:rPr>
              <a:t>O Cloud Composer além de realizar a ingestão, tem como objetivo Orquestrar o Fluxo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D9986C-6154-81D2-A979-9F509BDDE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16" y="1098721"/>
            <a:ext cx="8784236" cy="278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6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GCP – BigQuery  - DataSet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6492756" y="1802373"/>
            <a:ext cx="1749600" cy="156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pt-B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mada de consumo onde serão disponibilizados os dados customizados pela area de negocio, dados departamentais restritos, dados corporativos e etc.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6492751" y="1521850"/>
            <a:ext cx="2115880" cy="13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DELIVERY/CONSUMER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3090333" y="1878891"/>
            <a:ext cx="2721930" cy="481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Dataset onde são criadas as External Tables que disponibilizam os dados da Camada Raw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3090333" y="1527688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WORK</a:t>
            </a:r>
            <a:endParaRPr sz="16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457200" y="2178698"/>
            <a:ext cx="1779000" cy="156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BigQuery será utilizado para armazenamento dos dados nos datasets Work,Trusted Delivery.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480405" y="1898198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BigQuery</a:t>
            </a:r>
            <a:endParaRPr sz="16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3090333" y="3263795"/>
            <a:ext cx="2371060" cy="118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Dataset onde serão criadas as tabelas da camada intermediaria com o objetivo de aplicações de rotinas para data quality, melhoria de nomeclatura dos campos, politica de segurança, tabelas particionadas, processo de carga incremental ou full.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3090333" y="2680997"/>
            <a:ext cx="9633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TRUSTED</a:t>
            </a:r>
            <a:endParaRPr sz="16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75413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48"/>
          <p:cNvSpPr txBox="1">
            <a:spLocks noGrp="1"/>
          </p:cNvSpPr>
          <p:nvPr>
            <p:ph type="title" idx="4294967295"/>
          </p:nvPr>
        </p:nvSpPr>
        <p:spPr>
          <a:xfrm>
            <a:off x="446189" y="2300783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Obrigada!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6" name="Google Shape;1676;p48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677" name="Google Shape;1677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678" name="Google Shape;1678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679" name="Google Shape;1679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" name="Google Shape;1680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81" name="Google Shape;1681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2" name="Google Shape;1682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83" name="Google Shape;1683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84" name="Google Shape;1684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5" name="Google Shape;1685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86" name="Google Shape;1686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87" name="Google Shape;1687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8" name="Google Shape;1688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9" name="Google Shape;1689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0" name="Google Shape;1690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91" name="Google Shape;1691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92" name="Google Shape;1692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93" name="Google Shape;1693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4" name="Google Shape;1694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5" name="Google Shape;1695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96" name="Google Shape;1696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7" name="Google Shape;1697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8" name="Google Shape;1698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9" name="Google Shape;1699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00" name="Google Shape;1700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701" name="Google Shape;1701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702" name="Google Shape;1702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3" name="Google Shape;1703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04" name="Google Shape;1704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705" name="Google Shape;1705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6" name="Google Shape;1706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07" name="Google Shape;1707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708" name="Google Shape;1708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709" name="Google Shape;1709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0" name="Google Shape;1710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11" name="Google Shape;1711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712" name="Google Shape;1712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714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6" name="Google Shape;1716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Apresentação na tela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Proxima Nova Semibold</vt:lpstr>
      <vt:lpstr>Fira Sans Extra Condensed SemiBold</vt:lpstr>
      <vt:lpstr>Arial</vt:lpstr>
      <vt:lpstr>Proxima Nova</vt:lpstr>
      <vt:lpstr>Roboto</vt:lpstr>
      <vt:lpstr>Fira Sans Extra Condensed</vt:lpstr>
      <vt:lpstr>Big Data Infographics by Slidesgo</vt:lpstr>
      <vt:lpstr>Slidesgo Final Pages</vt:lpstr>
      <vt:lpstr>Data Migration</vt:lpstr>
      <vt:lpstr>Arquitetura Batch Analitica </vt:lpstr>
      <vt:lpstr>GCP – BigQuery  - DataSet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Migration</dc:title>
  <cp:lastModifiedBy>Nascimento dos Santos, Stephane de Paula</cp:lastModifiedBy>
  <cp:revision>5</cp:revision>
  <dcterms:modified xsi:type="dcterms:W3CDTF">2022-11-26T04:24:22Z</dcterms:modified>
</cp:coreProperties>
</file>