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60" r:id="rId6"/>
    <p:sldId id="259" r:id="rId7"/>
    <p:sldId id="261" r:id="rId8"/>
    <p:sldId id="273" r:id="rId9"/>
    <p:sldId id="263" r:id="rId10"/>
    <p:sldId id="265" r:id="rId11"/>
    <p:sldId id="264" r:id="rId12"/>
    <p:sldId id="262" r:id="rId13"/>
    <p:sldId id="267" r:id="rId14"/>
    <p:sldId id="266" r:id="rId15"/>
    <p:sldId id="268" r:id="rId16"/>
    <p:sldId id="269" r:id="rId17"/>
    <p:sldId id="272" r:id="rId18"/>
    <p:sldId id="270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0334-16F3-4873-FC88-259870B3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AB966-9159-9690-8417-80A0976C9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9BE1-3747-8018-DCE5-F926C32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3FAE-D509-1973-7F2A-2F62643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9A34-30C5-9586-0049-F9442942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6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7F9-772F-11B0-7141-1AA34A9F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31A-4AEA-75EA-E08B-E2A607F74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6211-849D-EC8D-CDC0-A84F63D3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6B71-1F62-9F3F-E6F4-19B44D3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5587-3B16-8EB6-59DA-FD7B4F16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3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18097-6F57-609B-15C5-9157EA83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2259-B4F7-A757-B678-CF97344C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9E51-12CC-57AB-07DF-4D299F3A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6512-4BC1-FADD-FA8B-2FE40E13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90BA-4E3C-1EAC-447A-B4D04714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1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38FD-E189-2C4A-568A-E736486B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730A-70EB-E472-734E-0CBB3861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FE73-6DCF-F8E7-3250-462BD0BC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768B-7B2E-93A1-419B-4F2D054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5FC3-72D5-13D8-280B-6790B95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117A-5AAB-7AD8-FA23-383F912A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4AF7-44E7-89E2-7390-3A4CAB8B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C68F-E3F0-989D-4EA6-CA8E2B5D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0A59-5D6A-CB58-6386-EEF46D0F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AF4E-32A2-BFF1-87EA-BF49691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8ADC-0737-9F83-ACFB-10275FC4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1CC2-63F5-4911-817B-D417D2A8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63644-D389-8043-06FD-368332117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FCDD8-5DA3-59F4-1184-D57B9D29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D063-1166-3797-9B32-F817F178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3B40D-9333-F037-74C0-6E6CD59C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1327-9262-435E-600F-4D28025C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A3BF-7248-AE74-25BB-50332CF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B503-2057-92A7-729D-1AE3E5D6C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7CF-A988-DC47-F0B1-5EA76D934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DB781-2E15-7D9D-168B-DA3868642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FCBF2-8F38-CC87-4657-ABDAC1F5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8A7C9-3158-F136-7CB5-BE8ECA76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CEEDF-6CF8-D256-A5DC-92073413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61F4-AF37-66B2-CD41-D132D9D2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2CC91-9591-6988-ADA1-8C27230A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8F8C1-142F-4130-2FD9-22D124E6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85C00-F554-ECCF-C314-5EFB65F5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9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02F41-C785-36CE-B731-9FEB243B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2C2A9-8F68-1480-AEEA-1BE65D8B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6130D-CCE5-1D37-32E1-89E9E7E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E49-72A5-7E30-8E7F-6D7A341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0563-7A06-3BAE-737F-FFD79850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30EB-6BD5-293E-0B14-0446B4C3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F0C31-08FC-633D-0943-45ED3FE1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AF71-39EC-3335-B401-71F43451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178B-4F1E-9AC8-F843-CD1ADBD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7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AA8A-3386-16DC-7D9E-545A178D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D6F21-1B81-6EF8-2AF1-76F4B7F6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D890-E68E-AC77-0A6F-7A525F8C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C24DE-7FA4-FB1D-24F6-948BDE88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9306-C40F-2857-F033-672E3A8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8C36-991D-5868-F546-BF9DAAF2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23AB-2018-1092-D630-2FD3A80A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40481-718F-FD7C-36C6-0B22AEAE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5A25-AE10-461F-D5C6-7186B640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73F85-B2F5-44B2-A7C5-F9D79CFF211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8317-8E65-8EC8-35D5-596621660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4284-A8FE-FFD0-773A-6521B25C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53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resources/cheatshee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silon.com/post/imputation-in-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6A2A-E26F-8EB9-CE76-4E8A03EBF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Analysis 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B36A5-1906-0C1C-8BC2-D66F1BEB0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Stephanie </a:t>
            </a:r>
            <a:r>
              <a:rPr lang="en-GB" dirty="0" err="1"/>
              <a:t>Towch</a:t>
            </a:r>
            <a:endParaRPr lang="en-GB" dirty="0"/>
          </a:p>
          <a:p>
            <a:r>
              <a:rPr lang="en-GB" dirty="0"/>
              <a:t>June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9AEFC-DA9D-4FD3-84E6-4826BE92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249" y="1952625"/>
            <a:ext cx="2005662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19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69DA-BA4E-2DBA-D4AC-6EC3FE2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the data – Boxplots and Q-Q 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897DC-1593-72BB-073D-8BE98C51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96" y="1690688"/>
            <a:ext cx="4706007" cy="4706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B4A39F-BA89-3ED1-ADAA-48D4E36EA94C}"/>
              </a:ext>
            </a:extLst>
          </p:cNvPr>
          <p:cNvSpPr txBox="1"/>
          <p:nvPr/>
        </p:nvSpPr>
        <p:spPr>
          <a:xfrm>
            <a:off x="6562399" y="1552575"/>
            <a:ext cx="412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the data using </a:t>
            </a:r>
            <a:r>
              <a:rPr lang="en-GB" i="1" dirty="0" err="1"/>
              <a:t>ggplot</a:t>
            </a:r>
            <a:r>
              <a:rPr lang="en-GB" i="1" dirty="0"/>
              <a:t> </a:t>
            </a:r>
            <a:r>
              <a:rPr lang="en-GB" dirty="0"/>
              <a:t>from the tidyverse package to create boxplots and Q-Q Plots to check for normal distributions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25796-672C-7E75-FF45-EA8389A2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91" y="2878138"/>
            <a:ext cx="3319541" cy="33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EE18-0D37-4EC3-B4AD-C6B9B23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Consistency Reliability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CB58-5D1D-06EF-491E-C5453E24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Cronbach alpha for each scale to assess the internal reliability consistency using the </a:t>
            </a:r>
            <a:r>
              <a:rPr lang="en-US" i="1" dirty="0"/>
              <a:t>psych</a:t>
            </a:r>
            <a:r>
              <a:rPr lang="en-US" dirty="0"/>
              <a:t> package in R</a:t>
            </a:r>
          </a:p>
          <a:p>
            <a:r>
              <a:rPr lang="en-US" dirty="0"/>
              <a:t>The general rule of thumb is that a Cronbach’s alpha of .70 and above is good, .80 and above is better, and .90 and above is best.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74E6E-C6C2-C4ED-3A22-169C2687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5252909"/>
            <a:ext cx="5515745" cy="924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E93D0-14C2-7A25-C20A-8612252A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3545451"/>
            <a:ext cx="5020376" cy="1448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82F545-BC11-4F07-87F1-9DD39DF19F12}"/>
              </a:ext>
            </a:extLst>
          </p:cNvPr>
          <p:cNvSpPr txBox="1"/>
          <p:nvPr/>
        </p:nvSpPr>
        <p:spPr>
          <a:xfrm>
            <a:off x="7591425" y="5111571"/>
            <a:ext cx="37623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output from R shows the </a:t>
            </a:r>
            <a:r>
              <a:rPr lang="en-GB" i="1" dirty="0" err="1"/>
              <a:t>raw_alpha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 err="1"/>
              <a:t>std.alpha</a:t>
            </a:r>
            <a:r>
              <a:rPr lang="en-GB" dirty="0"/>
              <a:t> as 0.86 for the Bergen Work Addiction Scale (BWAS) indicating good internal consistency.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6447E9-4E85-5D69-E174-C126C28A67C5}"/>
              </a:ext>
            </a:extLst>
          </p:cNvPr>
          <p:cNvSpPr/>
          <p:nvPr/>
        </p:nvSpPr>
        <p:spPr>
          <a:xfrm>
            <a:off x="6828793" y="5781675"/>
            <a:ext cx="648332" cy="66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4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4065-57DB-004F-DF37-7E418827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- Correlation Data Matrix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601F3C-66CC-1B95-E14D-2AEA1B3F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242"/>
            <a:ext cx="8411749" cy="39057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F0B605-7565-954C-4F6C-E324F9DB06EF}"/>
              </a:ext>
            </a:extLst>
          </p:cNvPr>
          <p:cNvSpPr txBox="1"/>
          <p:nvPr/>
        </p:nvSpPr>
        <p:spPr>
          <a:xfrm>
            <a:off x="7715250" y="2115145"/>
            <a:ext cx="378201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Visualise correlation data using the </a:t>
            </a:r>
            <a:r>
              <a:rPr lang="en-GB" sz="2800" i="1" dirty="0" err="1"/>
              <a:t>apaTables</a:t>
            </a:r>
            <a:r>
              <a:rPr lang="en-GB" sz="2800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402398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B145-2567-C896-DE9F-BB3DFCF1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- Correlation Data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06CE7-F430-9C36-8644-62209E10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541182"/>
            <a:ext cx="5431156" cy="4957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20526-A419-E02E-00CF-A56E09DA3875}"/>
              </a:ext>
            </a:extLst>
          </p:cNvPr>
          <p:cNvSpPr txBox="1"/>
          <p:nvPr/>
        </p:nvSpPr>
        <p:spPr>
          <a:xfrm>
            <a:off x="6526584" y="1849546"/>
            <a:ext cx="431286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Visualise correlation data using the </a:t>
            </a:r>
            <a:r>
              <a:rPr lang="en-GB" i="1" dirty="0" err="1"/>
              <a:t>GGally</a:t>
            </a:r>
            <a:r>
              <a:rPr lang="en-GB" dirty="0"/>
              <a:t> package in R or calculate correlations (Pearson’s product-moment correlation between pairs of variables using </a:t>
            </a:r>
            <a:r>
              <a:rPr lang="en-GB" i="1" dirty="0" err="1"/>
              <a:t>cor.test</a:t>
            </a:r>
            <a:r>
              <a:rPr lang="en-GB" i="1" dirty="0"/>
              <a:t>() </a:t>
            </a:r>
            <a:r>
              <a:rPr lang="en-GB" dirty="0"/>
              <a:t>from the </a:t>
            </a:r>
            <a:r>
              <a:rPr lang="en-GB" i="1" dirty="0"/>
              <a:t>psych </a:t>
            </a:r>
            <a:r>
              <a:rPr lang="en-GB" dirty="0"/>
              <a:t>package.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BAFBCA-F8BA-BF0C-65C4-38713B91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85" y="3514853"/>
            <a:ext cx="5150617" cy="821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C474F-2ADA-28FF-14A8-9E8438B4F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33" y="4634786"/>
            <a:ext cx="4534533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B4035C1-F9BB-342F-5212-C2DA4ABD0D22}"/>
              </a:ext>
            </a:extLst>
          </p:cNvPr>
          <p:cNvSpPr/>
          <p:nvPr/>
        </p:nvSpPr>
        <p:spPr>
          <a:xfrm>
            <a:off x="8543925" y="4371975"/>
            <a:ext cx="45719" cy="2275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93F458-4D57-ED9D-68FF-09FA13187739}"/>
              </a:ext>
            </a:extLst>
          </p:cNvPr>
          <p:cNvSpPr/>
          <p:nvPr/>
        </p:nvSpPr>
        <p:spPr>
          <a:xfrm>
            <a:off x="6162675" y="3860519"/>
            <a:ext cx="29495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3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72F-9FBC-FE2F-4A3E-9811CA77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– Scatterplots – Linear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72F8F-9BFB-5D51-613F-AE939880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58" y="1552575"/>
            <a:ext cx="3462667" cy="346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5F66D-2BCF-672B-8B07-307079EE3891}"/>
              </a:ext>
            </a:extLst>
          </p:cNvPr>
          <p:cNvSpPr txBox="1"/>
          <p:nvPr/>
        </p:nvSpPr>
        <p:spPr>
          <a:xfrm>
            <a:off x="3162300" y="5279362"/>
            <a:ext cx="5867400" cy="120032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Visualise the data using </a:t>
            </a:r>
            <a:r>
              <a:rPr lang="en-GB" i="1" dirty="0" err="1"/>
              <a:t>ggplot</a:t>
            </a:r>
            <a:r>
              <a:rPr lang="en-GB" i="1" dirty="0"/>
              <a:t> </a:t>
            </a:r>
            <a:r>
              <a:rPr lang="en-GB" dirty="0"/>
              <a:t>from the tidyverse package to create scatterplots between the independent and dependent variables to check for a linear relationship that is an assumption of regression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85A8F-39F5-1F3E-D753-4C985128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57" y="1573518"/>
            <a:ext cx="3462667" cy="3441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A692C-E6D5-EFDE-0649-CE2DF638C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33" y="1552575"/>
            <a:ext cx="3462667" cy="34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A7AC-51E6-F812-1610-6F984E29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- 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E2FF-F044-330C-69AD-DD2CF866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Estimating a simple linear regression model using the </a:t>
            </a:r>
            <a:r>
              <a:rPr lang="en-US" sz="2400" b="0" i="1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lm</a:t>
            </a:r>
            <a:r>
              <a:rPr lang="en-US" sz="2400" b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 function in Base R between one independent variable and one dependent variable.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3B776-3142-10F9-ABF4-F931F816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8345"/>
            <a:ext cx="4906060" cy="2724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13E896E-678F-9DE8-5CE3-D448A8B72354}"/>
              </a:ext>
            </a:extLst>
          </p:cNvPr>
          <p:cNvSpPr/>
          <p:nvPr/>
        </p:nvSpPr>
        <p:spPr>
          <a:xfrm>
            <a:off x="3181350" y="3374983"/>
            <a:ext cx="45719" cy="248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52AA6-03F9-07AB-CED6-75F4176BEB3F}"/>
              </a:ext>
            </a:extLst>
          </p:cNvPr>
          <p:cNvSpPr txBox="1"/>
          <p:nvPr/>
        </p:nvSpPr>
        <p:spPr>
          <a:xfrm>
            <a:off x="7391401" y="2771635"/>
            <a:ext cx="4204858" cy="360098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rgbClr val="3A3A3A"/>
                </a:solidFill>
                <a:highlight>
                  <a:srgbClr val="FFFFFF"/>
                </a:highlight>
                <a:latin typeface="-apple-system"/>
              </a:rPr>
              <a:t>APA Style Reporting: </a:t>
            </a: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A simple linear regression analysis was conducted to evaluate the extent to which </a:t>
            </a: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Work Addiction scores (</a:t>
            </a:r>
            <a:r>
              <a:rPr lang="en-US" sz="12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Total_BWAS</a:t>
            </a: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 could predict </a:t>
            </a: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Burnout scores (</a:t>
            </a:r>
            <a:r>
              <a:rPr lang="en-US" sz="12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Total_BBI</a:t>
            </a: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). </a:t>
            </a:r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A significant regression equation was found (F(1,509) = 205.1, p &lt; .001), with an R² of .29, indicating that Work Addiction scores explained approximately 29% of the variance in Burnout scores.</a:t>
            </a:r>
          </a:p>
          <a:p>
            <a:pPr algn="l"/>
            <a:endParaRPr lang="en-US" sz="1200" dirty="0">
              <a:solidFill>
                <a:srgbClr val="3A3A3A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2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Formula: </a:t>
            </a:r>
            <a:r>
              <a:rPr lang="en-US" sz="12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Total_BBI</a:t>
            </a:r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 = 1.427 + 0.632 * </a:t>
            </a:r>
            <a:r>
              <a:rPr lang="en-US" sz="12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Total_BWAS</a:t>
            </a:r>
            <a:endParaRPr lang="en-US" sz="1200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en-US" sz="1200" dirty="0">
              <a:solidFill>
                <a:srgbClr val="3A3A3A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Both the intercept (1.427, p &lt; .001) and the slope (0.632, p &lt; .001) were statistically significant.</a:t>
            </a:r>
          </a:p>
          <a:p>
            <a:pPr algn="l"/>
            <a:endParaRPr lang="en-US" sz="1200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The predicted burnout score increased by approximately 0.632 percentage points for each one-point increase in work addiction scores. </a:t>
            </a:r>
          </a:p>
          <a:p>
            <a:pPr algn="l"/>
            <a:endParaRPr lang="en-US" sz="1200" dirty="0">
              <a:solidFill>
                <a:srgbClr val="3A3A3A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The model fits the data significantly well, as indicated by the high F-statistic and low p-value for the model overall.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4831C4-8B5E-4FE6-BD96-A735666A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92" y="799274"/>
            <a:ext cx="2629267" cy="457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EDB46-F58A-2749-A813-39743C744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1635"/>
            <a:ext cx="6125430" cy="4763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309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69E-B50C-CC43-2923-16FD0C07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-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AF1C-945B-90E0-E1C2-F86635DB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Estimating a multiple linear regression model uses the same </a:t>
            </a:r>
            <a:r>
              <a:rPr lang="en-US" sz="1800" b="0" i="1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lm</a:t>
            </a:r>
            <a:r>
              <a:rPr lang="en-US" sz="1800" b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 function in Base R between multiple independent variables and one dependent variable.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ACC7A-1F50-B68E-4F63-60049551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33" y="2538690"/>
            <a:ext cx="8116433" cy="49536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049A2A-EF89-B8F7-74BD-81F37783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33" y="3349212"/>
            <a:ext cx="5582429" cy="296268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7CB3E43-E50D-626B-8335-848011CF4C7D}"/>
              </a:ext>
            </a:extLst>
          </p:cNvPr>
          <p:cNvSpPr/>
          <p:nvPr/>
        </p:nvSpPr>
        <p:spPr>
          <a:xfrm>
            <a:off x="2726056" y="3034059"/>
            <a:ext cx="45719" cy="2724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3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387-6681-649D-2930-FE53312E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Communicate – Multiple Linear Regression Results (APA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AE4E-0C63-6247-4882-E34682E2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600" b="0" i="0" dirty="0">
                <a:effectLst/>
                <a:highlight>
                  <a:srgbClr val="FFFFFF"/>
                </a:highlight>
              </a:rPr>
              <a:t>A multiple linear regression analysis was conducted to evaluate the extent to which </a:t>
            </a:r>
            <a:r>
              <a:rPr lang="en-US" sz="1600" dirty="0">
                <a:solidFill>
                  <a:srgbClr val="0070C0"/>
                </a:solidFill>
                <a:highlight>
                  <a:srgbClr val="FFFFFF"/>
                </a:highlight>
              </a:rPr>
              <a:t>w</a:t>
            </a:r>
            <a:r>
              <a:rPr lang="en-US" sz="1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ork addiction (</a:t>
            </a:r>
            <a:r>
              <a:rPr lang="en-US" sz="16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Total_BWAS</a:t>
            </a:r>
            <a:r>
              <a:rPr lang="en-US" sz="1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70C0"/>
                </a:solidFill>
                <a:highlight>
                  <a:srgbClr val="FFFFFF"/>
                </a:highlight>
              </a:rPr>
              <a:t>, psychological capital (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FF"/>
                </a:highlight>
              </a:rPr>
              <a:t>Total_PC</a:t>
            </a:r>
            <a:r>
              <a:rPr lang="en-US" sz="1600" dirty="0">
                <a:solidFill>
                  <a:srgbClr val="0070C0"/>
                </a:solidFill>
                <a:highlight>
                  <a:srgbClr val="FFFFFF"/>
                </a:highlight>
              </a:rPr>
              <a:t>) and job satisfaction (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FF"/>
                </a:highlight>
              </a:rPr>
              <a:t>Total_JSS</a:t>
            </a:r>
            <a:r>
              <a:rPr lang="en-US" sz="1600" dirty="0">
                <a:solidFill>
                  <a:srgbClr val="0070C0"/>
                </a:solidFill>
                <a:highlight>
                  <a:srgbClr val="FFFFFF"/>
                </a:highlight>
              </a:rPr>
              <a:t>) </a:t>
            </a:r>
            <a:r>
              <a:rPr lang="en-US" sz="1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could predict Burnout (</a:t>
            </a:r>
            <a:r>
              <a:rPr lang="en-US" sz="16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Total_BBI</a:t>
            </a:r>
            <a:r>
              <a:rPr lang="en-US" sz="1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). 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A significant regression equation was found (</a:t>
            </a:r>
            <a:r>
              <a:rPr lang="en-US" sz="1600" b="0" i="1" dirty="0">
                <a:effectLst/>
                <a:highlight>
                  <a:srgbClr val="FFFFFF"/>
                </a:highlight>
              </a:rPr>
              <a:t>F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(3, 507) = 146.8, </a:t>
            </a:r>
            <a:r>
              <a:rPr lang="en-US" sz="1600" b="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 &lt; .001), with an </a:t>
            </a:r>
            <a:r>
              <a:rPr lang="en-US" sz="1600" b="0" i="1" dirty="0">
                <a:effectLst/>
                <a:highlight>
                  <a:srgbClr val="FFFFFF"/>
                </a:highlight>
              </a:rPr>
              <a:t>R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² of .46, indicating that work Addiction, psychological capital and job satisfaction explained approximately 46% of the variance in Burnout scores.</a:t>
            </a:r>
            <a:endParaRPr lang="en-US" sz="1600" dirty="0">
              <a:highlight>
                <a:srgbClr val="FFFFFF"/>
              </a:highlight>
            </a:endParaRPr>
          </a:p>
          <a:p>
            <a:pPr algn="l">
              <a:lnSpc>
                <a:spcPct val="120000"/>
              </a:lnSpc>
            </a:pPr>
            <a:r>
              <a:rPr lang="en-US" sz="1600" b="1" i="0" dirty="0">
                <a:effectLst/>
                <a:highlight>
                  <a:srgbClr val="FFFFFF"/>
                </a:highlight>
              </a:rPr>
              <a:t>Formula: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Total_BBI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= 4.050 + 0.675 ×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Total_BWAS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− 0.315 ×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Total_PC</a:t>
            </a:r>
            <a:r>
              <a:rPr lang="en-US" sz="1600" dirty="0">
                <a:highlight>
                  <a:srgbClr val="FFFFFF"/>
                </a:highlight>
              </a:rPr>
              <a:t> 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− 0.484 ×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Total_JSS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</a:t>
            </a:r>
            <a:endParaRPr lang="en-US" sz="1600" dirty="0">
              <a:highlight>
                <a:srgbClr val="FFFFFF"/>
              </a:highlight>
            </a:endParaRPr>
          </a:p>
          <a:p>
            <a:pPr algn="l">
              <a:lnSpc>
                <a:spcPct val="120000"/>
              </a:lnSpc>
            </a:pPr>
            <a:r>
              <a:rPr lang="en-US" sz="1600" i="0" dirty="0">
                <a:effectLst/>
                <a:highlight>
                  <a:srgbClr val="FFFFFF"/>
                </a:highlight>
              </a:rPr>
              <a:t>Both the intercept (4.050, </a:t>
            </a:r>
            <a:r>
              <a:rPr lang="en-US" sz="160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&lt; .001) and the coefficients for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Total_BWAS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(0.675, </a:t>
            </a:r>
            <a:r>
              <a:rPr lang="en-US" sz="160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&lt; .001),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Total_PC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(-0.315, </a:t>
            </a:r>
            <a:r>
              <a:rPr lang="en-US" sz="160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&lt; .001), and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Total_JSS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(-0.484, </a:t>
            </a:r>
            <a:r>
              <a:rPr lang="en-US" sz="160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&lt; .001) were statistically significant.</a:t>
            </a:r>
            <a:endParaRPr lang="en-US" sz="1600" dirty="0">
              <a:highlight>
                <a:srgbClr val="FFFFFF"/>
              </a:highlight>
            </a:endParaRPr>
          </a:p>
          <a:p>
            <a:pPr algn="l">
              <a:lnSpc>
                <a:spcPct val="120000"/>
              </a:lnSpc>
            </a:pPr>
            <a:r>
              <a:rPr lang="en-US" sz="1600" i="0" dirty="0">
                <a:effectLst/>
                <a:highlight>
                  <a:srgbClr val="FFFFFF"/>
                </a:highlight>
              </a:rPr>
              <a:t>The results indicate that for every one-unit increase in work addiction scores (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Total_BWAS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), the predicted burnout score (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Total_BBI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) increases by approximately 0.675 points. Conversely, an increase in psychological capital (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Total_PC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) and job satisfaction (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Total_JSS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) is associated with decreases of approximately 0.315 and 0.484 points in burnout scores, respectively.</a:t>
            </a:r>
            <a:endParaRPr lang="en-US" sz="1600" dirty="0">
              <a:highlight>
                <a:srgbClr val="FFFFFF"/>
              </a:highlight>
            </a:endParaRPr>
          </a:p>
          <a:p>
            <a:pPr algn="l">
              <a:lnSpc>
                <a:spcPct val="120000"/>
              </a:lnSpc>
            </a:pPr>
            <a:r>
              <a:rPr lang="en-US" sz="1600" i="0" dirty="0">
                <a:effectLst/>
                <a:highlight>
                  <a:srgbClr val="FFFFFF"/>
                </a:highlight>
              </a:rPr>
              <a:t>The model provided a good fit to the data, as demonstrated by the high F-statistic and low p-value, underscoring the significance of work addiction, psychological capital, and job satisfaction in predicting burnout.</a:t>
            </a:r>
          </a:p>
        </p:txBody>
      </p:sp>
    </p:spTree>
    <p:extLst>
      <p:ext uri="{BB962C8B-B14F-4D97-AF65-F5344CB8AC3E}">
        <p14:creationId xmlns:p14="http://schemas.microsoft.com/office/powerpoint/2010/main" val="187000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09E-F1FE-0E3F-0738-40A50932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- Hierarchal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DA7B-67F7-A873-54FE-C7FFD18A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Create simple or multiple linear regression models in R using the </a:t>
            </a:r>
            <a:r>
              <a:rPr lang="en-GB" sz="1800" i="1" dirty="0" err="1"/>
              <a:t>lm</a:t>
            </a:r>
            <a:r>
              <a:rPr lang="en-GB" sz="1800" dirty="0"/>
              <a:t> function in base are and use ANOVA to compare models.</a:t>
            </a:r>
          </a:p>
          <a:p>
            <a:r>
              <a:rPr lang="en-GB" sz="1800" dirty="0"/>
              <a:t>Example – compares the simple linear model (model 1) with the multiple regression model (model 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C2532-E77B-B034-2C89-6CBFE73E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8" y="2933581"/>
            <a:ext cx="8164064" cy="16956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4EDF6-B5DD-BB06-6713-5847BE537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8" y="4844845"/>
            <a:ext cx="4934639" cy="146705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2EDDE3C-3941-9C25-053E-1561D179D767}"/>
              </a:ext>
            </a:extLst>
          </p:cNvPr>
          <p:cNvSpPr/>
          <p:nvPr/>
        </p:nvSpPr>
        <p:spPr>
          <a:xfrm>
            <a:off x="3230881" y="4629268"/>
            <a:ext cx="45719" cy="215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AF9F0-1425-4359-5B3D-C16E26FDC599}"/>
              </a:ext>
            </a:extLst>
          </p:cNvPr>
          <p:cNvSpPr txBox="1"/>
          <p:nvPr/>
        </p:nvSpPr>
        <p:spPr>
          <a:xfrm>
            <a:off x="6419850" y="5090893"/>
            <a:ext cx="18859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ANOVA Output results in R</a:t>
            </a:r>
          </a:p>
        </p:txBody>
      </p:sp>
    </p:spTree>
    <p:extLst>
      <p:ext uri="{BB962C8B-B14F-4D97-AF65-F5344CB8AC3E}">
        <p14:creationId xmlns:p14="http://schemas.microsoft.com/office/powerpoint/2010/main" val="320794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F48E-4FAA-5535-62F0-5D748CB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Communicate - Hierarchal Linear Regression (APA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86D0-E3CA-0D3F-8CB7-FF10F787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A3A3A"/>
                </a:solidFill>
                <a:highlight>
                  <a:srgbClr val="FFFFFF"/>
                </a:highlight>
              </a:rPr>
              <a:t>A h</a:t>
            </a:r>
            <a:r>
              <a:rPr lang="en-GB" sz="2800" dirty="0"/>
              <a:t>ierarchical </a:t>
            </a:r>
            <a:r>
              <a:rPr lang="en-US" sz="28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linear regression analysis was conducted </a:t>
            </a:r>
            <a:r>
              <a:rPr lang="en-US" sz="2800" dirty="0"/>
              <a:t>to compare two linear regression models predicting burnout scores (</a:t>
            </a:r>
            <a:r>
              <a:rPr lang="en-US" sz="2800" dirty="0" err="1"/>
              <a:t>Total_BBI</a:t>
            </a:r>
            <a:r>
              <a:rPr lang="en-US" sz="2800" dirty="0"/>
              <a:t>). Model 1 included only </a:t>
            </a:r>
            <a:r>
              <a:rPr lang="en-US" sz="2800" dirty="0">
                <a:solidFill>
                  <a:srgbClr val="0070C0"/>
                </a:solidFill>
              </a:rPr>
              <a:t>work addiction (</a:t>
            </a:r>
            <a:r>
              <a:rPr lang="en-US" sz="2800" dirty="0" err="1">
                <a:solidFill>
                  <a:srgbClr val="0070C0"/>
                </a:solidFill>
              </a:rPr>
              <a:t>Total_BWAS</a:t>
            </a:r>
            <a:r>
              <a:rPr lang="en-US" sz="2800" dirty="0">
                <a:solidFill>
                  <a:srgbClr val="0070C0"/>
                </a:solidFill>
              </a:rPr>
              <a:t>) </a:t>
            </a:r>
            <a:r>
              <a:rPr lang="en-US" sz="2800" dirty="0"/>
              <a:t>as a predictor, while Model 2 added </a:t>
            </a:r>
            <a:r>
              <a:rPr lang="en-US" sz="2800" dirty="0">
                <a:solidFill>
                  <a:srgbClr val="0070C0"/>
                </a:solidFill>
              </a:rPr>
              <a:t>psychological capital (</a:t>
            </a:r>
            <a:r>
              <a:rPr lang="en-US" sz="2800" dirty="0" err="1">
                <a:solidFill>
                  <a:srgbClr val="0070C0"/>
                </a:solidFill>
              </a:rPr>
              <a:t>Total_PC</a:t>
            </a:r>
            <a:r>
              <a:rPr lang="en-US" sz="2800" dirty="0">
                <a:solidFill>
                  <a:srgbClr val="0070C0"/>
                </a:solidFill>
              </a:rPr>
              <a:t>) and job satisfaction (</a:t>
            </a:r>
            <a:r>
              <a:rPr lang="en-US" sz="2800" dirty="0" err="1">
                <a:solidFill>
                  <a:srgbClr val="0070C0"/>
                </a:solidFill>
              </a:rPr>
              <a:t>Total_JSS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  <a:r>
              <a:rPr lang="en-US" sz="2800" dirty="0"/>
              <a:t> as additional predictors.</a:t>
            </a:r>
          </a:p>
          <a:p>
            <a:r>
              <a:rPr lang="en-US" dirty="0"/>
              <a:t>The </a:t>
            </a:r>
            <a:r>
              <a:rPr lang="en-GB" dirty="0"/>
              <a:t>analysis of variance (</a:t>
            </a:r>
            <a:r>
              <a:rPr lang="en-US" dirty="0"/>
              <a:t>ANOVA) results indicated a significant improvement in Model 2 over Model 1 in predicting burnout scores, ΔF(2, 507) = 84.11, p &lt; .001. Model 2 (R² = .465) explained significantly more variance in burnout scores compared to Model 1 (R² = .426), as evidenced by a reduction in residual sum of squares (RSS) from 377.65 to 283.56, respectively.</a:t>
            </a:r>
            <a:endParaRPr lang="en-US" sz="2800" dirty="0"/>
          </a:p>
          <a:p>
            <a:pPr marL="0" indent="0" algn="l">
              <a:buNone/>
            </a:pPr>
            <a:endParaRPr lang="en-US" sz="2800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2884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F377-E00B-A072-A910-2E8033B0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D2B9-5979-A5A1-42A3-01960151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These slides detail how to import, tidy, visualise, transform, and model a dataset using R. </a:t>
            </a:r>
          </a:p>
          <a:p>
            <a:pPr marL="0" indent="0">
              <a:buNone/>
            </a:pPr>
            <a:r>
              <a:rPr lang="en-GB" dirty="0"/>
              <a:t>Key steps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Importing and tidying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Imputing missing data where applicable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Visualising data through histograms, bar charts, scatterplots, boxplots, and Q-Q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Viewing descriptive statistics to gain insights into data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Transforming data, including univariate outlier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Utilising Cronbach's Alpha to assess internal consistency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Constructing a correlation data matrix to examine relationships between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Modelling data using techniques such as simple linear regression, multiple linear regression, and hierarchical linear regression</a:t>
            </a:r>
          </a:p>
          <a:p>
            <a:pPr marL="0" indent="0">
              <a:buNone/>
            </a:pPr>
            <a:r>
              <a:rPr lang="en-GB" dirty="0"/>
              <a:t>These steps are essential for understanding and interpreting data, ensuring robust analysis and informed decision-making. Let's delve into each stage to uncover valuable insights from our dataset.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148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2353-882D-F5A6-AB49-363C393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DD7E-2222-A48C-94DA-80BA7DF8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RStudio has a range of Cheat Sheets for further functionality </a:t>
            </a:r>
            <a:r>
              <a:rPr lang="en-GB" dirty="0">
                <a:hlinkClick r:id="rId2"/>
              </a:rPr>
              <a:t>https://posit.co/resources/cheatsheets/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568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55DC-F7FA-A46E-0E24-9B1DD155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Flow in 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237FD1-10F7-8244-D0AC-ADB273B1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1709497"/>
            <a:ext cx="1162212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E8A8-B8F8-A7DE-B28E-2962A7E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the tidyverse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62E2D-3184-7C27-52F9-879B1430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3836"/>
            <a:ext cx="8940039" cy="463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F2279-8A6A-3108-3AD1-65ED1EF130FE}"/>
              </a:ext>
            </a:extLst>
          </p:cNvPr>
          <p:cNvSpPr txBox="1"/>
          <p:nvPr/>
        </p:nvSpPr>
        <p:spPr>
          <a:xfrm>
            <a:off x="9778239" y="2714625"/>
            <a:ext cx="192405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To find out what packages are included in the </a:t>
            </a:r>
            <a:r>
              <a:rPr lang="en-GB" sz="1200" i="1" dirty="0"/>
              <a:t>tidyverse</a:t>
            </a:r>
            <a:r>
              <a:rPr lang="en-GB" sz="1200" dirty="0"/>
              <a:t> package use: </a:t>
            </a:r>
            <a:r>
              <a:rPr lang="en-GB" sz="1200" dirty="0" err="1"/>
              <a:t>tidyverse_packages</a:t>
            </a:r>
            <a:r>
              <a:rPr lang="en-GB" sz="1200" dirty="0"/>
              <a:t>() in the command line</a:t>
            </a:r>
          </a:p>
          <a:p>
            <a:r>
              <a:rPr lang="en-GB" sz="1200" dirty="0"/>
              <a:t> or go to </a:t>
            </a:r>
            <a:r>
              <a:rPr lang="en-GB" sz="1200" dirty="0">
                <a:hlinkClick r:id="rId3"/>
              </a:rPr>
              <a:t>https://www.tidyverse.org/</a:t>
            </a:r>
            <a:r>
              <a:rPr lang="en-GB" sz="1200" dirty="0"/>
              <a:t> for more information. </a:t>
            </a:r>
          </a:p>
          <a:p>
            <a:r>
              <a:rPr lang="en-GB" sz="1200" dirty="0"/>
              <a:t>To load the tidyverse package:</a:t>
            </a:r>
          </a:p>
          <a:p>
            <a:r>
              <a:rPr lang="en-GB" sz="1200" dirty="0"/>
              <a:t>library(tidyverse)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1845E-C95D-3432-0263-F4E241C67954}"/>
              </a:ext>
            </a:extLst>
          </p:cNvPr>
          <p:cNvSpPr txBox="1"/>
          <p:nvPr/>
        </p:nvSpPr>
        <p:spPr>
          <a:xfrm>
            <a:off x="9778239" y="5124450"/>
            <a:ext cx="192798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Use the </a:t>
            </a:r>
            <a:r>
              <a:rPr lang="en-GB" sz="1200" i="1" dirty="0" err="1"/>
              <a:t>readr</a:t>
            </a:r>
            <a:r>
              <a:rPr lang="en-GB" sz="1200" dirty="0"/>
              <a:t> package to import your data</a:t>
            </a:r>
          </a:p>
        </p:txBody>
      </p:sp>
    </p:spTree>
    <p:extLst>
      <p:ext uri="{BB962C8B-B14F-4D97-AF65-F5344CB8AC3E}">
        <p14:creationId xmlns:p14="http://schemas.microsoft.com/office/powerpoint/2010/main" val="7617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433B-A285-F69C-BC64-F42FCB4D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- Imputing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02F7-EBF9-B0DA-FA34-4AF7A8AA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There are various techniques to impute missing values and you can do this manually if it is simple.</a:t>
            </a:r>
          </a:p>
          <a:p>
            <a:r>
              <a:rPr lang="en-GB" dirty="0">
                <a:hlinkClick r:id="rId2"/>
              </a:rPr>
              <a:t>https://www.appsilon.com/post/imputation-in-r</a:t>
            </a:r>
            <a:r>
              <a:rPr lang="en-GB" dirty="0"/>
              <a:t> shows various methods for imputing missing values including constant, mean, median imputations that do not require any R packages. Or by using the MICE (</a:t>
            </a:r>
            <a:r>
              <a:rPr lang="it-IT" b="0" i="1" dirty="0">
                <a:solidFill>
                  <a:srgbClr val="0D222F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Multivariate Imputation via Chained Equations</a:t>
            </a:r>
            <a:r>
              <a:rPr lang="it-IT" dirty="0">
                <a:solidFill>
                  <a:srgbClr val="0D222F"/>
                </a:solidFill>
                <a:highlight>
                  <a:srgbClr val="FFFFFF"/>
                </a:highlight>
                <a:latin typeface="Titillium Web" panose="020F0502020204030204" pitchFamily="2" charset="0"/>
              </a:rPr>
              <a:t>) package that has many univariate imputation methods including ppm (predictive mean matching), cart (classification and regression trees or laso.norm (lasso linear regression). Or by using the MissForest package, which uses a random forest algorithm (non-parametric imputation method).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52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0369-8F82-A52E-ADEC-866793E0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77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Visualise - Before and after imputing missing values - Histograms using </a:t>
            </a:r>
            <a:r>
              <a:rPr lang="en-GB" sz="3200" i="1" dirty="0" err="1"/>
              <a:t>ggplot</a:t>
            </a:r>
            <a:r>
              <a:rPr lang="en-GB" sz="3200" i="1" dirty="0"/>
              <a:t> </a:t>
            </a:r>
            <a:r>
              <a:rPr lang="en-GB" sz="3200" dirty="0"/>
              <a:t>from</a:t>
            </a:r>
            <a:r>
              <a:rPr lang="en-GB" sz="3200" i="1" dirty="0"/>
              <a:t> </a:t>
            </a:r>
            <a:r>
              <a:rPr lang="en-GB" sz="3200" dirty="0"/>
              <a:t>the </a:t>
            </a:r>
            <a:r>
              <a:rPr lang="en-GB" sz="3200" i="1" dirty="0"/>
              <a:t>tidyverse package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CC76D-E669-5779-79AB-7A8A57EB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05" y="2038349"/>
            <a:ext cx="4789226" cy="4437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F3ED7-E0E0-25B2-FB45-60216C51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2038349"/>
            <a:ext cx="5036876" cy="4640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E6F80-81E7-B691-81AE-B97F0251F5FF}"/>
              </a:ext>
            </a:extLst>
          </p:cNvPr>
          <p:cNvSpPr txBox="1"/>
          <p:nvPr/>
        </p:nvSpPr>
        <p:spPr>
          <a:xfrm>
            <a:off x="2200274" y="1466850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CC4AC-3F64-411A-CD1B-EB46101422FE}"/>
              </a:ext>
            </a:extLst>
          </p:cNvPr>
          <p:cNvSpPr txBox="1"/>
          <p:nvPr/>
        </p:nvSpPr>
        <p:spPr>
          <a:xfrm>
            <a:off x="6690388" y="1483757"/>
            <a:ext cx="49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Imputing mean values of Job Satisfaction Scale</a:t>
            </a:r>
          </a:p>
        </p:txBody>
      </p:sp>
    </p:spTree>
    <p:extLst>
      <p:ext uri="{BB962C8B-B14F-4D97-AF65-F5344CB8AC3E}">
        <p14:creationId xmlns:p14="http://schemas.microsoft.com/office/powerpoint/2010/main" val="278933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EC65-3C96-1C64-6F91-AC380C54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– Summary table and bar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A0EA8-4C62-A296-E333-4F5C2087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754"/>
            <a:ext cx="5544619" cy="278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60282-52C3-7404-8063-BC1F65C6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3284"/>
            <a:ext cx="7259063" cy="2086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26C8E-20DA-ECB8-30E3-E748D886E42A}"/>
              </a:ext>
            </a:extLst>
          </p:cNvPr>
          <p:cNvSpPr txBox="1"/>
          <p:nvPr/>
        </p:nvSpPr>
        <p:spPr>
          <a:xfrm>
            <a:off x="6934200" y="1488754"/>
            <a:ext cx="42386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 err="1"/>
              <a:t>gtsummary</a:t>
            </a:r>
            <a:r>
              <a:rPr lang="en-GB" dirty="0"/>
              <a:t> package and </a:t>
            </a:r>
            <a:r>
              <a:rPr lang="en-GB" dirty="0" err="1"/>
              <a:t>ggplot</a:t>
            </a:r>
            <a:r>
              <a:rPr lang="en-GB" dirty="0"/>
              <a:t> from the </a:t>
            </a:r>
            <a:r>
              <a:rPr lang="en-GB" i="1" dirty="0"/>
              <a:t>tidyverse</a:t>
            </a:r>
            <a:r>
              <a:rPr lang="en-GB" dirty="0"/>
              <a:t> package can be used to visualise the data for each scale to create summary tables and bar charts.</a:t>
            </a:r>
          </a:p>
        </p:txBody>
      </p:sp>
    </p:spTree>
    <p:extLst>
      <p:ext uri="{BB962C8B-B14F-4D97-AF65-F5344CB8AC3E}">
        <p14:creationId xmlns:p14="http://schemas.microsoft.com/office/powerpoint/2010/main" val="156327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92E1-77A2-32D0-62BB-55A38D70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B344-9A35-AA47-B3F3-18834053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</a:t>
            </a:r>
            <a:r>
              <a:rPr lang="en-GB" sz="2000" i="1" dirty="0"/>
              <a:t>describe</a:t>
            </a:r>
            <a:r>
              <a:rPr lang="en-GB" sz="2000" dirty="0"/>
              <a:t> function in the </a:t>
            </a:r>
            <a:r>
              <a:rPr lang="en-GB" sz="2000" i="1" dirty="0"/>
              <a:t>Psych</a:t>
            </a:r>
            <a:r>
              <a:rPr lang="en-GB" sz="2000" dirty="0"/>
              <a:t> package can provide a summary table of the n, mean, standard deviation, median, min, max, range, skew, kurtosis and standard error in a dataset.</a:t>
            </a:r>
            <a:endParaRPr lang="en-GB" sz="2000" i="1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C4FDC-F867-DF99-AD13-5C26DBB0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4" y="2666762"/>
            <a:ext cx="739243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2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473D-FADF-E214-260A-9A2F9DF0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- Univariate 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E794-D32F-102C-9328-413BD425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Univariate outliers can be identified in R using the tidyverse package and </a:t>
            </a:r>
            <a:r>
              <a:rPr lang="en-US" sz="2000" dirty="0" err="1"/>
              <a:t>standardised</a:t>
            </a:r>
            <a:r>
              <a:rPr lang="en-US" sz="2000" dirty="0"/>
              <a:t> scores with Field’s (2013) procedure (±3.29 standard deviations from the observed variable z-scores, a threshold of around 99.9% of normally distributed observed variable z-scores).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871B2-10CC-3CFF-6182-EEB4FCAC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85" y="2720449"/>
            <a:ext cx="594443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1392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Titillium Web</vt:lpstr>
      <vt:lpstr>Office Theme</vt:lpstr>
      <vt:lpstr>Data Analysis in </vt:lpstr>
      <vt:lpstr>Introduction</vt:lpstr>
      <vt:lpstr>Data Analysis Process Flow in R</vt:lpstr>
      <vt:lpstr>Install the tidyverse package</vt:lpstr>
      <vt:lpstr>Tidy - Imputing missing values</vt:lpstr>
      <vt:lpstr>Visualise - Before and after imputing missing values - Histograms using ggplot from the tidyverse package</vt:lpstr>
      <vt:lpstr>Visualise – Summary table and bar charts</vt:lpstr>
      <vt:lpstr>View Descriptive Statistics</vt:lpstr>
      <vt:lpstr>Transform - Univariate Outlier Analysis</vt:lpstr>
      <vt:lpstr>Visualise the data – Boxplots and Q-Q Plots</vt:lpstr>
      <vt:lpstr>Internal Consistency Reliability in R</vt:lpstr>
      <vt:lpstr>Visualise - Correlation Data Matrix</vt:lpstr>
      <vt:lpstr>Visualise - Correlation Data Matrix</vt:lpstr>
      <vt:lpstr>Visualise – Scatterplots – Linear Relationship</vt:lpstr>
      <vt:lpstr>Model - Simple Linear Regression</vt:lpstr>
      <vt:lpstr>Model - Multiple Linear Regression</vt:lpstr>
      <vt:lpstr>Communicate – Multiple Linear Regression Results (APA style)</vt:lpstr>
      <vt:lpstr>Model - Hierarchal Linear Regression</vt:lpstr>
      <vt:lpstr>Communicate - Hierarchal Linear Regression (APA style)</vt:lpstr>
      <vt:lpstr>Cheat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R</dc:title>
  <dc:creator>Stephanie TOWCH (Student)</dc:creator>
  <cp:lastModifiedBy>Stephanie TOWCH</cp:lastModifiedBy>
  <cp:revision>24</cp:revision>
  <dcterms:created xsi:type="dcterms:W3CDTF">2024-06-18T08:48:41Z</dcterms:created>
  <dcterms:modified xsi:type="dcterms:W3CDTF">2024-06-18T17:05:02Z</dcterms:modified>
</cp:coreProperties>
</file>