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93a19b111_3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93a19b111_3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000">
                <a:solidFill>
                  <a:srgbClr val="233A44"/>
                </a:solidFill>
                <a:latin typeface="Calibri"/>
                <a:ea typeface="Calibri"/>
                <a:cs typeface="Calibri"/>
                <a:sym typeface="Calibri"/>
              </a:rPr>
              <a:t>EDA - </a:t>
            </a:r>
            <a:r>
              <a:rPr lang="en" sz="2000">
                <a:solidFill>
                  <a:srgbClr val="233A44"/>
                </a:solidFill>
                <a:latin typeface="Calibri"/>
                <a:ea typeface="Calibri"/>
                <a:cs typeface="Calibri"/>
                <a:sym typeface="Calibri"/>
              </a:rPr>
              <a:t>To identify relationships to better understand the data.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Adventure works is a large database containing over 20 tables and views, but for this project, we will use tables under two schemas to perform the analysis - Human Resources and Sales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93a19b111_3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93a19b111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people get higher bonus if they take less annual leave? From the scatter plot we can see a slightly positive relationship between annual leave hours remaining and the bonus. It suggests while taking less Annual leave might results in higher bonus, the relationship between annual leave and bonus is not strong. There may be other factors that </a:t>
            </a:r>
            <a:r>
              <a:rPr lang="en"/>
              <a:t>affect</a:t>
            </a:r>
            <a:r>
              <a:rPr lang="en"/>
              <a:t> the bonus as well.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93a19b111_3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93a19b111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93a19b111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93a19b11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457200" rtl="0" algn="l">
              <a:lnSpc>
                <a:spcPct val="115000"/>
              </a:lnSpc>
              <a:spcBef>
                <a:spcPts val="1200"/>
              </a:spcBef>
              <a:spcAft>
                <a:spcPts val="1200"/>
              </a:spcAft>
              <a:buClr>
                <a:schemeClr val="dk1"/>
              </a:buClr>
              <a:buSzPts val="1100"/>
              <a:buFont typeface="Arial"/>
              <a:buNone/>
            </a:pPr>
            <a:r>
              <a:rPr lang="en" sz="1400">
                <a:solidFill>
                  <a:schemeClr val="dk1"/>
                </a:solidFill>
                <a:latin typeface="Calibri"/>
                <a:ea typeface="Calibri"/>
                <a:cs typeface="Calibri"/>
                <a:sym typeface="Calibri"/>
              </a:rPr>
              <a:t>Larger stores have more employees and more stock and will therefore generate more revenue.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3496625" y="2652925"/>
            <a:ext cx="2593200" cy="178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150"/>
              <a:t>Presented by Group 5</a:t>
            </a:r>
            <a:endParaRPr sz="2150"/>
          </a:p>
          <a:p>
            <a:pPr indent="0" lvl="0" marL="0" rtl="0" algn="l">
              <a:spcBef>
                <a:spcPts val="0"/>
              </a:spcBef>
              <a:spcAft>
                <a:spcPts val="0"/>
              </a:spcAft>
              <a:buNone/>
            </a:pPr>
            <a:r>
              <a:t/>
            </a:r>
            <a:endParaRPr sz="2150"/>
          </a:p>
          <a:p>
            <a:pPr indent="0" lvl="0" marL="0" rtl="0" algn="l">
              <a:lnSpc>
                <a:spcPct val="115000"/>
              </a:lnSpc>
              <a:spcBef>
                <a:spcPts val="0"/>
              </a:spcBef>
              <a:spcAft>
                <a:spcPts val="0"/>
              </a:spcAft>
              <a:buNone/>
            </a:pPr>
            <a:r>
              <a:rPr lang="en" sz="2150"/>
              <a:t>Stephy Zhu</a:t>
            </a:r>
            <a:endParaRPr sz="2150"/>
          </a:p>
          <a:p>
            <a:pPr indent="0" lvl="0" marL="0" rtl="0" algn="l">
              <a:lnSpc>
                <a:spcPct val="115000"/>
              </a:lnSpc>
              <a:spcBef>
                <a:spcPts val="0"/>
              </a:spcBef>
              <a:spcAft>
                <a:spcPts val="0"/>
              </a:spcAft>
              <a:buNone/>
            </a:pPr>
            <a:r>
              <a:rPr lang="en" sz="2150"/>
              <a:t>Aqsa Shuja</a:t>
            </a:r>
            <a:endParaRPr sz="2150"/>
          </a:p>
          <a:p>
            <a:pPr indent="0" lvl="0" marL="0" rtl="0" algn="l">
              <a:lnSpc>
                <a:spcPct val="115000"/>
              </a:lnSpc>
              <a:spcBef>
                <a:spcPts val="0"/>
              </a:spcBef>
              <a:spcAft>
                <a:spcPts val="0"/>
              </a:spcAft>
              <a:buNone/>
            </a:pPr>
            <a:r>
              <a:rPr lang="en" sz="2150"/>
              <a:t>Iris Engler</a:t>
            </a:r>
            <a:endParaRPr sz="2150"/>
          </a:p>
          <a:p>
            <a:pPr indent="0" lvl="0" marL="0" rtl="0" algn="ctr">
              <a:spcBef>
                <a:spcPts val="0"/>
              </a:spcBef>
              <a:spcAft>
                <a:spcPts val="0"/>
              </a:spcAft>
              <a:buNone/>
            </a:pPr>
            <a:r>
              <a:t/>
            </a:r>
            <a:endParaRPr/>
          </a:p>
        </p:txBody>
      </p:sp>
      <p:pic>
        <p:nvPicPr>
          <p:cNvPr id="129" name="Google Shape;129;p13"/>
          <p:cNvPicPr preferRelativeResize="0"/>
          <p:nvPr/>
        </p:nvPicPr>
        <p:blipFill>
          <a:blip r:embed="rId3">
            <a:alphaModFix/>
          </a:blip>
          <a:stretch>
            <a:fillRect/>
          </a:stretch>
        </p:blipFill>
        <p:spPr>
          <a:xfrm>
            <a:off x="831550" y="668425"/>
            <a:ext cx="1989525" cy="1824700"/>
          </a:xfrm>
          <a:prstGeom prst="rect">
            <a:avLst/>
          </a:prstGeom>
          <a:noFill/>
          <a:ln>
            <a:noFill/>
          </a:ln>
        </p:spPr>
      </p:pic>
      <p:sp>
        <p:nvSpPr>
          <p:cNvPr id="130" name="Google Shape;130;p13"/>
          <p:cNvSpPr txBox="1"/>
          <p:nvPr/>
        </p:nvSpPr>
        <p:spPr>
          <a:xfrm>
            <a:off x="3496625" y="1169275"/>
            <a:ext cx="474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u="sng">
                <a:solidFill>
                  <a:schemeClr val="lt1"/>
                </a:solidFill>
                <a:latin typeface="Calibri"/>
                <a:ea typeface="Calibri"/>
                <a:cs typeface="Calibri"/>
                <a:sym typeface="Calibri"/>
              </a:rPr>
              <a:t>Data Analytics Interim Project AdventureWorks</a:t>
            </a:r>
            <a:endParaRPr sz="2800" u="sng">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Faced</a:t>
            </a:r>
            <a:endParaRPr/>
          </a:p>
        </p:txBody>
      </p:sp>
      <p:sp>
        <p:nvSpPr>
          <p:cNvPr id="212" name="Google Shape;212;p22"/>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txBox="1"/>
          <p:nvPr>
            <p:ph idx="4294967295" type="body"/>
          </p:nvPr>
        </p:nvSpPr>
        <p:spPr>
          <a:xfrm>
            <a:off x="4147075" y="1457100"/>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Wendy Writer</a:t>
            </a:r>
            <a:endParaRPr sz="1300">
              <a:solidFill>
                <a:schemeClr val="dk1"/>
              </a:solidFill>
            </a:endParaRPr>
          </a:p>
        </p:txBody>
      </p:sp>
      <p:sp>
        <p:nvSpPr>
          <p:cNvPr id="214" name="Google Shape;214;p22"/>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Ronny Reader</a:t>
            </a:r>
            <a:endParaRPr sz="1300">
              <a:solidFill>
                <a:schemeClr val="dk1"/>
              </a:solidFill>
            </a:endParaRPr>
          </a:p>
        </p:txBody>
      </p:sp>
      <p:sp>
        <p:nvSpPr>
          <p:cNvPr id="217" name="Google Shape;217;p22"/>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txBox="1"/>
          <p:nvPr>
            <p:ph idx="4294967295" type="body"/>
          </p:nvPr>
        </p:nvSpPr>
        <p:spPr>
          <a:xfrm>
            <a:off x="531738"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Perry Presenter</a:t>
            </a:r>
            <a:endParaRPr sz="1300">
              <a:solidFill>
                <a:schemeClr val="dk1"/>
              </a:solidFill>
            </a:endParaRPr>
          </a:p>
        </p:txBody>
      </p:sp>
      <p:sp>
        <p:nvSpPr>
          <p:cNvPr id="220" name="Google Shape;220;p22"/>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ph idx="4294967295" type="body"/>
          </p:nvPr>
        </p:nvSpPr>
        <p:spPr>
          <a:xfrm>
            <a:off x="2195163"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Vinny Viewer</a:t>
            </a:r>
            <a:endParaRPr sz="1300">
              <a:solidFill>
                <a:schemeClr val="dk1"/>
              </a:solidFill>
            </a:endParaRPr>
          </a:p>
        </p:txBody>
      </p:sp>
      <p:sp>
        <p:nvSpPr>
          <p:cNvPr id="223" name="Google Shape;223;p22"/>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txBox="1"/>
          <p:nvPr>
            <p:ph idx="4294967295" type="body"/>
          </p:nvPr>
        </p:nvSpPr>
        <p:spPr>
          <a:xfrm>
            <a:off x="3858700"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Molly Maker</a:t>
            </a:r>
            <a:endParaRPr sz="1300">
              <a:solidFill>
                <a:schemeClr val="dk1"/>
              </a:solidFill>
            </a:endParaRPr>
          </a:p>
        </p:txBody>
      </p:sp>
      <p:sp>
        <p:nvSpPr>
          <p:cNvPr id="226" name="Google Shape;226;p22"/>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txBox="1"/>
          <p:nvPr>
            <p:ph idx="4294967295" type="body"/>
          </p:nvPr>
        </p:nvSpPr>
        <p:spPr>
          <a:xfrm>
            <a:off x="6352413" y="268658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Abby Author</a:t>
            </a:r>
            <a:endParaRPr sz="1300">
              <a:solidFill>
                <a:schemeClr val="dk1"/>
              </a:solidFill>
            </a:endParaRPr>
          </a:p>
        </p:txBody>
      </p:sp>
      <p:sp>
        <p:nvSpPr>
          <p:cNvPr id="228" name="Google Shape;228;p22"/>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txBox="1"/>
          <p:nvPr>
            <p:ph idx="4294967295" type="body"/>
          </p:nvPr>
        </p:nvSpPr>
        <p:spPr>
          <a:xfrm>
            <a:off x="5522263"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Casey Creator</a:t>
            </a:r>
            <a:endParaRPr sz="1300">
              <a:solidFill>
                <a:schemeClr val="dk1"/>
              </a:solidFill>
            </a:endParaRPr>
          </a:p>
        </p:txBody>
      </p:sp>
      <p:sp>
        <p:nvSpPr>
          <p:cNvPr id="231" name="Google Shape;231;p22"/>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txBox="1"/>
          <p:nvPr>
            <p:ph idx="4294967295" type="body"/>
          </p:nvPr>
        </p:nvSpPr>
        <p:spPr>
          <a:xfrm>
            <a:off x="7185688"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Berry Books</a:t>
            </a:r>
            <a:endParaRPr sz="1300">
              <a:solidFill>
                <a:schemeClr val="dk1"/>
              </a:solidFill>
            </a:endParaRPr>
          </a:p>
        </p:txBody>
      </p:sp>
      <p:sp>
        <p:nvSpPr>
          <p:cNvPr id="234" name="Google Shape;234;p22"/>
          <p:cNvSpPr txBox="1"/>
          <p:nvPr/>
        </p:nvSpPr>
        <p:spPr>
          <a:xfrm>
            <a:off x="954300" y="1525200"/>
            <a:ext cx="7235400" cy="21240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Char char="●"/>
            </a:pPr>
            <a:r>
              <a:rPr lang="en" sz="2100">
                <a:latin typeface="Calibri"/>
                <a:ea typeface="Calibri"/>
                <a:cs typeface="Calibri"/>
                <a:sym typeface="Calibri"/>
              </a:rPr>
              <a:t>Installing the </a:t>
            </a:r>
            <a:r>
              <a:rPr lang="en" sz="2100">
                <a:solidFill>
                  <a:srgbClr val="161616"/>
                </a:solidFill>
                <a:highlight>
                  <a:srgbClr val="FFFFFF"/>
                </a:highlight>
                <a:latin typeface="Calibri"/>
                <a:ea typeface="Calibri"/>
                <a:cs typeface="Calibri"/>
                <a:sym typeface="Calibri"/>
              </a:rPr>
              <a:t>SQL Server Management Studio (SSMS)</a:t>
            </a:r>
            <a:br>
              <a:rPr lang="en" sz="2100">
                <a:solidFill>
                  <a:srgbClr val="161616"/>
                </a:solidFill>
                <a:highlight>
                  <a:srgbClr val="FFFFFF"/>
                </a:highlight>
                <a:latin typeface="Calibri"/>
                <a:ea typeface="Calibri"/>
                <a:cs typeface="Calibri"/>
                <a:sym typeface="Calibri"/>
              </a:rPr>
            </a:br>
            <a:endParaRPr sz="2100">
              <a:solidFill>
                <a:srgbClr val="161616"/>
              </a:solidFill>
              <a:highlight>
                <a:srgbClr val="FFFFFF"/>
              </a:highlight>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Understanding the data, for example the ‘Sick Leave’ field. We used the data dictionary description to solve problems.</a:t>
            </a:r>
            <a:br>
              <a:rPr lang="en" sz="2100">
                <a:latin typeface="Calibri"/>
                <a:ea typeface="Calibri"/>
                <a:cs typeface="Calibri"/>
                <a:sym typeface="Calibri"/>
              </a:rPr>
            </a:b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Exploration of data to </a:t>
            </a:r>
            <a:r>
              <a:rPr lang="en" sz="2100">
                <a:latin typeface="Calibri"/>
                <a:ea typeface="Calibri"/>
                <a:cs typeface="Calibri"/>
                <a:sym typeface="Calibri"/>
              </a:rPr>
              <a:t>determine which fields to use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641475" y="517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grpSp>
        <p:nvGrpSpPr>
          <p:cNvPr id="136" name="Google Shape;136;p14"/>
          <p:cNvGrpSpPr/>
          <p:nvPr/>
        </p:nvGrpSpPr>
        <p:grpSpPr>
          <a:xfrm>
            <a:off x="431925" y="1304875"/>
            <a:ext cx="2628925" cy="3416400"/>
            <a:chOff x="431925" y="1304875"/>
            <a:chExt cx="2628925" cy="3416400"/>
          </a:xfrm>
        </p:grpSpPr>
        <p:sp>
          <p:nvSpPr>
            <p:cNvPr id="137" name="Google Shape;13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4"/>
          <p:cNvSpPr txBox="1"/>
          <p:nvPr>
            <p:ph idx="4294967295" type="body"/>
          </p:nvPr>
        </p:nvSpPr>
        <p:spPr>
          <a:xfrm>
            <a:off x="734525" y="1340625"/>
            <a:ext cx="30036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Company Background</a:t>
            </a:r>
            <a:endParaRPr sz="2400">
              <a:solidFill>
                <a:schemeClr val="lt1"/>
              </a:solidFill>
            </a:endParaRPr>
          </a:p>
        </p:txBody>
      </p:sp>
      <p:sp>
        <p:nvSpPr>
          <p:cNvPr id="140" name="Google Shape;140;p14"/>
          <p:cNvSpPr txBox="1"/>
          <p:nvPr>
            <p:ph idx="4294967295" type="body"/>
          </p:nvPr>
        </p:nvSpPr>
        <p:spPr>
          <a:xfrm>
            <a:off x="734525" y="1890725"/>
            <a:ext cx="4065600" cy="279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highlight>
                  <a:schemeClr val="dk1"/>
                </a:highlight>
              </a:rPr>
              <a:t>Adventure Works Cycles</a:t>
            </a:r>
            <a:endParaRPr sz="1900">
              <a:highlight>
                <a:schemeClr val="dk1"/>
              </a:highlight>
            </a:endParaRPr>
          </a:p>
          <a:p>
            <a:pPr indent="-349250" lvl="0" marL="457200" rtl="0" algn="l">
              <a:spcBef>
                <a:spcPts val="0"/>
              </a:spcBef>
              <a:spcAft>
                <a:spcPts val="0"/>
              </a:spcAft>
              <a:buSzPts val="1900"/>
              <a:buChar char="●"/>
            </a:pPr>
            <a:r>
              <a:rPr lang="en" sz="1900">
                <a:highlight>
                  <a:schemeClr val="dk1"/>
                </a:highlight>
              </a:rPr>
              <a:t>Manufactures and sells bicycles to North American, European and Asian commercial markets</a:t>
            </a:r>
            <a:endParaRPr sz="1900">
              <a:highlight>
                <a:schemeClr val="dk1"/>
              </a:highlight>
            </a:endParaRPr>
          </a:p>
          <a:p>
            <a:pPr indent="-349250" lvl="0" marL="457200" rtl="0" algn="l">
              <a:spcBef>
                <a:spcPts val="0"/>
              </a:spcBef>
              <a:spcAft>
                <a:spcPts val="0"/>
              </a:spcAft>
              <a:buSzPts val="1900"/>
              <a:buChar char="●"/>
            </a:pPr>
            <a:r>
              <a:rPr lang="en" sz="1900">
                <a:highlight>
                  <a:schemeClr val="dk1"/>
                </a:highlight>
              </a:rPr>
              <a:t>Over 200 employees</a:t>
            </a:r>
            <a:endParaRPr sz="1900">
              <a:highlight>
                <a:schemeClr val="dk1"/>
              </a:highlight>
            </a:endParaRPr>
          </a:p>
        </p:txBody>
      </p:sp>
      <p:grpSp>
        <p:nvGrpSpPr>
          <p:cNvPr id="141" name="Google Shape;141;p14"/>
          <p:cNvGrpSpPr/>
          <p:nvPr/>
        </p:nvGrpSpPr>
        <p:grpSpPr>
          <a:xfrm>
            <a:off x="6212550" y="1304875"/>
            <a:ext cx="2632500" cy="3416400"/>
            <a:chOff x="6212550" y="1304875"/>
            <a:chExt cx="2632500" cy="3416400"/>
          </a:xfrm>
        </p:grpSpPr>
        <p:sp>
          <p:nvSpPr>
            <p:cNvPr id="142" name="Google Shape;142;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4"/>
          <p:cNvSpPr txBox="1"/>
          <p:nvPr>
            <p:ph idx="4294967295" type="body"/>
          </p:nvPr>
        </p:nvSpPr>
        <p:spPr>
          <a:xfrm>
            <a:off x="5013175" y="1340625"/>
            <a:ext cx="33927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Approach</a:t>
            </a:r>
            <a:endParaRPr sz="2400">
              <a:solidFill>
                <a:schemeClr val="lt1"/>
              </a:solidFill>
            </a:endParaRPr>
          </a:p>
        </p:txBody>
      </p:sp>
      <p:sp>
        <p:nvSpPr>
          <p:cNvPr id="145" name="Google Shape;145;p14"/>
          <p:cNvSpPr txBox="1"/>
          <p:nvPr>
            <p:ph idx="4294967295" type="body"/>
          </p:nvPr>
        </p:nvSpPr>
        <p:spPr>
          <a:xfrm>
            <a:off x="5119700" y="1890725"/>
            <a:ext cx="3086700" cy="2794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Data extracting</a:t>
            </a:r>
            <a:endParaRPr sz="2000"/>
          </a:p>
          <a:p>
            <a:pPr indent="-355600" lvl="0" marL="457200" rtl="0" algn="l">
              <a:spcBef>
                <a:spcPts val="0"/>
              </a:spcBef>
              <a:spcAft>
                <a:spcPts val="0"/>
              </a:spcAft>
              <a:buSzPts val="2000"/>
              <a:buChar char="●"/>
            </a:pPr>
            <a:r>
              <a:rPr lang="en" sz="2000"/>
              <a:t>Exploratory Data Analysis</a:t>
            </a:r>
            <a:endParaRPr sz="2000"/>
          </a:p>
          <a:p>
            <a:pPr indent="-355600" lvl="0" marL="457200" rtl="0" algn="l">
              <a:spcBef>
                <a:spcPts val="0"/>
              </a:spcBef>
              <a:spcAft>
                <a:spcPts val="0"/>
              </a:spcAft>
              <a:buSzPts val="2000"/>
              <a:buChar char="●"/>
            </a:pPr>
            <a:r>
              <a:rPr lang="en" sz="2000"/>
              <a:t>Data Visualisation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819150" y="639850"/>
            <a:ext cx="7505700" cy="70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a:t>
            </a:r>
            <a:r>
              <a:rPr lang="en"/>
              <a:t> and Tools</a:t>
            </a:r>
            <a:endParaRPr/>
          </a:p>
        </p:txBody>
      </p:sp>
      <p:sp>
        <p:nvSpPr>
          <p:cNvPr id="151" name="Google Shape;151;p15"/>
          <p:cNvSpPr txBox="1"/>
          <p:nvPr>
            <p:ph idx="4294967295" type="body"/>
          </p:nvPr>
        </p:nvSpPr>
        <p:spPr>
          <a:xfrm>
            <a:off x="880725" y="1524950"/>
            <a:ext cx="3047400" cy="18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Data Source</a:t>
            </a:r>
            <a:endParaRPr sz="2000"/>
          </a:p>
          <a:p>
            <a:pPr indent="-355600" lvl="0" marL="457200" rtl="0" algn="l">
              <a:spcBef>
                <a:spcPts val="800"/>
              </a:spcBef>
              <a:spcAft>
                <a:spcPts val="0"/>
              </a:spcAft>
              <a:buSzPts val="2000"/>
              <a:buChar char="●"/>
            </a:pPr>
            <a:r>
              <a:rPr lang="en" sz="2000"/>
              <a:t>Human Resources</a:t>
            </a:r>
            <a:endParaRPr sz="2000"/>
          </a:p>
          <a:p>
            <a:pPr indent="-355600" lvl="0" marL="457200" rtl="0" algn="l">
              <a:spcBef>
                <a:spcPts val="0"/>
              </a:spcBef>
              <a:spcAft>
                <a:spcPts val="0"/>
              </a:spcAft>
              <a:buSzPts val="2000"/>
              <a:buChar char="●"/>
            </a:pPr>
            <a:r>
              <a:rPr lang="en" sz="2000"/>
              <a:t>Sales</a:t>
            </a:r>
            <a:endParaRPr sz="2000"/>
          </a:p>
        </p:txBody>
      </p:sp>
      <p:sp>
        <p:nvSpPr>
          <p:cNvPr id="152" name="Google Shape;152;p15"/>
          <p:cNvSpPr txBox="1"/>
          <p:nvPr>
            <p:ph idx="4294967295" type="body"/>
          </p:nvPr>
        </p:nvSpPr>
        <p:spPr>
          <a:xfrm>
            <a:off x="4709250" y="1524950"/>
            <a:ext cx="32346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Tools </a:t>
            </a:r>
            <a:endParaRPr sz="2400">
              <a:solidFill>
                <a:schemeClr val="lt1"/>
              </a:solidFill>
            </a:endParaRPr>
          </a:p>
          <a:p>
            <a:pPr indent="-355600" lvl="0" marL="457200" rtl="0" algn="l">
              <a:spcBef>
                <a:spcPts val="800"/>
              </a:spcBef>
              <a:spcAft>
                <a:spcPts val="0"/>
              </a:spcAft>
              <a:buSzPts val="2000"/>
              <a:buChar char="●"/>
            </a:pPr>
            <a:r>
              <a:rPr lang="en" sz="2000"/>
              <a:t>SQL Server Management Studio</a:t>
            </a:r>
            <a:endParaRPr sz="2000"/>
          </a:p>
          <a:p>
            <a:pPr indent="-355600" lvl="0" marL="457200" rtl="0" algn="l">
              <a:spcBef>
                <a:spcPts val="0"/>
              </a:spcBef>
              <a:spcAft>
                <a:spcPts val="0"/>
              </a:spcAft>
              <a:buSzPts val="2000"/>
              <a:buChar char="●"/>
            </a:pPr>
            <a:r>
              <a:rPr lang="en" sz="2000"/>
              <a:t>Python (Jupyter)</a:t>
            </a:r>
            <a:endParaRPr sz="2000"/>
          </a:p>
          <a:p>
            <a:pPr indent="-355600" lvl="0" marL="457200" rtl="0" algn="l">
              <a:spcBef>
                <a:spcPts val="0"/>
              </a:spcBef>
              <a:spcAft>
                <a:spcPts val="0"/>
              </a:spcAft>
              <a:buSzPts val="2000"/>
              <a:buChar char="●"/>
            </a:pPr>
            <a:r>
              <a:rPr lang="en" sz="2000"/>
              <a:t>Import libraries in Python (Pandas, Matplotlib.pyplot, Seaborn)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819150" y="845600"/>
            <a:ext cx="7395900" cy="7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egional Sales in the Best Performing Country</a:t>
            </a:r>
            <a:endParaRPr/>
          </a:p>
          <a:p>
            <a:pPr indent="0" lvl="0" marL="0" rtl="0" algn="l">
              <a:spcBef>
                <a:spcPts val="0"/>
              </a:spcBef>
              <a:spcAft>
                <a:spcPts val="0"/>
              </a:spcAft>
              <a:buNone/>
            </a:pPr>
            <a:r>
              <a:t/>
            </a:r>
            <a:endParaRPr/>
          </a:p>
        </p:txBody>
      </p:sp>
      <p:pic>
        <p:nvPicPr>
          <p:cNvPr id="158" name="Google Shape;158;p16"/>
          <p:cNvPicPr preferRelativeResize="0"/>
          <p:nvPr/>
        </p:nvPicPr>
        <p:blipFill rotWithShape="1">
          <a:blip r:embed="rId3">
            <a:alphaModFix/>
          </a:blip>
          <a:srcRect b="54683" l="33192" r="15836" t="0"/>
          <a:stretch/>
        </p:blipFill>
        <p:spPr>
          <a:xfrm>
            <a:off x="712175" y="1881475"/>
            <a:ext cx="3206401" cy="2078700"/>
          </a:xfrm>
          <a:prstGeom prst="rect">
            <a:avLst/>
          </a:prstGeom>
          <a:noFill/>
          <a:ln>
            <a:noFill/>
          </a:ln>
        </p:spPr>
      </p:pic>
      <p:pic>
        <p:nvPicPr>
          <p:cNvPr id="159" name="Google Shape;159;p16"/>
          <p:cNvPicPr preferRelativeResize="0"/>
          <p:nvPr/>
        </p:nvPicPr>
        <p:blipFill rotWithShape="1">
          <a:blip r:embed="rId4">
            <a:alphaModFix/>
          </a:blip>
          <a:srcRect b="0" l="0" r="0" t="44674"/>
          <a:stretch/>
        </p:blipFill>
        <p:spPr>
          <a:xfrm>
            <a:off x="3918575" y="2045100"/>
            <a:ext cx="4341550" cy="175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819150" y="731475"/>
            <a:ext cx="7395900" cy="7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Annual Leave &amp; Bonus</a:t>
            </a:r>
            <a:endParaRPr/>
          </a:p>
          <a:p>
            <a:pPr indent="0" lvl="0" marL="0" rtl="0" algn="l">
              <a:spcBef>
                <a:spcPts val="0"/>
              </a:spcBef>
              <a:spcAft>
                <a:spcPts val="0"/>
              </a:spcAft>
              <a:buNone/>
            </a:pPr>
            <a:r>
              <a:t/>
            </a:r>
            <a:endParaRPr/>
          </a:p>
        </p:txBody>
      </p:sp>
      <p:sp>
        <p:nvSpPr>
          <p:cNvPr id="165" name="Google Shape;165;p17"/>
          <p:cNvSpPr txBox="1"/>
          <p:nvPr/>
        </p:nvSpPr>
        <p:spPr>
          <a:xfrm>
            <a:off x="4801625" y="2148175"/>
            <a:ext cx="3643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libri"/>
                <a:ea typeface="Calibri"/>
                <a:cs typeface="Calibri"/>
                <a:sym typeface="Calibri"/>
              </a:rPr>
              <a:t>Do people who earn a higher bonus take less annual leave?</a:t>
            </a:r>
            <a:endParaRPr sz="19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66" name="Google Shape;166;p17"/>
          <p:cNvPicPr preferRelativeResize="0"/>
          <p:nvPr/>
        </p:nvPicPr>
        <p:blipFill>
          <a:blip r:embed="rId3">
            <a:alphaModFix/>
          </a:blip>
          <a:stretch>
            <a:fillRect/>
          </a:stretch>
        </p:blipFill>
        <p:spPr>
          <a:xfrm>
            <a:off x="962425" y="1719108"/>
            <a:ext cx="3643199" cy="28384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Ronny Reader</a:t>
            </a:r>
            <a:endParaRPr sz="1300">
              <a:solidFill>
                <a:schemeClr val="dk1"/>
              </a:solidFill>
            </a:endParaRPr>
          </a:p>
        </p:txBody>
      </p:sp>
      <p:sp>
        <p:nvSpPr>
          <p:cNvPr id="172" name="Google Shape;172;p18"/>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txBox="1"/>
          <p:nvPr>
            <p:ph idx="4294967295" type="body"/>
          </p:nvPr>
        </p:nvSpPr>
        <p:spPr>
          <a:xfrm>
            <a:off x="2195163"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Vinny Viewer</a:t>
            </a:r>
            <a:endParaRPr sz="1300">
              <a:solidFill>
                <a:schemeClr val="dk1"/>
              </a:solidFill>
            </a:endParaRPr>
          </a:p>
        </p:txBody>
      </p:sp>
      <p:sp>
        <p:nvSpPr>
          <p:cNvPr id="176" name="Google Shape;176;p18"/>
          <p:cNvSpPr txBox="1"/>
          <p:nvPr>
            <p:ph type="title"/>
          </p:nvPr>
        </p:nvSpPr>
        <p:spPr>
          <a:xfrm>
            <a:off x="942600" y="796225"/>
            <a:ext cx="7395900" cy="7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Country and Revenue</a:t>
            </a:r>
            <a:endParaRPr/>
          </a:p>
          <a:p>
            <a:pPr indent="0" lvl="0" marL="0" rtl="0" algn="l">
              <a:spcBef>
                <a:spcPts val="0"/>
              </a:spcBef>
              <a:spcAft>
                <a:spcPts val="0"/>
              </a:spcAft>
              <a:buNone/>
            </a:pPr>
            <a:r>
              <a:t/>
            </a:r>
            <a:endParaRPr/>
          </a:p>
        </p:txBody>
      </p:sp>
      <p:pic>
        <p:nvPicPr>
          <p:cNvPr id="177" name="Google Shape;177;p18"/>
          <p:cNvPicPr preferRelativeResize="0"/>
          <p:nvPr/>
        </p:nvPicPr>
        <p:blipFill rotWithShape="1">
          <a:blip r:embed="rId3">
            <a:alphaModFix/>
          </a:blip>
          <a:srcRect b="0" l="0" r="0" t="42827"/>
          <a:stretch/>
        </p:blipFill>
        <p:spPr>
          <a:xfrm>
            <a:off x="457250" y="1501225"/>
            <a:ext cx="4702700" cy="3090900"/>
          </a:xfrm>
          <a:prstGeom prst="rect">
            <a:avLst/>
          </a:prstGeom>
          <a:noFill/>
          <a:ln>
            <a:noFill/>
          </a:ln>
        </p:spPr>
      </p:pic>
      <p:pic>
        <p:nvPicPr>
          <p:cNvPr id="178" name="Google Shape;178;p18"/>
          <p:cNvPicPr preferRelativeResize="0"/>
          <p:nvPr/>
        </p:nvPicPr>
        <p:blipFill>
          <a:blip r:embed="rId4">
            <a:alphaModFix/>
          </a:blip>
          <a:stretch>
            <a:fillRect/>
          </a:stretch>
        </p:blipFill>
        <p:spPr>
          <a:xfrm>
            <a:off x="5266025" y="1328388"/>
            <a:ext cx="2650750" cy="2403575"/>
          </a:xfrm>
          <a:prstGeom prst="rect">
            <a:avLst/>
          </a:prstGeom>
          <a:noFill/>
          <a:ln>
            <a:noFill/>
          </a:ln>
        </p:spPr>
      </p:pic>
      <p:pic>
        <p:nvPicPr>
          <p:cNvPr id="179" name="Google Shape;179;p18"/>
          <p:cNvPicPr preferRelativeResize="0"/>
          <p:nvPr/>
        </p:nvPicPr>
        <p:blipFill rotWithShape="1">
          <a:blip r:embed="rId5">
            <a:alphaModFix/>
          </a:blip>
          <a:srcRect b="69732" l="-56944" r="105973" t="-8522"/>
          <a:stretch/>
        </p:blipFill>
        <p:spPr>
          <a:xfrm>
            <a:off x="712175" y="2180850"/>
            <a:ext cx="3206401" cy="1779325"/>
          </a:xfrm>
          <a:prstGeom prst="rect">
            <a:avLst/>
          </a:prstGeom>
          <a:noFill/>
          <a:ln>
            <a:noFill/>
          </a:ln>
        </p:spPr>
      </p:pic>
      <p:pic>
        <p:nvPicPr>
          <p:cNvPr id="180" name="Google Shape;180;p18"/>
          <p:cNvPicPr preferRelativeResize="0"/>
          <p:nvPr/>
        </p:nvPicPr>
        <p:blipFill rotWithShape="1">
          <a:blip r:embed="rId5">
            <a:alphaModFix/>
          </a:blip>
          <a:srcRect b="54681" l="42070" r="22379" t="6528"/>
          <a:stretch/>
        </p:blipFill>
        <p:spPr>
          <a:xfrm>
            <a:off x="7110375" y="3159500"/>
            <a:ext cx="1752900" cy="1394650"/>
          </a:xfrm>
          <a:prstGeom prst="rect">
            <a:avLst/>
          </a:prstGeom>
          <a:noFill/>
          <a:ln>
            <a:noFill/>
          </a:ln>
        </p:spPr>
      </p:pic>
      <p:sp>
        <p:nvSpPr>
          <p:cNvPr id="181" name="Google Shape;181;p18"/>
          <p:cNvSpPr txBox="1"/>
          <p:nvPr/>
        </p:nvSpPr>
        <p:spPr>
          <a:xfrm>
            <a:off x="7596675" y="4435775"/>
            <a:ext cx="145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Calibri"/>
                <a:ea typeface="Calibri"/>
                <a:cs typeface="Calibri"/>
                <a:sym typeface="Calibri"/>
              </a:rPr>
              <a:t>SALES</a:t>
            </a:r>
            <a:endParaRPr u="sng">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82" name="Google Shape;182;p18"/>
          <p:cNvSpPr txBox="1"/>
          <p:nvPr/>
        </p:nvSpPr>
        <p:spPr>
          <a:xfrm>
            <a:off x="6155725" y="3415925"/>
            <a:ext cx="10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Calibri"/>
                <a:ea typeface="Calibri"/>
                <a:cs typeface="Calibri"/>
                <a:sym typeface="Calibri"/>
              </a:rPr>
              <a:t>REVENUE</a:t>
            </a:r>
            <a:endParaRPr u="sng">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810925" y="730375"/>
            <a:ext cx="7395900" cy="7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Sick Leave and Job Title</a:t>
            </a:r>
            <a:endParaRPr/>
          </a:p>
          <a:p>
            <a:pPr indent="0" lvl="0" marL="0" rtl="0" algn="l">
              <a:spcBef>
                <a:spcPts val="0"/>
              </a:spcBef>
              <a:spcAft>
                <a:spcPts val="0"/>
              </a:spcAft>
              <a:buNone/>
            </a:pPr>
            <a:r>
              <a:t/>
            </a:r>
            <a:endParaRPr/>
          </a:p>
        </p:txBody>
      </p:sp>
      <p:pic>
        <p:nvPicPr>
          <p:cNvPr id="188" name="Google Shape;188;p19"/>
          <p:cNvPicPr preferRelativeResize="0"/>
          <p:nvPr/>
        </p:nvPicPr>
        <p:blipFill>
          <a:blip r:embed="rId3">
            <a:alphaModFix/>
          </a:blip>
          <a:stretch>
            <a:fillRect/>
          </a:stretch>
        </p:blipFill>
        <p:spPr>
          <a:xfrm>
            <a:off x="4374400" y="1703000"/>
            <a:ext cx="3962749" cy="2692300"/>
          </a:xfrm>
          <a:prstGeom prst="rect">
            <a:avLst/>
          </a:prstGeom>
          <a:noFill/>
          <a:ln>
            <a:noFill/>
          </a:ln>
        </p:spPr>
      </p:pic>
      <p:pic>
        <p:nvPicPr>
          <p:cNvPr id="189" name="Google Shape;189;p19"/>
          <p:cNvPicPr preferRelativeResize="0"/>
          <p:nvPr/>
        </p:nvPicPr>
        <p:blipFill>
          <a:blip r:embed="rId4">
            <a:alphaModFix/>
          </a:blip>
          <a:stretch>
            <a:fillRect/>
          </a:stretch>
        </p:blipFill>
        <p:spPr>
          <a:xfrm>
            <a:off x="877600" y="1322100"/>
            <a:ext cx="3352424" cy="3556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Store Trading Duration and Revenue</a:t>
            </a:r>
            <a:endParaRPr/>
          </a:p>
        </p:txBody>
      </p:sp>
      <p:sp>
        <p:nvSpPr>
          <p:cNvPr id="195" name="Google Shape;195;p20"/>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txBox="1"/>
          <p:nvPr>
            <p:ph idx="4294967295" type="body"/>
          </p:nvPr>
        </p:nvSpPr>
        <p:spPr>
          <a:xfrm>
            <a:off x="531738" y="3917738"/>
            <a:ext cx="1449000" cy="189900"/>
          </a:xfrm>
          <a:prstGeom prst="rect">
            <a:avLst/>
          </a:prstGeom>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lang="en" sz="1300">
                <a:solidFill>
                  <a:schemeClr val="dk1"/>
                </a:solidFill>
              </a:rPr>
              <a:t>Perry Presenter</a:t>
            </a:r>
            <a:endParaRPr sz="1300">
              <a:solidFill>
                <a:schemeClr val="dk1"/>
              </a:solidFill>
            </a:endParaRPr>
          </a:p>
        </p:txBody>
      </p:sp>
      <p:sp>
        <p:nvSpPr>
          <p:cNvPr id="198" name="Google Shape;198;p20"/>
          <p:cNvSpPr txBox="1"/>
          <p:nvPr/>
        </p:nvSpPr>
        <p:spPr>
          <a:xfrm>
            <a:off x="4012800" y="1864625"/>
            <a:ext cx="47115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Calibri"/>
                <a:ea typeface="Calibri"/>
                <a:cs typeface="Calibri"/>
                <a:sym typeface="Calibri"/>
              </a:rPr>
              <a:t>The oldest stores (Q4) have </a:t>
            </a:r>
            <a:r>
              <a:rPr lang="en" sz="2300">
                <a:latin typeface="Calibri"/>
                <a:ea typeface="Calibri"/>
                <a:cs typeface="Calibri"/>
                <a:sym typeface="Calibri"/>
              </a:rPr>
              <a:t>significantly </a:t>
            </a:r>
            <a:r>
              <a:rPr lang="en" sz="2300">
                <a:latin typeface="Calibri"/>
                <a:ea typeface="Calibri"/>
                <a:cs typeface="Calibri"/>
                <a:sym typeface="Calibri"/>
              </a:rPr>
              <a:t>lower revenues than newer (Q1-Q3) stores. </a:t>
            </a:r>
            <a:endParaRPr sz="2300">
              <a:latin typeface="Calibri"/>
              <a:ea typeface="Calibri"/>
              <a:cs typeface="Calibri"/>
              <a:sym typeface="Calibri"/>
            </a:endParaRPr>
          </a:p>
          <a:p>
            <a:pPr indent="0" lvl="0" marL="0" rtl="0" algn="l">
              <a:spcBef>
                <a:spcPts val="0"/>
              </a:spcBef>
              <a:spcAft>
                <a:spcPts val="0"/>
              </a:spcAft>
              <a:buNone/>
            </a:pPr>
            <a:br>
              <a:rPr lang="en" sz="2300">
                <a:latin typeface="Calibri"/>
                <a:ea typeface="Calibri"/>
                <a:cs typeface="Calibri"/>
                <a:sym typeface="Calibri"/>
              </a:rPr>
            </a:br>
            <a:endParaRPr sz="2300">
              <a:latin typeface="Calibri"/>
              <a:ea typeface="Calibri"/>
              <a:cs typeface="Calibri"/>
              <a:sym typeface="Calibri"/>
            </a:endParaRPr>
          </a:p>
        </p:txBody>
      </p:sp>
      <p:pic>
        <p:nvPicPr>
          <p:cNvPr id="199" name="Google Shape;199;p20"/>
          <p:cNvPicPr preferRelativeResize="0"/>
          <p:nvPr/>
        </p:nvPicPr>
        <p:blipFill>
          <a:blip r:embed="rId3">
            <a:alphaModFix/>
          </a:blip>
          <a:stretch>
            <a:fillRect/>
          </a:stretch>
        </p:blipFill>
        <p:spPr>
          <a:xfrm>
            <a:off x="641400" y="1883475"/>
            <a:ext cx="3234250" cy="2450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819150" y="845600"/>
            <a:ext cx="6424200" cy="88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Size of Stores, Number of Employees and Revenues </a:t>
            </a:r>
            <a:endParaRPr/>
          </a:p>
        </p:txBody>
      </p:sp>
      <p:pic>
        <p:nvPicPr>
          <p:cNvPr id="205" name="Google Shape;205;p21"/>
          <p:cNvPicPr preferRelativeResize="0"/>
          <p:nvPr/>
        </p:nvPicPr>
        <p:blipFill>
          <a:blip r:embed="rId3">
            <a:alphaModFix/>
          </a:blip>
          <a:stretch>
            <a:fillRect/>
          </a:stretch>
        </p:blipFill>
        <p:spPr>
          <a:xfrm>
            <a:off x="978925" y="2044578"/>
            <a:ext cx="2911675" cy="2283450"/>
          </a:xfrm>
          <a:prstGeom prst="rect">
            <a:avLst/>
          </a:prstGeom>
          <a:noFill/>
          <a:ln>
            <a:noFill/>
          </a:ln>
        </p:spPr>
      </p:pic>
      <p:pic>
        <p:nvPicPr>
          <p:cNvPr id="206" name="Google Shape;206;p21"/>
          <p:cNvPicPr preferRelativeResize="0"/>
          <p:nvPr/>
        </p:nvPicPr>
        <p:blipFill>
          <a:blip r:embed="rId4">
            <a:alphaModFix/>
          </a:blip>
          <a:stretch>
            <a:fillRect/>
          </a:stretch>
        </p:blipFill>
        <p:spPr>
          <a:xfrm>
            <a:off x="4468625" y="1879700"/>
            <a:ext cx="3531225" cy="261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