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5d3ed0480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5d3ed048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cd70c4e7e_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cd70c4e7e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cd70c4e7e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cd70c4e7e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cd70c4e7e_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cd70c4e7e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cd70c4e7e_3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cd70c4e7e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cd70c4e7e_3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cd70c4e7e_3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cd70c4e7e_2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cd70c4e7e_2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5f29282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5f29282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5f29282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5f29282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5f29282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5f29282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cd70c4e7e_2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cd70c4e7e_2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cd70c4e7e_2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cd70c4e7e_2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estimated time at the </a:t>
            </a:r>
            <a:r>
              <a:rPr lang="en"/>
              <a:t>beginning</a:t>
            </a:r>
            <a:r>
              <a:rPr lang="en"/>
              <a:t> of 2016 was set pretty low, and much less than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cd70c4e7e_2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cd70c4e7e_2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cd70c4e7e_2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cd70c4e7e_2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cd70c4e7e_2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cd70c4e7e_2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cd70c4e7e_2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4cd70c4e7e_2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4cd70c4e7e_2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4cd70c4e7e_2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cd70c4e7e_2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4cd70c4e7e_2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-Inventory review - 60% sales from 10% products,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4cfb43522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4cfb4352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cd70c4e7e_2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4cd70c4e7e_2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cfb435225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cfb4352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cd70c4e7e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cd70c4e7e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cd70c4e7e_2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cd70c4e7e_2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cd70c4e7e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cd70c4e7e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cd70c4e7e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cd70c4e7e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cd70c4e7e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cd70c4e7e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cd70c4e7e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cd70c4e7e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5" name="Google Shape;65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olistbr/brazilian-ecommer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4294967295" type="ctrTitle"/>
          </p:nvPr>
        </p:nvSpPr>
        <p:spPr>
          <a:xfrm>
            <a:off x="-130525" y="2306925"/>
            <a:ext cx="9274500" cy="7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80"/>
              <a:t>Sales Performance Report</a:t>
            </a:r>
            <a:endParaRPr b="1" sz="4080"/>
          </a:p>
        </p:txBody>
      </p:sp>
      <p:sp>
        <p:nvSpPr>
          <p:cNvPr id="90" name="Google Shape;90;p14"/>
          <p:cNvSpPr txBox="1"/>
          <p:nvPr>
            <p:ph idx="4294967295" type="ctrTitle"/>
          </p:nvPr>
        </p:nvSpPr>
        <p:spPr>
          <a:xfrm>
            <a:off x="0" y="3494325"/>
            <a:ext cx="9144000" cy="7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80">
                <a:latin typeface="Arial"/>
                <a:ea typeface="Arial"/>
                <a:cs typeface="Arial"/>
                <a:sym typeface="Arial"/>
              </a:rPr>
              <a:t>Presented by</a:t>
            </a:r>
            <a:endParaRPr b="1" sz="22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79">
                <a:latin typeface="Calibri"/>
                <a:ea typeface="Calibri"/>
                <a:cs typeface="Calibri"/>
                <a:sym typeface="Calibri"/>
              </a:rPr>
              <a:t>DA Group 5</a:t>
            </a:r>
            <a:endParaRPr b="1" sz="197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4294967295" type="ctrTitle"/>
          </p:nvPr>
        </p:nvSpPr>
        <p:spPr>
          <a:xfrm>
            <a:off x="0" y="4163450"/>
            <a:ext cx="9205200" cy="4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0">
                <a:latin typeface="Arial"/>
                <a:ea typeface="Arial"/>
                <a:cs typeface="Arial"/>
                <a:sym typeface="Arial"/>
              </a:rPr>
              <a:t>Aqsa Shuja | Iris Engler | Stephy Zhu | Sujata Banerjee</a:t>
            </a:r>
            <a:endParaRPr b="1" sz="218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25255" l="0" r="0" t="25388"/>
          <a:stretch/>
        </p:blipFill>
        <p:spPr>
          <a:xfrm>
            <a:off x="48275" y="121225"/>
            <a:ext cx="4370400" cy="1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by Quarter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2136925" y="3538225"/>
            <a:ext cx="46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1981325" y="3689500"/>
            <a:ext cx="501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Orders have increased steadily over time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563" y="1075125"/>
            <a:ext cx="3852334" cy="26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and Freight by Month</a:t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892125" y="3603050"/>
            <a:ext cx="715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High correlation between sales total and delivery charges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813" y="840625"/>
            <a:ext cx="4286720" cy="26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and Bottom Categories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1307675" y="3758625"/>
            <a:ext cx="6647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top 4 categories are Health &amp; Beauty, Bed, Bath &amp; Table, Watches &amp; Gifts and Sports &amp; Leisure.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590228" cy="28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Selling States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2283875" y="3594400"/>
            <a:ext cx="471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Top selling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states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are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São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Paulo, Rio de Janeiro and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Espírito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Santo.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605" y="853575"/>
            <a:ext cx="4205057" cy="26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Types Used</a:t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1475625" y="3659250"/>
            <a:ext cx="6003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Credit card and Boleto payments account for over 95% of  sales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325" y="888150"/>
            <a:ext cx="4161478" cy="27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Forecast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75" y="748750"/>
            <a:ext cx="751480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 Sales Trend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847100"/>
            <a:ext cx="813435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>
            <p:ph idx="4294967295" type="body"/>
          </p:nvPr>
        </p:nvSpPr>
        <p:spPr>
          <a:xfrm>
            <a:off x="504825" y="3237375"/>
            <a:ext cx="8332200" cy="16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</a:t>
            </a:r>
            <a:r>
              <a:rPr lang="en" sz="1400">
                <a:solidFill>
                  <a:srgbClr val="000000"/>
                </a:solidFill>
              </a:rPr>
              <a:t>ata available from sales period 15-09-2016 to 03-09-2018.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2017-2018 had an overall </a:t>
            </a:r>
            <a:r>
              <a:rPr lang="en" sz="1400">
                <a:solidFill>
                  <a:schemeClr val="accent2"/>
                </a:solidFill>
              </a:rPr>
              <a:t>positive monthly trend</a:t>
            </a:r>
            <a:r>
              <a:rPr lang="en" sz="1400">
                <a:solidFill>
                  <a:srgbClr val="000000"/>
                </a:solidFill>
              </a:rPr>
              <a:t> for the total number of orders.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2017 shows a steady </a:t>
            </a:r>
            <a:r>
              <a:rPr lang="en" sz="1400">
                <a:solidFill>
                  <a:srgbClr val="000000"/>
                </a:solidFill>
              </a:rPr>
              <a:t>positive</a:t>
            </a:r>
            <a:r>
              <a:rPr lang="en" sz="1400">
                <a:solidFill>
                  <a:srgbClr val="000000"/>
                </a:solidFill>
              </a:rPr>
              <a:t> trend with highest number of orders placed (7395) in Q4.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2018 shows a flat trend with a decrease in sales in the Q3 as only 8 months of data is available.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Quarterly Sales and Order Performance and 12-M Forecasting</a:t>
            </a:r>
            <a:endParaRPr/>
          </a:p>
        </p:txBody>
      </p:sp>
      <p:sp>
        <p:nvSpPr>
          <p:cNvPr id="205" name="Google Shape;205;p30"/>
          <p:cNvSpPr txBox="1"/>
          <p:nvPr>
            <p:ph idx="4294967295" type="body"/>
          </p:nvPr>
        </p:nvSpPr>
        <p:spPr>
          <a:xfrm>
            <a:off x="5000000" y="935550"/>
            <a:ext cx="38370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2017-2018 had a </a:t>
            </a:r>
            <a:r>
              <a:rPr b="1" lang="en" sz="1400">
                <a:solidFill>
                  <a:schemeClr val="accent2"/>
                </a:solidFill>
              </a:rPr>
              <a:t>positive quarterly trend</a:t>
            </a:r>
            <a:r>
              <a:rPr lang="en" sz="1400">
                <a:solidFill>
                  <a:schemeClr val="accent3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in Sales growth and order counts.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Decrease in sales and order in 2018 Q3 is due to only 8 months available historical data.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Forecast prediction with 95% confidence interval.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27% increase in sales predicted in 12 Month forecast from 2018 Q2 from  3345864.65R$ to  4642562.75R$.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23% increase in order counts predicted in 12 Month forecast from 2018 Q2 from 20008 to 26120.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00" y="935550"/>
            <a:ext cx="4128800" cy="19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00" y="3039525"/>
            <a:ext cx="4128800" cy="19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Customer </a:t>
            </a:r>
            <a:r>
              <a:rPr lang="en"/>
              <a:t>acquisition</a:t>
            </a:r>
            <a:r>
              <a:rPr lang="en"/>
              <a:t> | Seller subscription and 12-M Forecasting</a:t>
            </a:r>
            <a:endParaRPr/>
          </a:p>
        </p:txBody>
      </p:sp>
      <p:sp>
        <p:nvSpPr>
          <p:cNvPr id="213" name="Google Shape;213;p31"/>
          <p:cNvSpPr txBox="1"/>
          <p:nvPr>
            <p:ph idx="4294967295" type="body"/>
          </p:nvPr>
        </p:nvSpPr>
        <p:spPr>
          <a:xfrm>
            <a:off x="5000000" y="771450"/>
            <a:ext cx="3837000" cy="4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2017-2018 had a </a:t>
            </a:r>
            <a:r>
              <a:rPr b="1" lang="en" sz="1400">
                <a:solidFill>
                  <a:schemeClr val="accent2"/>
                </a:solidFill>
              </a:rPr>
              <a:t>Positive monthly trend</a:t>
            </a:r>
            <a:r>
              <a:rPr lang="en" sz="1400">
                <a:solidFill>
                  <a:schemeClr val="accent3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in customer </a:t>
            </a:r>
            <a:r>
              <a:rPr lang="en" sz="1400">
                <a:solidFill>
                  <a:srgbClr val="000000"/>
                </a:solidFill>
              </a:rPr>
              <a:t>acquisition</a:t>
            </a:r>
            <a:r>
              <a:rPr lang="en" sz="1400">
                <a:solidFill>
                  <a:srgbClr val="000000"/>
                </a:solidFill>
              </a:rPr>
              <a:t> and Seller subscription.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Forecast prediction with 95% confidence interval.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12-M forecast from 2018 Q3 till </a:t>
            </a:r>
            <a:r>
              <a:rPr lang="en" sz="1400">
                <a:solidFill>
                  <a:srgbClr val="000000"/>
                </a:solidFill>
              </a:rPr>
              <a:t> 2019 Q3 </a:t>
            </a:r>
            <a:r>
              <a:rPr lang="en" sz="1400">
                <a:solidFill>
                  <a:srgbClr val="000000"/>
                </a:solidFill>
              </a:rPr>
              <a:t>predicted an increase in Customer growth of upto 10833 i.e 39.5% more than the existing count (6549).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12-M forecast predicted an increase in Seller subscription  upto 2022 i.e 32.5% more than the existing 2018 Q3 count(1363).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419599" cy="21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1" y="3039525"/>
            <a:ext cx="4540235" cy="19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Performance Page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517" y="771450"/>
            <a:ext cx="759696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65500" y="305550"/>
            <a:ext cx="4045200" cy="8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80">
                <a:solidFill>
                  <a:srgbClr val="0000FF"/>
                </a:solidFill>
              </a:rPr>
              <a:t>What is Olist?</a:t>
            </a:r>
            <a:endParaRPr b="1" sz="2980">
              <a:solidFill>
                <a:srgbClr val="0000FF"/>
              </a:solidFill>
            </a:endParaRPr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748300" y="855575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03200" lvl="0" marL="400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Olist is a Brazilian company founded in 2015.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71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03200" lvl="0" marL="400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It o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perates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as an online e-commerce site that connects shops to wider marketplaces.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71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03200" lvl="0" marL="400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company is pioneer in business model called “Marketplace of Marketplaces”.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71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03200" lvl="0" marL="400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It does not hold any inventory or sell products of its own.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03200" lvl="0" marL="400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Products are sent directly from merchant stores to clients around the country.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14300" lvl="0" marL="400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75" y="1219813"/>
            <a:ext cx="3063050" cy="2890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Performance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6" y="1915275"/>
            <a:ext cx="3833768" cy="29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 rotWithShape="1">
          <a:blip r:embed="rId4">
            <a:alphaModFix/>
          </a:blip>
          <a:srcRect b="46452" l="47655" r="25015" t="15524"/>
          <a:stretch/>
        </p:blipFill>
        <p:spPr>
          <a:xfrm>
            <a:off x="4771525" y="1915275"/>
            <a:ext cx="3766741" cy="291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Performance</a:t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45" y="2095375"/>
            <a:ext cx="3450230" cy="28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996" y="2095375"/>
            <a:ext cx="4716430" cy="289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Review Page</a:t>
            </a:r>
            <a:endParaRPr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84" y="771450"/>
            <a:ext cx="7485432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with comments proportion</a:t>
            </a:r>
            <a:endParaRPr/>
          </a:p>
        </p:txBody>
      </p:sp>
      <p:sp>
        <p:nvSpPr>
          <p:cNvPr id="247" name="Google Shape;247;p36"/>
          <p:cNvSpPr txBox="1"/>
          <p:nvPr/>
        </p:nvSpPr>
        <p:spPr>
          <a:xfrm>
            <a:off x="630750" y="4514700"/>
            <a:ext cx="37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 reviews vs reviews with comments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5432125" y="4514700"/>
            <a:ext cx="29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Proportion for only 1 star reviews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25" y="1816338"/>
            <a:ext cx="3735958" cy="27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457" y="1816338"/>
            <a:ext cx="3749543" cy="27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on Customer Reviews</a:t>
            </a:r>
            <a:endParaRPr/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675" y="1851925"/>
            <a:ext cx="4349250" cy="273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 rotWithShape="1">
          <a:blip r:embed="rId4">
            <a:alphaModFix/>
          </a:blip>
          <a:srcRect b="0" l="0" r="0" t="2780"/>
          <a:stretch/>
        </p:blipFill>
        <p:spPr>
          <a:xfrm>
            <a:off x="157875" y="1918375"/>
            <a:ext cx="4414124" cy="266372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/>
        </p:nvSpPr>
        <p:spPr>
          <a:xfrm>
            <a:off x="782273" y="4641550"/>
            <a:ext cx="30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Sentiment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distribution -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rate score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5277800" y="4589675"/>
            <a:ext cx="31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Sentiment distribution -  rate score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125" y="1906575"/>
            <a:ext cx="3730874" cy="2735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85" y="1833438"/>
            <a:ext cx="3730878" cy="2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/>
          <p:nvPr/>
        </p:nvSpPr>
        <p:spPr>
          <a:xfrm>
            <a:off x="1194924" y="4717750"/>
            <a:ext cx="22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Word Cloud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- rate score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5712873" y="4717750"/>
            <a:ext cx="22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Word Cloud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 rate score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Review Analysis</a:t>
            </a:r>
            <a:endParaRPr/>
          </a:p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4917450" y="2669075"/>
            <a:ext cx="39525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Customer satisfaction rate is closely related to delivery durations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00" y="1919071"/>
            <a:ext cx="4195150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-133125" y="2201100"/>
            <a:ext cx="4780800" cy="7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the business performing?</a:t>
            </a:r>
            <a:endParaRPr/>
          </a:p>
        </p:txBody>
      </p:sp>
      <p:sp>
        <p:nvSpPr>
          <p:cNvPr id="281" name="Google Shape;281;p40"/>
          <p:cNvSpPr txBox="1"/>
          <p:nvPr>
            <p:ph idx="2" type="body"/>
          </p:nvPr>
        </p:nvSpPr>
        <p:spPr>
          <a:xfrm>
            <a:off x="4572000" y="45375"/>
            <a:ext cx="4572000" cy="48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12"/>
          </a:p>
          <a:p>
            <a:pPr indent="-32683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2812"/>
              <a:t>60% of  yearly sales are generated from only the top 10 products.</a:t>
            </a:r>
            <a:endParaRPr b="1" sz="281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12"/>
          </a:p>
          <a:p>
            <a:pPr indent="-32683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2812"/>
              <a:t>Average delivery time is a period of 11 days.</a:t>
            </a:r>
            <a:endParaRPr b="1" sz="281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12"/>
          </a:p>
          <a:p>
            <a:pPr indent="-32683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2812"/>
              <a:t>Long shipping time from major states like Sao Paulo.</a:t>
            </a:r>
            <a:endParaRPr b="1" sz="281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12"/>
          </a:p>
          <a:p>
            <a:pPr indent="-32683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2812"/>
              <a:t>Low review score for product delivery due to long shipping time or lost deliveries.</a:t>
            </a:r>
            <a:endParaRPr b="1" sz="281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-133125" y="2201100"/>
            <a:ext cx="4780800" cy="7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87" name="Google Shape;287;p41"/>
          <p:cNvSpPr txBox="1"/>
          <p:nvPr>
            <p:ph idx="2" type="body"/>
          </p:nvPr>
        </p:nvSpPr>
        <p:spPr>
          <a:xfrm>
            <a:off x="4647675" y="83200"/>
            <a:ext cx="4451700" cy="48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Inventory review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Warehouse set up in states with longer transit times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Delivery tracking system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20125" y="1803225"/>
            <a:ext cx="4045200" cy="8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/>
              <a:t>Agenda</a:t>
            </a:r>
            <a:endParaRPr sz="2280"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748300" y="855575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8"/>
              <a:t>Generate business insights, investigate improvements to the Company’s processes and analyze e-commerce performance.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14300" lvl="0" marL="400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63900" y="118150"/>
            <a:ext cx="8031900" cy="3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Tools and Software:</a:t>
            </a:r>
            <a:endParaRPr sz="1800"/>
          </a:p>
          <a:p>
            <a:pPr indent="-3136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88"/>
              <a:t>MS </a:t>
            </a:r>
            <a:r>
              <a:rPr lang="en" sz="1488"/>
              <a:t>Power Bi Desktop - Version: 2.114.864.0 64-bit (February 2023)</a:t>
            </a:r>
            <a:endParaRPr sz="1488"/>
          </a:p>
          <a:p>
            <a:pPr indent="-3136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88"/>
              <a:t>MS-Excel - Microsoft 365</a:t>
            </a:r>
            <a:endParaRPr sz="1488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8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Source</a:t>
            </a:r>
            <a:endParaRPr sz="1488"/>
          </a:p>
          <a:p>
            <a:pPr indent="-3251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9914"/>
              <a:buChar char="●"/>
            </a:pPr>
            <a:r>
              <a:rPr b="1" lang="en" sz="1300" u="sng">
                <a:latin typeface="Arial"/>
                <a:ea typeface="Arial"/>
                <a:cs typeface="Arial"/>
                <a:sym typeface="Arial"/>
                <a:hlinkClick r:id="rId3"/>
              </a:rPr>
              <a:t>Brazilian E-Commerce Public Dataset by Olist | Kaggle</a:t>
            </a:r>
            <a:endParaRPr b="1" sz="1688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77"/>
              <a:t>The dataset contains information regarding 100k orders from 2016 to 2018.</a:t>
            </a:r>
            <a:endParaRPr sz="1377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66"/>
              <a:t>Data Range : </a:t>
            </a:r>
            <a:r>
              <a:rPr lang="en" sz="1266"/>
              <a:t>15/09/2016 to 03/09/2018.</a:t>
            </a:r>
            <a:endParaRPr sz="1266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88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88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8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768050" y="-255600"/>
            <a:ext cx="1607925" cy="91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26175" y="4073500"/>
            <a:ext cx="10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550525" y="4073500"/>
            <a:ext cx="8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SALES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421913" y="4073500"/>
            <a:ext cx="10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REVIEWS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746700" y="4073488"/>
            <a:ext cx="11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DELIVERY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993763" y="4073500"/>
            <a:ext cx="1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FORECASTS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-23100" y="3272025"/>
            <a:ext cx="919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Power Bi Dashboard Contents: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Overview Page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		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75" y="748275"/>
            <a:ext cx="8034251" cy="43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 by State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66060" t="25177"/>
          <a:stretch/>
        </p:blipFill>
        <p:spPr>
          <a:xfrm>
            <a:off x="1252425" y="827075"/>
            <a:ext cx="3103423" cy="38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43637" l="35165" r="33701" t="14519"/>
          <a:stretch/>
        </p:blipFill>
        <p:spPr>
          <a:xfrm>
            <a:off x="4631525" y="1504450"/>
            <a:ext cx="3001024" cy="226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2" type="body"/>
          </p:nvPr>
        </p:nvSpPr>
        <p:spPr>
          <a:xfrm>
            <a:off x="484597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orders increased by 20% in 2018.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number of orders are placed in the month of August.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68048" r="0" t="13815"/>
          <a:stretch/>
        </p:blipFill>
        <p:spPr>
          <a:xfrm>
            <a:off x="992475" y="456888"/>
            <a:ext cx="2797773" cy="422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by Year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013" y="1045575"/>
            <a:ext cx="5339074" cy="31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2788525" y="4226825"/>
            <a:ext cx="489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Sales increased by 9% in 2018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713" y="767125"/>
            <a:ext cx="728058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