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3" r:id="rId2"/>
    <p:sldId id="275" r:id="rId3"/>
    <p:sldId id="268" r:id="rId4"/>
    <p:sldId id="269" r:id="rId5"/>
    <p:sldId id="276" r:id="rId6"/>
    <p:sldId id="277" r:id="rId7"/>
    <p:sldId id="271" r:id="rId8"/>
    <p:sldId id="272" r:id="rId9"/>
    <p:sldId id="257" r:id="rId10"/>
    <p:sldId id="258" r:id="rId11"/>
    <p:sldId id="259" r:id="rId12"/>
    <p:sldId id="260" r:id="rId13"/>
    <p:sldId id="261" r:id="rId14"/>
    <p:sldId id="262" r:id="rId15"/>
    <p:sldId id="263" r:id="rId16"/>
    <p:sldId id="264" r:id="rId17"/>
    <p:sldId id="265" r:id="rId18"/>
    <p:sldId id="266" r:id="rId19"/>
    <p:sldId id="26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91" d="100"/>
          <a:sy n="91" d="100"/>
        </p:scale>
        <p:origin x="56" y="6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smine Kaur" userId="5afd0cfe38b23c5c" providerId="LiveId" clId="{D1A4C77C-799D-4E74-B1A2-034DA96D843C}"/>
    <pc:docChg chg="custSel modSld">
      <pc:chgData name="Jasmine Kaur" userId="5afd0cfe38b23c5c" providerId="LiveId" clId="{D1A4C77C-799D-4E74-B1A2-034DA96D843C}" dt="2020-05-25T00:40:11.475" v="67" actId="20577"/>
      <pc:docMkLst>
        <pc:docMk/>
      </pc:docMkLst>
      <pc:sldChg chg="modSp">
        <pc:chgData name="Jasmine Kaur" userId="5afd0cfe38b23c5c" providerId="LiveId" clId="{D1A4C77C-799D-4E74-B1A2-034DA96D843C}" dt="2020-05-25T00:40:11.475" v="67" actId="20577"/>
        <pc:sldMkLst>
          <pc:docMk/>
          <pc:sldMk cId="2269155005" sldId="264"/>
        </pc:sldMkLst>
        <pc:spChg chg="mod">
          <ac:chgData name="Jasmine Kaur" userId="5afd0cfe38b23c5c" providerId="LiveId" clId="{D1A4C77C-799D-4E74-B1A2-034DA96D843C}" dt="2020-05-25T00:40:11.475" v="67" actId="20577"/>
          <ac:spMkLst>
            <pc:docMk/>
            <pc:sldMk cId="2269155005" sldId="264"/>
            <ac:spMk id="2" creationId="{6673D1D8-C57C-4AC9-86FE-6A1ABBB53A10}"/>
          </ac:spMkLst>
        </pc:spChg>
      </pc:sldChg>
      <pc:sldChg chg="modSp">
        <pc:chgData name="Jasmine Kaur" userId="5afd0cfe38b23c5c" providerId="LiveId" clId="{D1A4C77C-799D-4E74-B1A2-034DA96D843C}" dt="2020-05-25T00:39:11.107" v="25" actId="20577"/>
        <pc:sldMkLst>
          <pc:docMk/>
          <pc:sldMk cId="4017691097" sldId="273"/>
        </pc:sldMkLst>
        <pc:spChg chg="mod">
          <ac:chgData name="Jasmine Kaur" userId="5afd0cfe38b23c5c" providerId="LiveId" clId="{D1A4C77C-799D-4E74-B1A2-034DA96D843C}" dt="2020-05-25T00:39:11.107" v="25" actId="20577"/>
          <ac:spMkLst>
            <pc:docMk/>
            <pc:sldMk cId="4017691097" sldId="273"/>
            <ac:spMk id="3" creationId="{87B8DE7E-8931-4BF7-99A3-6D51D72851C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5/24/2020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5/24/2020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ijarcs.info/index.php/Ijarcs/article/download/3023/3006" TargetMode="External"/><Relationship Id="rId2" Type="http://schemas.openxmlformats.org/officeDocument/2006/relationships/hyperlink" Target="https://www.researchgate.net/publication/333691950_Drunk_and_Drive_Detection_using_Raspberry_Pi"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ijettjournal.org/2016/volume-33/number-2/IJETT-V33P217.pdf" TargetMode="External"/><Relationship Id="rId2" Type="http://schemas.openxmlformats.org/officeDocument/2006/relationships/hyperlink" Target="https://www.researchgate.net/publication/304365504_An_Intelligent_Door_System_using_Raspberry_Pi_and_Amazon_Web_Services_Io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researchgate.net/publication/312218161_Smart_Motion_Detection_Security_System_Using_Raspberry_Pi" TargetMode="External"/><Relationship Id="rId2" Type="http://schemas.openxmlformats.org/officeDocument/2006/relationships/hyperlink" Target="https://www.ijariit.com/manuscripts/v3i6/V3I6-1188.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FBAF1-50F7-4A92-A7C4-3D7035BBCBAB}"/>
              </a:ext>
            </a:extLst>
          </p:cNvPr>
          <p:cNvSpPr>
            <a:spLocks noGrp="1"/>
          </p:cNvSpPr>
          <p:nvPr>
            <p:ph type="ctrTitle"/>
          </p:nvPr>
        </p:nvSpPr>
        <p:spPr>
          <a:xfrm>
            <a:off x="2417780" y="1877297"/>
            <a:ext cx="8637073" cy="977621"/>
          </a:xfrm>
        </p:spPr>
        <p:txBody>
          <a:bodyPr>
            <a:normAutofit fontScale="90000"/>
          </a:bodyPr>
          <a:lstStyle/>
          <a:p>
            <a:pPr algn="ctr"/>
            <a:r>
              <a:rPr lang="en-US" sz="3600" dirty="0"/>
              <a:t>DESIGN PROBLEMS IN embedded system projects</a:t>
            </a:r>
          </a:p>
        </p:txBody>
      </p:sp>
      <p:sp>
        <p:nvSpPr>
          <p:cNvPr id="3" name="Subtitle 2">
            <a:extLst>
              <a:ext uri="{FF2B5EF4-FFF2-40B4-BE49-F238E27FC236}">
                <a16:creationId xmlns:a16="http://schemas.microsoft.com/office/drawing/2014/main" id="{87B8DE7E-8931-4BF7-99A3-6D51D72851CA}"/>
              </a:ext>
            </a:extLst>
          </p:cNvPr>
          <p:cNvSpPr>
            <a:spLocks noGrp="1"/>
          </p:cNvSpPr>
          <p:nvPr>
            <p:ph type="subTitle" idx="1"/>
          </p:nvPr>
        </p:nvSpPr>
        <p:spPr>
          <a:xfrm>
            <a:off x="6163475" y="4003083"/>
            <a:ext cx="5524943" cy="1960395"/>
          </a:xfrm>
        </p:spPr>
        <p:txBody>
          <a:bodyPr>
            <a:normAutofit fontScale="40000" lnSpcReduction="20000"/>
          </a:bodyPr>
          <a:lstStyle/>
          <a:p>
            <a:r>
              <a:rPr lang="en-US" sz="6200" dirty="0"/>
              <a:t>SUBMITTED BY</a:t>
            </a:r>
            <a:r>
              <a:rPr lang="en-US" sz="5000" dirty="0"/>
              <a:t>:-   jasmine(748300) </a:t>
            </a:r>
          </a:p>
          <a:p>
            <a:r>
              <a:rPr lang="en-US" sz="5000" dirty="0"/>
              <a:t>                                  </a:t>
            </a:r>
            <a:r>
              <a:rPr lang="en-US" sz="5000" dirty="0" err="1"/>
              <a:t>Dixaben</a:t>
            </a:r>
            <a:r>
              <a:rPr lang="en-US" sz="5000" dirty="0"/>
              <a:t> Shah(748229)</a:t>
            </a:r>
          </a:p>
          <a:p>
            <a:r>
              <a:rPr lang="en-US" sz="5000" dirty="0"/>
              <a:t>                                  </a:t>
            </a:r>
            <a:r>
              <a:rPr lang="en-US" sz="5000" dirty="0" err="1"/>
              <a:t>stephy</a:t>
            </a:r>
            <a:r>
              <a:rPr lang="en-US" sz="5000" dirty="0"/>
              <a:t> baby(753812)</a:t>
            </a:r>
          </a:p>
          <a:p>
            <a:r>
              <a:rPr lang="en-US" sz="5000" dirty="0"/>
              <a:t>    </a:t>
            </a:r>
          </a:p>
        </p:txBody>
      </p:sp>
    </p:spTree>
    <p:extLst>
      <p:ext uri="{BB962C8B-B14F-4D97-AF65-F5344CB8AC3E}">
        <p14:creationId xmlns:p14="http://schemas.microsoft.com/office/powerpoint/2010/main" val="4017691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2AC5B-5114-4FB5-A40D-614651372048}"/>
              </a:ext>
            </a:extLst>
          </p:cNvPr>
          <p:cNvSpPr>
            <a:spLocks noGrp="1"/>
          </p:cNvSpPr>
          <p:nvPr>
            <p:ph type="title"/>
          </p:nvPr>
        </p:nvSpPr>
        <p:spPr/>
        <p:txBody>
          <a:bodyPr/>
          <a:lstStyle/>
          <a:p>
            <a:pPr algn="ctr"/>
            <a:r>
              <a:rPr lang="en-US" dirty="0"/>
              <a:t>introduction</a:t>
            </a:r>
            <a:endParaRPr lang="en-CA" dirty="0"/>
          </a:p>
        </p:txBody>
      </p:sp>
      <p:sp>
        <p:nvSpPr>
          <p:cNvPr id="3" name="Content Placeholder 2">
            <a:extLst>
              <a:ext uri="{FF2B5EF4-FFF2-40B4-BE49-F238E27FC236}">
                <a16:creationId xmlns:a16="http://schemas.microsoft.com/office/drawing/2014/main" id="{1B0695B7-E8FB-4D1C-A83C-C4C76CC78205}"/>
              </a:ext>
            </a:extLst>
          </p:cNvPr>
          <p:cNvSpPr>
            <a:spLocks noGrp="1"/>
          </p:cNvSpPr>
          <p:nvPr>
            <p:ph idx="1"/>
          </p:nvPr>
        </p:nvSpPr>
        <p:spPr>
          <a:xfrm>
            <a:off x="1451579" y="2015732"/>
            <a:ext cx="9603275" cy="4037749"/>
          </a:xfrm>
        </p:spPr>
        <p:txBody>
          <a:bodyPr>
            <a:normAutofit fontScale="92500"/>
          </a:bodyPr>
          <a:lstStyle/>
          <a:p>
            <a:pPr algn="just"/>
            <a:r>
              <a:rPr lang="en-US" sz="1800" dirty="0"/>
              <a:t>This project deals with recognizing the drunk drivers and helping their vehicles to be in controlled mode to avoid mishaps. This type of framework is introduced in the vehicle.</a:t>
            </a:r>
          </a:p>
          <a:p>
            <a:pPr algn="just"/>
            <a:r>
              <a:rPr lang="en-US" sz="1800" dirty="0"/>
              <a:t>Alcohol sensor is present in the vehicle to sense the presence of liquor in the driver through his breath.</a:t>
            </a:r>
          </a:p>
          <a:p>
            <a:pPr algn="just"/>
            <a:r>
              <a:rPr lang="en-US" sz="1800" dirty="0"/>
              <a:t>In the proposed work, raspberry pi helps in processing the data of alcohol sensor and adjust the speed of vehicle according to the amount of liquor level identified in the driver. To minimize the rate of accidents, the speed of vehicle is reduced to minimal, whose function is controlled by motor driver. </a:t>
            </a:r>
          </a:p>
          <a:p>
            <a:pPr algn="just"/>
            <a:r>
              <a:rPr lang="en-US" sz="1800" dirty="0"/>
              <a:t>In the case driver is found drunk, processor stops the system ignition by stopping the motor, on other hand, if high alcohol intensity signals are not detected by sensors, system will let the engine run.</a:t>
            </a:r>
          </a:p>
          <a:p>
            <a:pPr algn="just"/>
            <a:r>
              <a:rPr lang="en-US" sz="1800" dirty="0"/>
              <a:t>At the same time of detection, an alert notification is sent to the network from where driver is being monitored.</a:t>
            </a:r>
            <a:endParaRPr lang="en-CA" sz="1800" dirty="0"/>
          </a:p>
        </p:txBody>
      </p:sp>
    </p:spTree>
    <p:extLst>
      <p:ext uri="{BB962C8B-B14F-4D97-AF65-F5344CB8AC3E}">
        <p14:creationId xmlns:p14="http://schemas.microsoft.com/office/powerpoint/2010/main" val="3992721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EACEC-949F-4D8B-A41E-7DF7DC09D836}"/>
              </a:ext>
            </a:extLst>
          </p:cNvPr>
          <p:cNvSpPr>
            <a:spLocks noGrp="1"/>
          </p:cNvSpPr>
          <p:nvPr>
            <p:ph type="title"/>
          </p:nvPr>
        </p:nvSpPr>
        <p:spPr/>
        <p:txBody>
          <a:bodyPr/>
          <a:lstStyle/>
          <a:p>
            <a:pPr algn="ctr"/>
            <a:r>
              <a:rPr lang="en-US" dirty="0"/>
              <a:t>features of existing project</a:t>
            </a:r>
            <a:endParaRPr lang="en-CA" dirty="0"/>
          </a:p>
        </p:txBody>
      </p:sp>
      <p:sp>
        <p:nvSpPr>
          <p:cNvPr id="3" name="Content Placeholder 2">
            <a:extLst>
              <a:ext uri="{FF2B5EF4-FFF2-40B4-BE49-F238E27FC236}">
                <a16:creationId xmlns:a16="http://schemas.microsoft.com/office/drawing/2014/main" id="{7C3D2234-FC1C-438D-A81E-FAD80790798B}"/>
              </a:ext>
            </a:extLst>
          </p:cNvPr>
          <p:cNvSpPr>
            <a:spLocks noGrp="1"/>
          </p:cNvSpPr>
          <p:nvPr>
            <p:ph idx="1"/>
          </p:nvPr>
        </p:nvSpPr>
        <p:spPr/>
        <p:txBody>
          <a:bodyPr/>
          <a:lstStyle/>
          <a:p>
            <a:r>
              <a:rPr lang="en-US" dirty="0"/>
              <a:t>The proposed framework allows to lessen the rate of street mishaps that are occurring due to drunken driving.</a:t>
            </a:r>
          </a:p>
          <a:p>
            <a:r>
              <a:rPr lang="en-US" dirty="0"/>
              <a:t>It allows to detect the alcohol level and ignition gets locked and location of that particular vehicle is being sent to the registered mobile.</a:t>
            </a:r>
            <a:endParaRPr lang="en-CA" dirty="0"/>
          </a:p>
        </p:txBody>
      </p:sp>
    </p:spTree>
    <p:extLst>
      <p:ext uri="{BB962C8B-B14F-4D97-AF65-F5344CB8AC3E}">
        <p14:creationId xmlns:p14="http://schemas.microsoft.com/office/powerpoint/2010/main" val="856327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A64EF-FFF8-4572-A393-A6E7CA3B338F}"/>
              </a:ext>
            </a:extLst>
          </p:cNvPr>
          <p:cNvSpPr>
            <a:spLocks noGrp="1"/>
          </p:cNvSpPr>
          <p:nvPr>
            <p:ph type="title"/>
          </p:nvPr>
        </p:nvSpPr>
        <p:spPr/>
        <p:txBody>
          <a:bodyPr/>
          <a:lstStyle/>
          <a:p>
            <a:pPr algn="ctr"/>
            <a:r>
              <a:rPr lang="en-US" dirty="0"/>
              <a:t>Problems in existing project</a:t>
            </a:r>
            <a:endParaRPr lang="en-CA" dirty="0"/>
          </a:p>
        </p:txBody>
      </p:sp>
      <p:sp>
        <p:nvSpPr>
          <p:cNvPr id="3" name="Content Placeholder 2">
            <a:extLst>
              <a:ext uri="{FF2B5EF4-FFF2-40B4-BE49-F238E27FC236}">
                <a16:creationId xmlns:a16="http://schemas.microsoft.com/office/drawing/2014/main" id="{4E8E528B-0045-48AF-9F00-D8EE5C5EC7E0}"/>
              </a:ext>
            </a:extLst>
          </p:cNvPr>
          <p:cNvSpPr>
            <a:spLocks noGrp="1"/>
          </p:cNvSpPr>
          <p:nvPr>
            <p:ph idx="1"/>
          </p:nvPr>
        </p:nvSpPr>
        <p:spPr/>
        <p:txBody>
          <a:bodyPr/>
          <a:lstStyle/>
          <a:p>
            <a:r>
              <a:rPr lang="en-US" dirty="0"/>
              <a:t>This project don’t deal with the feature of  consistently tracking the area of vehicle.</a:t>
            </a:r>
          </a:p>
          <a:p>
            <a:r>
              <a:rPr lang="en-US" dirty="0"/>
              <a:t>The proposed features are till now limited to the cars only. </a:t>
            </a:r>
            <a:endParaRPr lang="en-CA" dirty="0"/>
          </a:p>
        </p:txBody>
      </p:sp>
    </p:spTree>
    <p:extLst>
      <p:ext uri="{BB962C8B-B14F-4D97-AF65-F5344CB8AC3E}">
        <p14:creationId xmlns:p14="http://schemas.microsoft.com/office/powerpoint/2010/main" val="3242959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9937-0939-4442-9091-02FAC6934705}"/>
              </a:ext>
            </a:extLst>
          </p:cNvPr>
          <p:cNvSpPr>
            <a:spLocks noGrp="1"/>
          </p:cNvSpPr>
          <p:nvPr>
            <p:ph type="title"/>
          </p:nvPr>
        </p:nvSpPr>
        <p:spPr/>
        <p:txBody>
          <a:bodyPr/>
          <a:lstStyle/>
          <a:p>
            <a:pPr algn="ctr"/>
            <a:r>
              <a:rPr lang="en-US" dirty="0"/>
              <a:t>references</a:t>
            </a:r>
            <a:endParaRPr lang="en-CA" dirty="0"/>
          </a:p>
        </p:txBody>
      </p:sp>
      <p:sp>
        <p:nvSpPr>
          <p:cNvPr id="3" name="Content Placeholder 2">
            <a:extLst>
              <a:ext uri="{FF2B5EF4-FFF2-40B4-BE49-F238E27FC236}">
                <a16:creationId xmlns:a16="http://schemas.microsoft.com/office/drawing/2014/main" id="{363C6D96-F0C7-46AF-9693-00D0FA8D9CD7}"/>
              </a:ext>
            </a:extLst>
          </p:cNvPr>
          <p:cNvSpPr>
            <a:spLocks noGrp="1"/>
          </p:cNvSpPr>
          <p:nvPr>
            <p:ph idx="1"/>
          </p:nvPr>
        </p:nvSpPr>
        <p:spPr/>
        <p:txBody>
          <a:bodyPr/>
          <a:lstStyle/>
          <a:p>
            <a:r>
              <a:rPr lang="en-CA" dirty="0">
                <a:hlinkClick r:id="rId2"/>
              </a:rPr>
              <a:t>https://www.researchgate.net/publication/333691950_Drunk_and_Drive_Detection_using_Raspberry_Pi</a:t>
            </a:r>
            <a:endParaRPr lang="en-CA" dirty="0"/>
          </a:p>
          <a:p>
            <a:r>
              <a:rPr lang="en-CA" dirty="0">
                <a:hlinkClick r:id="rId3"/>
              </a:rPr>
              <a:t>http://www.ijarcs.info/index.php/Ijarcs/article/download/3023/3006</a:t>
            </a:r>
            <a:endParaRPr lang="en-CA" dirty="0"/>
          </a:p>
          <a:p>
            <a:endParaRPr lang="en-CA" dirty="0"/>
          </a:p>
          <a:p>
            <a:endParaRPr lang="en-CA" dirty="0"/>
          </a:p>
        </p:txBody>
      </p:sp>
    </p:spTree>
    <p:extLst>
      <p:ext uri="{BB962C8B-B14F-4D97-AF65-F5344CB8AC3E}">
        <p14:creationId xmlns:p14="http://schemas.microsoft.com/office/powerpoint/2010/main" val="2782125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A7755-59B1-46C5-85F0-F81A7F11F33C}"/>
              </a:ext>
            </a:extLst>
          </p:cNvPr>
          <p:cNvSpPr>
            <a:spLocks noGrp="1"/>
          </p:cNvSpPr>
          <p:nvPr>
            <p:ph type="ctrTitle"/>
          </p:nvPr>
        </p:nvSpPr>
        <p:spPr>
          <a:xfrm>
            <a:off x="2417779" y="1102864"/>
            <a:ext cx="8637073" cy="2240865"/>
          </a:xfrm>
        </p:spPr>
        <p:txBody>
          <a:bodyPr>
            <a:normAutofit/>
          </a:bodyPr>
          <a:lstStyle/>
          <a:p>
            <a:pPr algn="ctr"/>
            <a:r>
              <a:rPr lang="en-US" sz="3600" dirty="0">
                <a:latin typeface="Times New Roman" panose="02020603050405020304" pitchFamily="18" charset="0"/>
                <a:cs typeface="Times New Roman" panose="02020603050405020304" pitchFamily="18" charset="0"/>
              </a:rPr>
              <a:t>An Intelligent Door System using Raspberry Pi and Amazon Web Services IoT </a:t>
            </a:r>
            <a:endParaRPr lang="en-CA"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4762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F7E64-590B-436D-BD46-8D73108A62FA}"/>
              </a:ext>
            </a:extLst>
          </p:cNvPr>
          <p:cNvSpPr>
            <a:spLocks noGrp="1"/>
          </p:cNvSpPr>
          <p:nvPr>
            <p:ph type="title"/>
          </p:nvPr>
        </p:nvSpPr>
        <p:spPr/>
        <p:txBody>
          <a:bodyPr/>
          <a:lstStyle/>
          <a:p>
            <a:pPr algn="ctr"/>
            <a:r>
              <a:rPr lang="en-CA" dirty="0"/>
              <a:t>introduction</a:t>
            </a:r>
          </a:p>
        </p:txBody>
      </p:sp>
      <p:sp>
        <p:nvSpPr>
          <p:cNvPr id="3" name="Content Placeholder 2">
            <a:extLst>
              <a:ext uri="{FF2B5EF4-FFF2-40B4-BE49-F238E27FC236}">
                <a16:creationId xmlns:a16="http://schemas.microsoft.com/office/drawing/2014/main" id="{05A82D81-299F-4029-96DF-649347DBFFC3}"/>
              </a:ext>
            </a:extLst>
          </p:cNvPr>
          <p:cNvSpPr>
            <a:spLocks noGrp="1"/>
          </p:cNvSpPr>
          <p:nvPr>
            <p:ph idx="1"/>
          </p:nvPr>
        </p:nvSpPr>
        <p:spPr/>
        <p:txBody>
          <a:bodyPr>
            <a:normAutofit fontScale="92500" lnSpcReduction="20000"/>
          </a:bodyPr>
          <a:lstStyle/>
          <a:p>
            <a:pPr algn="just"/>
            <a:r>
              <a:rPr lang="en-US" dirty="0"/>
              <a:t>The proposed framework is based on internet of things, which notifies intrusion at the door by email to the user.</a:t>
            </a:r>
          </a:p>
          <a:p>
            <a:pPr algn="just"/>
            <a:r>
              <a:rPr lang="en-US" dirty="0"/>
              <a:t>The recent technology of  device collaborates with user’s google spread sheet to save the data about intrusion.</a:t>
            </a:r>
          </a:p>
          <a:p>
            <a:pPr algn="just"/>
            <a:r>
              <a:rPr lang="en-US" dirty="0"/>
              <a:t>Accelerometer senses change in the movement of door and transmit the sensed data to raspberry pi.</a:t>
            </a:r>
          </a:p>
          <a:p>
            <a:pPr algn="just"/>
            <a:r>
              <a:rPr lang="en-US" dirty="0"/>
              <a:t>Raspberry pi and Sensor read data through Amazon Web Services, which is basically a cloud storage.</a:t>
            </a:r>
          </a:p>
          <a:p>
            <a:pPr algn="just"/>
            <a:r>
              <a:rPr lang="en-US" dirty="0"/>
              <a:t>Based on data AWS simple notification service will send mail to user about the intrusion.</a:t>
            </a:r>
          </a:p>
          <a:p>
            <a:endParaRPr lang="en-CA" dirty="0"/>
          </a:p>
        </p:txBody>
      </p:sp>
    </p:spTree>
    <p:extLst>
      <p:ext uri="{BB962C8B-B14F-4D97-AF65-F5344CB8AC3E}">
        <p14:creationId xmlns:p14="http://schemas.microsoft.com/office/powerpoint/2010/main" val="4011070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3D1D8-C57C-4AC9-86FE-6A1ABBB53A10}"/>
              </a:ext>
            </a:extLst>
          </p:cNvPr>
          <p:cNvSpPr>
            <a:spLocks noGrp="1"/>
          </p:cNvSpPr>
          <p:nvPr>
            <p:ph type="title"/>
          </p:nvPr>
        </p:nvSpPr>
        <p:spPr/>
        <p:txBody>
          <a:bodyPr/>
          <a:lstStyle/>
          <a:p>
            <a:pPr algn="ctr"/>
            <a:r>
              <a:rPr lang="en-CA" dirty="0"/>
              <a:t>Features of </a:t>
            </a:r>
            <a:r>
              <a:rPr lang="en-CA"/>
              <a:t>proposed system</a:t>
            </a:r>
            <a:endParaRPr lang="en-CA" dirty="0"/>
          </a:p>
        </p:txBody>
      </p:sp>
      <p:sp>
        <p:nvSpPr>
          <p:cNvPr id="3" name="Content Placeholder 2">
            <a:extLst>
              <a:ext uri="{FF2B5EF4-FFF2-40B4-BE49-F238E27FC236}">
                <a16:creationId xmlns:a16="http://schemas.microsoft.com/office/drawing/2014/main" id="{47336E46-6062-41AA-B354-B4FC58170DB1}"/>
              </a:ext>
            </a:extLst>
          </p:cNvPr>
          <p:cNvSpPr>
            <a:spLocks noGrp="1"/>
          </p:cNvSpPr>
          <p:nvPr>
            <p:ph idx="1"/>
          </p:nvPr>
        </p:nvSpPr>
        <p:spPr/>
        <p:txBody>
          <a:bodyPr/>
          <a:lstStyle/>
          <a:p>
            <a:r>
              <a:rPr lang="en-CA" dirty="0"/>
              <a:t>This system helps in detecting any movement in the door by sending the sensed information by using AWS IoT and Raspberry pi.</a:t>
            </a:r>
          </a:p>
          <a:p>
            <a:r>
              <a:rPr lang="en-CA" dirty="0"/>
              <a:t>It allows to notify the owner whenever there is any intrusion and stores the data into google spreadsheet for further investigation.</a:t>
            </a:r>
          </a:p>
        </p:txBody>
      </p:sp>
    </p:spTree>
    <p:extLst>
      <p:ext uri="{BB962C8B-B14F-4D97-AF65-F5344CB8AC3E}">
        <p14:creationId xmlns:p14="http://schemas.microsoft.com/office/powerpoint/2010/main" val="2269155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EC79D-268B-4D6B-8180-5C49DBE326A8}"/>
              </a:ext>
            </a:extLst>
          </p:cNvPr>
          <p:cNvSpPr>
            <a:spLocks noGrp="1"/>
          </p:cNvSpPr>
          <p:nvPr>
            <p:ph type="title"/>
          </p:nvPr>
        </p:nvSpPr>
        <p:spPr/>
        <p:txBody>
          <a:bodyPr/>
          <a:lstStyle/>
          <a:p>
            <a:pPr algn="ctr"/>
            <a:r>
              <a:rPr lang="en-CA" dirty="0"/>
              <a:t>Hardware &amp; software setup</a:t>
            </a:r>
          </a:p>
        </p:txBody>
      </p:sp>
      <p:sp>
        <p:nvSpPr>
          <p:cNvPr id="3" name="Content Placeholder 2">
            <a:extLst>
              <a:ext uri="{FF2B5EF4-FFF2-40B4-BE49-F238E27FC236}">
                <a16:creationId xmlns:a16="http://schemas.microsoft.com/office/drawing/2014/main" id="{1C4A18DD-8B69-4462-8B4E-5D76F066BD73}"/>
              </a:ext>
            </a:extLst>
          </p:cNvPr>
          <p:cNvSpPr>
            <a:spLocks noGrp="1"/>
          </p:cNvSpPr>
          <p:nvPr>
            <p:ph idx="1"/>
          </p:nvPr>
        </p:nvSpPr>
        <p:spPr/>
        <p:txBody>
          <a:bodyPr/>
          <a:lstStyle/>
          <a:p>
            <a:r>
              <a:rPr lang="en-US" dirty="0"/>
              <a:t>Raspbian is basic operating software supports by raspberry pi.</a:t>
            </a:r>
          </a:p>
          <a:p>
            <a:r>
              <a:rPr lang="en-US" dirty="0"/>
              <a:t>It process through the python language with AWS and AWS also supports C or C++.</a:t>
            </a:r>
          </a:p>
          <a:p>
            <a:r>
              <a:rPr lang="en-US" dirty="0"/>
              <a:t>In Addition HDMI to VGA converter is used as driver for video camera.</a:t>
            </a:r>
          </a:p>
          <a:p>
            <a:endParaRPr lang="en-CA" dirty="0"/>
          </a:p>
        </p:txBody>
      </p:sp>
    </p:spTree>
    <p:extLst>
      <p:ext uri="{BB962C8B-B14F-4D97-AF65-F5344CB8AC3E}">
        <p14:creationId xmlns:p14="http://schemas.microsoft.com/office/powerpoint/2010/main" val="3273302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5E5E7-AC96-497D-BD9F-32E7A8F2B7E0}"/>
              </a:ext>
            </a:extLst>
          </p:cNvPr>
          <p:cNvSpPr>
            <a:spLocks noGrp="1"/>
          </p:cNvSpPr>
          <p:nvPr>
            <p:ph type="title"/>
          </p:nvPr>
        </p:nvSpPr>
        <p:spPr/>
        <p:txBody>
          <a:bodyPr/>
          <a:lstStyle/>
          <a:p>
            <a:pPr algn="ctr"/>
            <a:r>
              <a:rPr lang="en-CA" dirty="0"/>
              <a:t>PROBLEMS IN EXISTING PROJECT</a:t>
            </a:r>
          </a:p>
        </p:txBody>
      </p:sp>
      <p:sp>
        <p:nvSpPr>
          <p:cNvPr id="3" name="Content Placeholder 2">
            <a:extLst>
              <a:ext uri="{FF2B5EF4-FFF2-40B4-BE49-F238E27FC236}">
                <a16:creationId xmlns:a16="http://schemas.microsoft.com/office/drawing/2014/main" id="{DBB42D8A-BA0B-4B75-A0BF-4FD6ADA5110C}"/>
              </a:ext>
            </a:extLst>
          </p:cNvPr>
          <p:cNvSpPr>
            <a:spLocks noGrp="1"/>
          </p:cNvSpPr>
          <p:nvPr>
            <p:ph idx="1"/>
          </p:nvPr>
        </p:nvSpPr>
        <p:spPr/>
        <p:txBody>
          <a:bodyPr/>
          <a:lstStyle/>
          <a:p>
            <a:r>
              <a:rPr lang="en-US" dirty="0"/>
              <a:t>Raspberry pi model B+ has its own limitation. It’s time consuming therefore, have slower response.</a:t>
            </a:r>
          </a:p>
          <a:p>
            <a:r>
              <a:rPr lang="en-US" dirty="0"/>
              <a:t>The designed system can only use for house ,office cabin or any small area range because of limited range of sensor. </a:t>
            </a:r>
          </a:p>
          <a:p>
            <a:r>
              <a:rPr lang="en-US" dirty="0"/>
              <a:t>VGA converter only carry video signals it doesn’t support audio signal .</a:t>
            </a:r>
          </a:p>
          <a:p>
            <a:r>
              <a:rPr lang="en-US" dirty="0"/>
              <a:t>Within existing system, Interfacing with servo motor to trigger the door to automatically unlock or lock as someone approaches is not accomplished.</a:t>
            </a:r>
          </a:p>
          <a:p>
            <a:pPr marL="0" indent="0">
              <a:buNone/>
            </a:pPr>
            <a:endParaRPr lang="en-US" dirty="0"/>
          </a:p>
          <a:p>
            <a:endParaRPr lang="en-CA" dirty="0"/>
          </a:p>
        </p:txBody>
      </p:sp>
    </p:spTree>
    <p:extLst>
      <p:ext uri="{BB962C8B-B14F-4D97-AF65-F5344CB8AC3E}">
        <p14:creationId xmlns:p14="http://schemas.microsoft.com/office/powerpoint/2010/main" val="3473271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9459B-DF8E-4FB6-AFB1-1E74FE6D992F}"/>
              </a:ext>
            </a:extLst>
          </p:cNvPr>
          <p:cNvSpPr>
            <a:spLocks noGrp="1"/>
          </p:cNvSpPr>
          <p:nvPr>
            <p:ph type="title"/>
          </p:nvPr>
        </p:nvSpPr>
        <p:spPr/>
        <p:txBody>
          <a:bodyPr/>
          <a:lstStyle/>
          <a:p>
            <a:pPr algn="ctr"/>
            <a:r>
              <a:rPr lang="en-CA" dirty="0"/>
              <a:t>references</a:t>
            </a:r>
          </a:p>
        </p:txBody>
      </p:sp>
      <p:sp>
        <p:nvSpPr>
          <p:cNvPr id="3" name="Content Placeholder 2">
            <a:extLst>
              <a:ext uri="{FF2B5EF4-FFF2-40B4-BE49-F238E27FC236}">
                <a16:creationId xmlns:a16="http://schemas.microsoft.com/office/drawing/2014/main" id="{40FF7FD9-7A95-49CE-8E7F-1A3960C45AA1}"/>
              </a:ext>
            </a:extLst>
          </p:cNvPr>
          <p:cNvSpPr>
            <a:spLocks noGrp="1"/>
          </p:cNvSpPr>
          <p:nvPr>
            <p:ph idx="1"/>
          </p:nvPr>
        </p:nvSpPr>
        <p:spPr/>
        <p:txBody>
          <a:bodyPr/>
          <a:lstStyle/>
          <a:p>
            <a:r>
              <a:rPr lang="en-US" dirty="0">
                <a:hlinkClick r:id="rId2"/>
              </a:rPr>
              <a:t>https://www.researchgate.net/publication/304365504_An_Intelligent_Door_System_using_Raspberry_Pi_and_Amazon_Web_Services_IoT</a:t>
            </a:r>
            <a:endParaRPr lang="en-US" dirty="0"/>
          </a:p>
          <a:p>
            <a:r>
              <a:rPr lang="en-US" dirty="0">
                <a:hlinkClick r:id="rId3"/>
              </a:rPr>
              <a:t>http://www.ijettjournal.org/2016/volume-33/number-2/IJETT-V33P217.pdf</a:t>
            </a:r>
            <a:endParaRPr lang="en-CA" dirty="0"/>
          </a:p>
        </p:txBody>
      </p:sp>
    </p:spTree>
    <p:extLst>
      <p:ext uri="{BB962C8B-B14F-4D97-AF65-F5344CB8AC3E}">
        <p14:creationId xmlns:p14="http://schemas.microsoft.com/office/powerpoint/2010/main" val="255773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CB499-2214-44CD-AE57-556301E48F30}"/>
              </a:ext>
            </a:extLst>
          </p:cNvPr>
          <p:cNvSpPr>
            <a:spLocks noGrp="1"/>
          </p:cNvSpPr>
          <p:nvPr>
            <p:ph type="title"/>
          </p:nvPr>
        </p:nvSpPr>
        <p:spPr/>
        <p:txBody>
          <a:bodyPr/>
          <a:lstStyle/>
          <a:p>
            <a:pPr algn="ctr"/>
            <a:r>
              <a:rPr lang="en-CA" dirty="0"/>
              <a:t>Discussed embedded projects with existing problems</a:t>
            </a:r>
          </a:p>
        </p:txBody>
      </p:sp>
      <p:sp>
        <p:nvSpPr>
          <p:cNvPr id="3" name="Content Placeholder 2">
            <a:extLst>
              <a:ext uri="{FF2B5EF4-FFF2-40B4-BE49-F238E27FC236}">
                <a16:creationId xmlns:a16="http://schemas.microsoft.com/office/drawing/2014/main" id="{A49338E5-EE97-498B-80C0-0BAF37631704}"/>
              </a:ext>
            </a:extLst>
          </p:cNvPr>
          <p:cNvSpPr>
            <a:spLocks noGrp="1"/>
          </p:cNvSpPr>
          <p:nvPr>
            <p:ph idx="1"/>
          </p:nvPr>
        </p:nvSpPr>
        <p:spPr/>
        <p:txBody>
          <a:bodyPr/>
          <a:lstStyle/>
          <a:p>
            <a:pPr marL="457200" indent="-457200">
              <a:buFont typeface="+mj-lt"/>
              <a:buAutoNum type="arabicPeriod"/>
            </a:pPr>
            <a:r>
              <a:rPr lang="en-US" dirty="0">
                <a:cs typeface="Times New Roman" panose="02020603050405020304" pitchFamily="18" charset="0"/>
              </a:rPr>
              <a:t>IoT based Theft Detection using Raspberry Pi.</a:t>
            </a:r>
          </a:p>
          <a:p>
            <a:pPr marL="457200" indent="-457200">
              <a:buFont typeface="+mj-lt"/>
              <a:buAutoNum type="arabicPeriod"/>
            </a:pPr>
            <a:r>
              <a:rPr lang="en-US" dirty="0">
                <a:cs typeface="Times New Roman" panose="02020603050405020304" pitchFamily="18" charset="0"/>
              </a:rPr>
              <a:t>Drunk And Drive Detection </a:t>
            </a:r>
            <a:r>
              <a:rPr lang="en-CA" dirty="0">
                <a:cs typeface="Times New Roman" panose="02020603050405020304" pitchFamily="18" charset="0"/>
              </a:rPr>
              <a:t>With Car Ignition Locking.</a:t>
            </a:r>
          </a:p>
          <a:p>
            <a:pPr marL="457200" indent="-457200">
              <a:buFont typeface="+mj-lt"/>
              <a:buAutoNum type="arabicPeriod"/>
            </a:pPr>
            <a:r>
              <a:rPr lang="en-US" dirty="0">
                <a:cs typeface="Times New Roman" panose="02020603050405020304" pitchFamily="18" charset="0"/>
              </a:rPr>
              <a:t>An Intelligent Door System using Raspberry Pi and Amazon Web Services IoT .</a:t>
            </a:r>
            <a:endParaRPr lang="en-CA" dirty="0">
              <a:cs typeface="Times New Roman" panose="02020603050405020304" pitchFamily="18" charset="0"/>
            </a:endParaRPr>
          </a:p>
          <a:p>
            <a:pPr marL="0" indent="0">
              <a:buNone/>
            </a:pPr>
            <a:endParaRPr lang="en-CA" dirty="0"/>
          </a:p>
        </p:txBody>
      </p:sp>
    </p:spTree>
    <p:extLst>
      <p:ext uri="{BB962C8B-B14F-4D97-AF65-F5344CB8AC3E}">
        <p14:creationId xmlns:p14="http://schemas.microsoft.com/office/powerpoint/2010/main" val="2720812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1D3FD7-987B-4C8C-9EEC-B8E876FCC2A6}"/>
              </a:ext>
            </a:extLst>
          </p:cNvPr>
          <p:cNvSpPr>
            <a:spLocks noGrp="1"/>
          </p:cNvSpPr>
          <p:nvPr>
            <p:ph type="ctrTitle"/>
          </p:nvPr>
        </p:nvSpPr>
        <p:spPr/>
        <p:txBody>
          <a:bodyPr>
            <a:normAutofit/>
          </a:bodyPr>
          <a:lstStyle/>
          <a:p>
            <a:pPr algn="ctr"/>
            <a:r>
              <a:rPr lang="en-CA" sz="3600" dirty="0">
                <a:latin typeface="Times New Roman" panose="02020603050405020304" pitchFamily="18" charset="0"/>
                <a:cs typeface="Times New Roman" panose="02020603050405020304" pitchFamily="18" charset="0"/>
              </a:rPr>
              <a:t>IOT BASED THEFT DETECTION USING RASPBERRY PI </a:t>
            </a:r>
            <a:endParaRPr lang="en-US" sz="3600" dirty="0"/>
          </a:p>
        </p:txBody>
      </p:sp>
    </p:spTree>
    <p:extLst>
      <p:ext uri="{BB962C8B-B14F-4D97-AF65-F5344CB8AC3E}">
        <p14:creationId xmlns:p14="http://schemas.microsoft.com/office/powerpoint/2010/main" val="491162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65AA0-1603-4548-B6FB-5BF6A3F94022}"/>
              </a:ext>
            </a:extLst>
          </p:cNvPr>
          <p:cNvSpPr>
            <a:spLocks noGrp="1"/>
          </p:cNvSpPr>
          <p:nvPr>
            <p:ph type="title"/>
          </p:nvPr>
        </p:nvSpPr>
        <p:spPr/>
        <p:txBody>
          <a:bodyPr/>
          <a:lstStyle/>
          <a:p>
            <a:pPr algn="ctr"/>
            <a:r>
              <a:rPr lang="en-US" dirty="0"/>
              <a:t>introduction</a:t>
            </a:r>
          </a:p>
        </p:txBody>
      </p:sp>
      <p:sp>
        <p:nvSpPr>
          <p:cNvPr id="3" name="Content Placeholder 2">
            <a:extLst>
              <a:ext uri="{FF2B5EF4-FFF2-40B4-BE49-F238E27FC236}">
                <a16:creationId xmlns:a16="http://schemas.microsoft.com/office/drawing/2014/main" id="{BE68851C-1B93-4940-8AA0-EDE21FF5654D}"/>
              </a:ext>
            </a:extLst>
          </p:cNvPr>
          <p:cNvSpPr>
            <a:spLocks noGrp="1"/>
          </p:cNvSpPr>
          <p:nvPr>
            <p:ph idx="1"/>
          </p:nvPr>
        </p:nvSpPr>
        <p:spPr/>
        <p:txBody>
          <a:bodyPr/>
          <a:lstStyle/>
          <a:p>
            <a:r>
              <a:rPr lang="en-US" dirty="0">
                <a:cs typeface="Times New Roman" panose="02020603050405020304" pitchFamily="18" charset="0"/>
              </a:rPr>
              <a:t>This project will help to secure places or things from theft by detecting theft right away and it spots the area where motion happened.</a:t>
            </a:r>
          </a:p>
          <a:p>
            <a:r>
              <a:rPr lang="en-US" dirty="0">
                <a:cs typeface="Times New Roman" panose="02020603050405020304" pitchFamily="18" charset="0"/>
              </a:rPr>
              <a:t>A camera along with raspberry pi will help to take continuous images.</a:t>
            </a:r>
          </a:p>
          <a:p>
            <a:r>
              <a:rPr lang="en-US" dirty="0">
                <a:cs typeface="Times New Roman" panose="02020603050405020304" pitchFamily="18" charset="0"/>
              </a:rPr>
              <a:t>An IR sensor present in the system will sense the motion and pass the sensed signal to the raspberry pi for finding the detected motion in the camera footage.</a:t>
            </a:r>
          </a:p>
          <a:p>
            <a:r>
              <a:rPr lang="en-US" dirty="0">
                <a:cs typeface="Times New Roman" panose="02020603050405020304" pitchFamily="18" charset="0"/>
              </a:rPr>
              <a:t>Whenever motion is identified, the system makes use of image processing on the live video to detect theft. It stores the footages in a USB drive for the future reference.</a:t>
            </a:r>
            <a:endParaRPr lang="en-CA" dirty="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078417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9EB26-4620-41CE-AD09-F4AECABD7AA7}"/>
              </a:ext>
            </a:extLst>
          </p:cNvPr>
          <p:cNvSpPr>
            <a:spLocks noGrp="1"/>
          </p:cNvSpPr>
          <p:nvPr>
            <p:ph type="title"/>
          </p:nvPr>
        </p:nvSpPr>
        <p:spPr/>
        <p:txBody>
          <a:bodyPr/>
          <a:lstStyle/>
          <a:p>
            <a:pPr algn="ctr"/>
            <a:r>
              <a:rPr lang="en-CA" dirty="0"/>
              <a:t>Experimental setup</a:t>
            </a:r>
          </a:p>
        </p:txBody>
      </p:sp>
      <p:sp>
        <p:nvSpPr>
          <p:cNvPr id="3" name="Content Placeholder 2">
            <a:extLst>
              <a:ext uri="{FF2B5EF4-FFF2-40B4-BE49-F238E27FC236}">
                <a16:creationId xmlns:a16="http://schemas.microsoft.com/office/drawing/2014/main" id="{F2F49083-BB1B-4E17-9A29-5E97FCD65B2F}"/>
              </a:ext>
            </a:extLst>
          </p:cNvPr>
          <p:cNvSpPr>
            <a:spLocks noGrp="1"/>
          </p:cNvSpPr>
          <p:nvPr>
            <p:ph idx="1"/>
          </p:nvPr>
        </p:nvSpPr>
        <p:spPr/>
        <p:txBody>
          <a:bodyPr>
            <a:normAutofit fontScale="92500" lnSpcReduction="20000"/>
          </a:bodyPr>
          <a:lstStyle/>
          <a:p>
            <a:pPr marL="0" indent="0">
              <a:buNone/>
            </a:pPr>
            <a:r>
              <a:rPr lang="en-CA" b="1" dirty="0">
                <a:latin typeface="Times New Roman" panose="02020603050405020304" pitchFamily="18" charset="0"/>
                <a:cs typeface="Times New Roman" panose="02020603050405020304" pitchFamily="18" charset="0"/>
              </a:rPr>
              <a:t>SOFTWARE USED</a:t>
            </a:r>
          </a:p>
          <a:p>
            <a:pPr marL="514350" indent="-514350">
              <a:buAutoNum type="arabicPeriod"/>
            </a:pPr>
            <a:r>
              <a:rPr lang="en-CA" dirty="0">
                <a:latin typeface="Times New Roman" panose="02020603050405020304" pitchFamily="18" charset="0"/>
                <a:cs typeface="Times New Roman" panose="02020603050405020304" pitchFamily="18" charset="0"/>
              </a:rPr>
              <a:t>Linux operating system</a:t>
            </a:r>
          </a:p>
          <a:p>
            <a:pPr marL="514350" indent="-514350">
              <a:buAutoNum type="arabicPeriod"/>
            </a:pPr>
            <a:r>
              <a:rPr lang="en-CA" dirty="0">
                <a:latin typeface="Times New Roman" panose="02020603050405020304" pitchFamily="18" charset="0"/>
                <a:cs typeface="Times New Roman" panose="02020603050405020304" pitchFamily="18" charset="0"/>
              </a:rPr>
              <a:t>C++ for embedded Linux</a:t>
            </a:r>
          </a:p>
          <a:p>
            <a:pPr marL="514350" indent="-514350">
              <a:buAutoNum type="arabicPeriod"/>
            </a:pPr>
            <a:r>
              <a:rPr lang="en-CA" dirty="0">
                <a:latin typeface="Times New Roman" panose="02020603050405020304" pitchFamily="18" charset="0"/>
                <a:cs typeface="Times New Roman" panose="02020603050405020304" pitchFamily="18" charset="0"/>
              </a:rPr>
              <a:t>Open CV</a:t>
            </a:r>
            <a:endParaRPr lang="en-CA" b="1" dirty="0">
              <a:latin typeface="Times New Roman" panose="02020603050405020304" pitchFamily="18" charset="0"/>
              <a:cs typeface="Times New Roman" panose="02020603050405020304" pitchFamily="18" charset="0"/>
            </a:endParaRPr>
          </a:p>
          <a:p>
            <a:pPr marL="0" indent="0">
              <a:buNone/>
            </a:pPr>
            <a:r>
              <a:rPr lang="en-CA" b="1" dirty="0">
                <a:latin typeface="Times New Roman" panose="02020603050405020304" pitchFamily="18" charset="0"/>
                <a:cs typeface="Times New Roman" panose="02020603050405020304" pitchFamily="18" charset="0"/>
              </a:rPr>
              <a:t>HARDWARE TOOLS</a:t>
            </a:r>
          </a:p>
          <a:p>
            <a:pPr marL="514350" indent="-514350">
              <a:buAutoNum type="arabicPeriod"/>
            </a:pPr>
            <a:r>
              <a:rPr lang="en-CA" dirty="0">
                <a:latin typeface="Times New Roman" panose="02020603050405020304" pitchFamily="18" charset="0"/>
                <a:cs typeface="Times New Roman" panose="02020603050405020304" pitchFamily="18" charset="0"/>
              </a:rPr>
              <a:t>Raspberry pi development board</a:t>
            </a:r>
          </a:p>
          <a:p>
            <a:pPr marL="514350" indent="-514350">
              <a:buAutoNum type="arabicPeriod"/>
            </a:pPr>
            <a:r>
              <a:rPr lang="en-US" dirty="0">
                <a:latin typeface="Times New Roman" panose="02020603050405020304" pitchFamily="18" charset="0"/>
                <a:cs typeface="Times New Roman" panose="02020603050405020304" pitchFamily="18" charset="0"/>
              </a:rPr>
              <a:t>UVC driver camera</a:t>
            </a:r>
          </a:p>
          <a:p>
            <a:pPr marL="514350" indent="-514350">
              <a:buAutoNum type="arabicPeriod"/>
            </a:pPr>
            <a:r>
              <a:rPr lang="en-US" dirty="0">
                <a:latin typeface="Times New Roman" panose="02020603050405020304" pitchFamily="18" charset="0"/>
                <a:cs typeface="Times New Roman" panose="02020603050405020304" pitchFamily="18" charset="0"/>
              </a:rPr>
              <a:t>IR sensor</a:t>
            </a:r>
            <a:endParaRPr lang="en-CA" dirty="0">
              <a:latin typeface="Times New Roman" panose="02020603050405020304" pitchFamily="18" charset="0"/>
              <a:cs typeface="Times New Roman" panose="02020603050405020304" pitchFamily="18" charset="0"/>
            </a:endParaRPr>
          </a:p>
          <a:p>
            <a:endParaRPr lang="en-CA" dirty="0"/>
          </a:p>
        </p:txBody>
      </p:sp>
    </p:spTree>
    <p:extLst>
      <p:ext uri="{BB962C8B-B14F-4D97-AF65-F5344CB8AC3E}">
        <p14:creationId xmlns:p14="http://schemas.microsoft.com/office/powerpoint/2010/main" val="1580100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3E4BE-5B09-400C-915E-0CA2D64E0C8F}"/>
              </a:ext>
            </a:extLst>
          </p:cNvPr>
          <p:cNvSpPr>
            <a:spLocks noGrp="1"/>
          </p:cNvSpPr>
          <p:nvPr>
            <p:ph type="title"/>
          </p:nvPr>
        </p:nvSpPr>
        <p:spPr/>
        <p:txBody>
          <a:bodyPr/>
          <a:lstStyle/>
          <a:p>
            <a:pPr algn="ctr"/>
            <a:r>
              <a:rPr lang="en-CA" dirty="0"/>
              <a:t>FEATURES OF THE PROPOSED WORK </a:t>
            </a:r>
          </a:p>
        </p:txBody>
      </p:sp>
      <p:sp>
        <p:nvSpPr>
          <p:cNvPr id="3" name="Content Placeholder 2">
            <a:extLst>
              <a:ext uri="{FF2B5EF4-FFF2-40B4-BE49-F238E27FC236}">
                <a16:creationId xmlns:a16="http://schemas.microsoft.com/office/drawing/2014/main" id="{6039CD3B-A678-40FA-BF5F-4F0671894450}"/>
              </a:ext>
            </a:extLst>
          </p:cNvPr>
          <p:cNvSpPr>
            <a:spLocks noGrp="1"/>
          </p:cNvSpPr>
          <p:nvPr>
            <p:ph idx="1"/>
          </p:nvPr>
        </p:nvSpPr>
        <p:spPr/>
        <p:txBody>
          <a:bodyPr/>
          <a:lstStyle/>
          <a:p>
            <a:r>
              <a:rPr lang="en-CA" dirty="0"/>
              <a:t>Proposed system detects an exact area of occurred motion and accordingly highlights the motion.</a:t>
            </a:r>
          </a:p>
          <a:p>
            <a:r>
              <a:rPr lang="en-CA" dirty="0"/>
              <a:t>Allows easier implementation.</a:t>
            </a:r>
          </a:p>
          <a:p>
            <a:r>
              <a:rPr lang="en-CA" dirty="0"/>
              <a:t>Provides low cost with high quality.</a:t>
            </a:r>
          </a:p>
        </p:txBody>
      </p:sp>
    </p:spTree>
    <p:extLst>
      <p:ext uri="{BB962C8B-B14F-4D97-AF65-F5344CB8AC3E}">
        <p14:creationId xmlns:p14="http://schemas.microsoft.com/office/powerpoint/2010/main" val="2562058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B7E72-2AC3-4CF1-89E5-FA0B6DEF9D37}"/>
              </a:ext>
            </a:extLst>
          </p:cNvPr>
          <p:cNvSpPr>
            <a:spLocks noGrp="1"/>
          </p:cNvSpPr>
          <p:nvPr>
            <p:ph type="title"/>
          </p:nvPr>
        </p:nvSpPr>
        <p:spPr/>
        <p:txBody>
          <a:bodyPr/>
          <a:lstStyle/>
          <a:p>
            <a:pPr algn="ctr"/>
            <a:r>
              <a:rPr lang="en-CA" dirty="0">
                <a:cs typeface="Times New Roman" panose="02020603050405020304" pitchFamily="18" charset="0"/>
              </a:rPr>
              <a:t>PROBLEMS IN EXISTING PROJECT</a:t>
            </a:r>
            <a:endParaRPr lang="en-US" dirty="0"/>
          </a:p>
        </p:txBody>
      </p:sp>
      <p:sp>
        <p:nvSpPr>
          <p:cNvPr id="3" name="Content Placeholder 2">
            <a:extLst>
              <a:ext uri="{FF2B5EF4-FFF2-40B4-BE49-F238E27FC236}">
                <a16:creationId xmlns:a16="http://schemas.microsoft.com/office/drawing/2014/main" id="{C30A164D-517B-4485-92BC-5B69893DCB34}"/>
              </a:ext>
            </a:extLst>
          </p:cNvPr>
          <p:cNvSpPr>
            <a:spLocks noGrp="1"/>
          </p:cNvSpPr>
          <p:nvPr>
            <p:ph idx="1"/>
          </p:nvPr>
        </p:nvSpPr>
        <p:spPr/>
        <p:txBody>
          <a:bodyPr/>
          <a:lstStyle/>
          <a:p>
            <a:r>
              <a:rPr lang="en-CA" dirty="0">
                <a:cs typeface="Times New Roman" panose="02020603050405020304" pitchFamily="18" charset="0"/>
              </a:rPr>
              <a:t>This project is only suitable for some limited areas like personal area surveillance such as personal office cabin. Therefore, limited to a particular range.</a:t>
            </a:r>
          </a:p>
          <a:p>
            <a:r>
              <a:rPr lang="en-CA" dirty="0">
                <a:cs typeface="Times New Roman" panose="02020603050405020304" pitchFamily="18" charset="0"/>
              </a:rPr>
              <a:t>This system has less processing speed due to usage of old version of raspberry pi. As used raspberry pi don’t have built-in hard disk.</a:t>
            </a:r>
          </a:p>
          <a:p>
            <a:pPr marL="0" indent="0">
              <a:buNone/>
            </a:pPr>
            <a:endParaRPr lang="en-CA" dirty="0">
              <a:cs typeface="Times New Roman" panose="02020603050405020304" pitchFamily="18" charset="0"/>
            </a:endParaRPr>
          </a:p>
          <a:p>
            <a:endParaRPr lang="en-CA" dirty="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434244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E2CEE-4AED-475F-B685-A2F619390664}"/>
              </a:ext>
            </a:extLst>
          </p:cNvPr>
          <p:cNvSpPr>
            <a:spLocks noGrp="1"/>
          </p:cNvSpPr>
          <p:nvPr>
            <p:ph type="title"/>
          </p:nvPr>
        </p:nvSpPr>
        <p:spPr>
          <a:xfrm>
            <a:off x="1392410" y="867037"/>
            <a:ext cx="9603275" cy="1049235"/>
          </a:xfrm>
        </p:spPr>
        <p:txBody>
          <a:bodyPr/>
          <a:lstStyle/>
          <a:p>
            <a:pPr algn="ctr"/>
            <a:r>
              <a:rPr lang="en-US" dirty="0"/>
              <a:t>REFERENCES</a:t>
            </a:r>
          </a:p>
        </p:txBody>
      </p:sp>
      <p:sp>
        <p:nvSpPr>
          <p:cNvPr id="3" name="Content Placeholder 2">
            <a:extLst>
              <a:ext uri="{FF2B5EF4-FFF2-40B4-BE49-F238E27FC236}">
                <a16:creationId xmlns:a16="http://schemas.microsoft.com/office/drawing/2014/main" id="{6D661A1D-12FD-4FF6-91BF-F16B17FDBF2B}"/>
              </a:ext>
            </a:extLst>
          </p:cNvPr>
          <p:cNvSpPr>
            <a:spLocks noGrp="1"/>
          </p:cNvSpPr>
          <p:nvPr>
            <p:ph idx="1"/>
          </p:nvPr>
        </p:nvSpPr>
        <p:spPr/>
        <p:txBody>
          <a:bodyPr/>
          <a:lstStyle/>
          <a:p>
            <a:r>
              <a:rPr lang="en-CA" dirty="0">
                <a:hlinkClick r:id="rId2"/>
              </a:rPr>
              <a:t>https://www.ijariit.com/manuscripts/v3i6/V3I6-1188.pdf</a:t>
            </a:r>
            <a:endParaRPr lang="en-CA" dirty="0"/>
          </a:p>
          <a:p>
            <a:r>
              <a:rPr lang="en-CA" dirty="0">
                <a:hlinkClick r:id="rId3"/>
              </a:rPr>
              <a:t>https://www.researchgate.net/publication/312218161_Smart_Motion_Detection_Security_System_Using_Raspberry_Pi</a:t>
            </a:r>
            <a:endParaRPr lang="en-US" dirty="0"/>
          </a:p>
        </p:txBody>
      </p:sp>
    </p:spTree>
    <p:extLst>
      <p:ext uri="{BB962C8B-B14F-4D97-AF65-F5344CB8AC3E}">
        <p14:creationId xmlns:p14="http://schemas.microsoft.com/office/powerpoint/2010/main" val="2831669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105F9-314F-4944-ADB4-4934AA635D65}"/>
              </a:ext>
            </a:extLst>
          </p:cNvPr>
          <p:cNvSpPr>
            <a:spLocks noGrp="1"/>
          </p:cNvSpPr>
          <p:nvPr>
            <p:ph type="title"/>
          </p:nvPr>
        </p:nvSpPr>
        <p:spPr>
          <a:xfrm>
            <a:off x="1451579" y="804519"/>
            <a:ext cx="9603275" cy="2832141"/>
          </a:xfrm>
        </p:spPr>
        <p:txBody>
          <a:bodyPr>
            <a:normAutofit/>
          </a:bodyPr>
          <a:lstStyle/>
          <a:p>
            <a:pPr algn="ctr"/>
            <a:r>
              <a:rPr lang="en-US" dirty="0">
                <a:cs typeface="Times New Roman" panose="02020603050405020304" pitchFamily="18" charset="0"/>
              </a:rPr>
              <a:t>Drunk AND drive detection </a:t>
            </a:r>
            <a:r>
              <a:rPr lang="en-CA" dirty="0">
                <a:cs typeface="Times New Roman" panose="02020603050405020304" pitchFamily="18" charset="0"/>
              </a:rPr>
              <a:t>With Car Ignition Locking</a:t>
            </a:r>
            <a:br>
              <a:rPr lang="en-CA" dirty="0"/>
            </a:br>
            <a:r>
              <a:rPr lang="en-US" sz="3600" dirty="0">
                <a:latin typeface="Times New Roman" panose="02020603050405020304" pitchFamily="18" charset="0"/>
                <a:cs typeface="Times New Roman" panose="02020603050405020304" pitchFamily="18" charset="0"/>
              </a:rPr>
              <a:t> </a:t>
            </a:r>
            <a:endParaRPr lang="en-CA"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494500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308</TotalTime>
  <Words>962</Words>
  <Application>Microsoft Office PowerPoint</Application>
  <PresentationFormat>Widescreen</PresentationFormat>
  <Paragraphs>73</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Gill Sans MT</vt:lpstr>
      <vt:lpstr>Times New Roman</vt:lpstr>
      <vt:lpstr>Gallery</vt:lpstr>
      <vt:lpstr>DESIGN PROBLEMS IN embedded system projects</vt:lpstr>
      <vt:lpstr>Discussed embedded projects with existing problems</vt:lpstr>
      <vt:lpstr>IOT BASED THEFT DETECTION USING RASPBERRY PI </vt:lpstr>
      <vt:lpstr>introduction</vt:lpstr>
      <vt:lpstr>Experimental setup</vt:lpstr>
      <vt:lpstr>FEATURES OF THE PROPOSED WORK </vt:lpstr>
      <vt:lpstr>PROBLEMS IN EXISTING PROJECT</vt:lpstr>
      <vt:lpstr>REFERENCES</vt:lpstr>
      <vt:lpstr>Drunk AND drive detection With Car Ignition Locking  </vt:lpstr>
      <vt:lpstr>introduction</vt:lpstr>
      <vt:lpstr>features of existing project</vt:lpstr>
      <vt:lpstr>Problems in existing project</vt:lpstr>
      <vt:lpstr>references</vt:lpstr>
      <vt:lpstr>An Intelligent Door System using Raspberry Pi and Amazon Web Services IoT </vt:lpstr>
      <vt:lpstr>introduction</vt:lpstr>
      <vt:lpstr>Features of proposed system</vt:lpstr>
      <vt:lpstr>Hardware &amp; software setup</vt:lpstr>
      <vt:lpstr>PROBLEMS IN EXISTING PROJECT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Drunk AND drive detection using raspberry pi</dc:title>
  <dc:creator>Jasmine Kaur</dc:creator>
  <cp:lastModifiedBy>Jasmine Kaur</cp:lastModifiedBy>
  <cp:revision>26</cp:revision>
  <dcterms:created xsi:type="dcterms:W3CDTF">2020-05-22T16:43:59Z</dcterms:created>
  <dcterms:modified xsi:type="dcterms:W3CDTF">2020-05-25T00:40:12Z</dcterms:modified>
</cp:coreProperties>
</file>