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3" r:id="rId4"/>
    <p:sldId id="264" r:id="rId5"/>
    <p:sldId id="265" r:id="rId6"/>
    <p:sldId id="258" r:id="rId7"/>
    <p:sldId id="259" r:id="rId8"/>
    <p:sldId id="260" r:id="rId9"/>
    <p:sldId id="261" r:id="rId10"/>
    <p:sldId id="262"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BD043-A48B-4504-9A93-2EF8F34322AC}" v="4395" dt="2020-02-02T03:46:40.511"/>
    <p1510:client id="{B55BBB4D-FB1B-47E8-A926-85D92C8EF7EC}" v="2" dt="2020-02-02T03:43:29.184"/>
    <p1510:client id="{BEA3E720-DAC9-486B-A587-6D59D7C490C7}" v="1256" dt="2020-02-02T16:39:29.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5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112B0F8-DBD9-4D0F-AE53-D5910C153EF8}" type="datetimeFigureOut">
              <a:rPr lang="en-US" smtClean="0"/>
              <a:t>2/1/2020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2EBC68F-3F0A-4858-BC04-EF636D938526}" type="slidenum">
              <a:rPr lang="en-US" smtClean="0"/>
              <a:t>‹Nº›</a:t>
            </a:fld>
            <a:endParaRPr lang="en-US"/>
          </a:p>
        </p:txBody>
      </p:sp>
    </p:spTree>
    <p:extLst>
      <p:ext uri="{BB962C8B-B14F-4D97-AF65-F5344CB8AC3E}">
        <p14:creationId xmlns:p14="http://schemas.microsoft.com/office/powerpoint/2010/main" val="61345898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2B0F8-DBD9-4D0F-AE53-D5910C153EF8}"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BC68F-3F0A-4858-BC04-EF636D938526}" type="slidenum">
              <a:rPr lang="en-US" smtClean="0"/>
              <a:t>‹Nº›</a:t>
            </a:fld>
            <a:endParaRPr lang="en-US"/>
          </a:p>
        </p:txBody>
      </p:sp>
    </p:spTree>
    <p:extLst>
      <p:ext uri="{BB962C8B-B14F-4D97-AF65-F5344CB8AC3E}">
        <p14:creationId xmlns:p14="http://schemas.microsoft.com/office/powerpoint/2010/main" val="295056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2B0F8-DBD9-4D0F-AE53-D5910C153EF8}"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BC68F-3F0A-4858-BC04-EF636D938526}" type="slidenum">
              <a:rPr lang="en-US" smtClean="0"/>
              <a:t>‹Nº›</a:t>
            </a:fld>
            <a:endParaRPr lang="en-US"/>
          </a:p>
        </p:txBody>
      </p:sp>
    </p:spTree>
    <p:extLst>
      <p:ext uri="{BB962C8B-B14F-4D97-AF65-F5344CB8AC3E}">
        <p14:creationId xmlns:p14="http://schemas.microsoft.com/office/powerpoint/2010/main" val="23910922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2B0F8-DBD9-4D0F-AE53-D5910C153EF8}"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BC68F-3F0A-4858-BC04-EF636D938526}" type="slidenum">
              <a:rPr lang="en-US" smtClean="0"/>
              <a:t>‹Nº›</a:t>
            </a:fld>
            <a:endParaRPr lang="en-US"/>
          </a:p>
        </p:txBody>
      </p:sp>
    </p:spTree>
    <p:extLst>
      <p:ext uri="{BB962C8B-B14F-4D97-AF65-F5344CB8AC3E}">
        <p14:creationId xmlns:p14="http://schemas.microsoft.com/office/powerpoint/2010/main" val="77715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12B0F8-DBD9-4D0F-AE53-D5910C153EF8}"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BC68F-3F0A-4858-BC04-EF636D938526}" type="slidenum">
              <a:rPr lang="en-US" smtClean="0"/>
              <a:t>‹Nº›</a:t>
            </a:fld>
            <a:endParaRPr lang="en-US"/>
          </a:p>
        </p:txBody>
      </p:sp>
    </p:spTree>
    <p:extLst>
      <p:ext uri="{BB962C8B-B14F-4D97-AF65-F5344CB8AC3E}">
        <p14:creationId xmlns:p14="http://schemas.microsoft.com/office/powerpoint/2010/main" val="87374794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12B0F8-DBD9-4D0F-AE53-D5910C153EF8}" type="datetimeFigureOut">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BC68F-3F0A-4858-BC04-EF636D938526}" type="slidenum">
              <a:rPr lang="en-US" smtClean="0"/>
              <a:t>‹Nº›</a:t>
            </a:fld>
            <a:endParaRPr lang="en-US"/>
          </a:p>
        </p:txBody>
      </p:sp>
    </p:spTree>
    <p:extLst>
      <p:ext uri="{BB962C8B-B14F-4D97-AF65-F5344CB8AC3E}">
        <p14:creationId xmlns:p14="http://schemas.microsoft.com/office/powerpoint/2010/main" val="150404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12B0F8-DBD9-4D0F-AE53-D5910C153EF8}" type="datetimeFigureOut">
              <a:rPr lang="en-US" smtClean="0"/>
              <a:t>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BC68F-3F0A-4858-BC04-EF636D938526}" type="slidenum">
              <a:rPr lang="en-US" smtClean="0"/>
              <a:t>‹Nº›</a:t>
            </a:fld>
            <a:endParaRPr lang="en-US"/>
          </a:p>
        </p:txBody>
      </p:sp>
    </p:spTree>
    <p:extLst>
      <p:ext uri="{BB962C8B-B14F-4D97-AF65-F5344CB8AC3E}">
        <p14:creationId xmlns:p14="http://schemas.microsoft.com/office/powerpoint/2010/main" val="180869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12B0F8-DBD9-4D0F-AE53-D5910C153EF8}" type="datetimeFigureOut">
              <a:rPr lang="en-US" smtClean="0"/>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BC68F-3F0A-4858-BC04-EF636D938526}" type="slidenum">
              <a:rPr lang="en-US" smtClean="0"/>
              <a:t>‹Nº›</a:t>
            </a:fld>
            <a:endParaRPr lang="en-US"/>
          </a:p>
        </p:txBody>
      </p:sp>
    </p:spTree>
    <p:extLst>
      <p:ext uri="{BB962C8B-B14F-4D97-AF65-F5344CB8AC3E}">
        <p14:creationId xmlns:p14="http://schemas.microsoft.com/office/powerpoint/2010/main" val="731557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2B0F8-DBD9-4D0F-AE53-D5910C153EF8}" type="datetimeFigureOut">
              <a:rPr lang="en-US" smtClean="0"/>
              <a:t>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BC68F-3F0A-4858-BC04-EF636D938526}" type="slidenum">
              <a:rPr lang="en-US" smtClean="0"/>
              <a:t>‹Nº›</a:t>
            </a:fld>
            <a:endParaRPr lang="en-US"/>
          </a:p>
        </p:txBody>
      </p:sp>
    </p:spTree>
    <p:extLst>
      <p:ext uri="{BB962C8B-B14F-4D97-AF65-F5344CB8AC3E}">
        <p14:creationId xmlns:p14="http://schemas.microsoft.com/office/powerpoint/2010/main" val="398937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112B0F8-DBD9-4D0F-AE53-D5910C153EF8}" type="datetimeFigureOut">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2EBC68F-3F0A-4858-BC04-EF636D938526}" type="slidenum">
              <a:rPr lang="en-US" smtClean="0"/>
              <a:t>‹Nº›</a:t>
            </a:fld>
            <a:endParaRPr lang="en-US"/>
          </a:p>
        </p:txBody>
      </p:sp>
    </p:spTree>
    <p:extLst>
      <p:ext uri="{BB962C8B-B14F-4D97-AF65-F5344CB8AC3E}">
        <p14:creationId xmlns:p14="http://schemas.microsoft.com/office/powerpoint/2010/main" val="31182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112B0F8-DBD9-4D0F-AE53-D5910C153EF8}" type="datetimeFigureOut">
              <a:rPr lang="en-US" smtClean="0"/>
              <a:t>2/1/2020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2EBC68F-3F0A-4858-BC04-EF636D938526}" type="slidenum">
              <a:rPr lang="en-US" smtClean="0"/>
              <a:t>‹Nº›</a:t>
            </a:fld>
            <a:endParaRPr lang="en-US"/>
          </a:p>
        </p:txBody>
      </p:sp>
    </p:spTree>
    <p:extLst>
      <p:ext uri="{BB962C8B-B14F-4D97-AF65-F5344CB8AC3E}">
        <p14:creationId xmlns:p14="http://schemas.microsoft.com/office/powerpoint/2010/main" val="40598464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112B0F8-DBD9-4D0F-AE53-D5910C153EF8}" type="datetimeFigureOut">
              <a:rPr lang="en-US" smtClean="0"/>
              <a:t>2/1/2020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2EBC68F-3F0A-4858-BC04-EF636D938526}" type="slidenum">
              <a:rPr lang="en-US" smtClean="0"/>
              <a:t>‹Nº›</a:t>
            </a:fld>
            <a:endParaRPr lang="en-US"/>
          </a:p>
        </p:txBody>
      </p:sp>
    </p:spTree>
    <p:extLst>
      <p:ext uri="{BB962C8B-B14F-4D97-AF65-F5344CB8AC3E}">
        <p14:creationId xmlns:p14="http://schemas.microsoft.com/office/powerpoint/2010/main" val="17242884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MZTYgrtAlLE?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FD63E3-9FF2-420B-B535-6C9AABA189E4}"/>
              </a:ext>
            </a:extLst>
          </p:cNvPr>
          <p:cNvSpPr/>
          <p:nvPr/>
        </p:nvSpPr>
        <p:spPr>
          <a:xfrm>
            <a:off x="-112439" y="-59788"/>
            <a:ext cx="12337366" cy="69775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684E0-AEC1-4109-8F60-316A42797FEF}"/>
              </a:ext>
            </a:extLst>
          </p:cNvPr>
          <p:cNvSpPr>
            <a:spLocks noGrp="1"/>
          </p:cNvSpPr>
          <p:nvPr>
            <p:ph type="ctrTitle"/>
          </p:nvPr>
        </p:nvSpPr>
        <p:spPr>
          <a:xfrm>
            <a:off x="4581234" y="1006825"/>
            <a:ext cx="7039091" cy="2081269"/>
          </a:xfrm>
        </p:spPr>
        <p:txBody>
          <a:bodyPr/>
          <a:lstStyle/>
          <a:p>
            <a:r>
              <a:rPr lang="en-US" sz="11500" spc="0" dirty="0">
                <a:ln w="0"/>
                <a:solidFill>
                  <a:schemeClr val="accent1"/>
                </a:solidFill>
                <a:effectLst>
                  <a:outerShdw blurRad="38100" dist="25400" dir="5400000" algn="ctr" rotWithShape="0">
                    <a:srgbClr val="6E747A">
                      <a:alpha val="43000"/>
                    </a:srgbClr>
                  </a:outerShdw>
                </a:effectLst>
                <a:latin typeface="Lato Black" panose="020F0A02020204030203" pitchFamily="34" charset="0"/>
              </a:rPr>
              <a:t>Passing By</a:t>
            </a:r>
          </a:p>
        </p:txBody>
      </p:sp>
      <p:sp>
        <p:nvSpPr>
          <p:cNvPr id="3" name="Subtitle 2">
            <a:extLst>
              <a:ext uri="{FF2B5EF4-FFF2-40B4-BE49-F238E27FC236}">
                <a16:creationId xmlns:a16="http://schemas.microsoft.com/office/drawing/2014/main" id="{FB074698-02A1-475C-968F-2ECBA9A1944C}"/>
              </a:ext>
            </a:extLst>
          </p:cNvPr>
          <p:cNvSpPr>
            <a:spLocks noGrp="1"/>
          </p:cNvSpPr>
          <p:nvPr>
            <p:ph type="subTitle" idx="1"/>
          </p:nvPr>
        </p:nvSpPr>
        <p:spPr>
          <a:xfrm>
            <a:off x="4777357" y="3285799"/>
            <a:ext cx="5416478" cy="2239618"/>
          </a:xfrm>
        </p:spPr>
        <p:txBody>
          <a:bodyPr>
            <a:normAutofit fontScale="85000" lnSpcReduction="20000"/>
          </a:bodyPr>
          <a:lstStyle/>
          <a:p>
            <a:r>
              <a:rPr lang="en-US" dirty="0">
                <a:solidFill>
                  <a:schemeClr val="tx1">
                    <a:lumMod val="75000"/>
                    <a:lumOff val="25000"/>
                  </a:schemeClr>
                </a:solidFill>
                <a:latin typeface="Lato" panose="020F0502020204030203" pitchFamily="34" charset="0"/>
              </a:rPr>
              <a:t>Nathan </a:t>
            </a:r>
            <a:r>
              <a:rPr lang="en-US" dirty="0" err="1">
                <a:solidFill>
                  <a:schemeClr val="tx1">
                    <a:lumMod val="75000"/>
                    <a:lumOff val="25000"/>
                  </a:schemeClr>
                </a:solidFill>
                <a:latin typeface="Lato" panose="020F0502020204030203" pitchFamily="34" charset="0"/>
              </a:rPr>
              <a:t>Aun</a:t>
            </a:r>
            <a:endParaRPr lang="en-US" dirty="0">
              <a:solidFill>
                <a:schemeClr val="tx1">
                  <a:lumMod val="75000"/>
                  <a:lumOff val="25000"/>
                </a:schemeClr>
              </a:solidFill>
              <a:latin typeface="Lato" panose="020F0502020204030203" pitchFamily="34" charset="0"/>
            </a:endParaRPr>
          </a:p>
          <a:p>
            <a:r>
              <a:rPr lang="en-US" dirty="0">
                <a:solidFill>
                  <a:schemeClr val="tx1">
                    <a:lumMod val="75000"/>
                    <a:lumOff val="25000"/>
                  </a:schemeClr>
                </a:solidFill>
                <a:latin typeface="Lato" panose="020F0502020204030203" pitchFamily="34" charset="0"/>
              </a:rPr>
              <a:t>Hugo Chávez</a:t>
            </a:r>
          </a:p>
          <a:p>
            <a:r>
              <a:rPr lang="en-US" dirty="0">
                <a:solidFill>
                  <a:schemeClr val="tx1">
                    <a:lumMod val="75000"/>
                    <a:lumOff val="25000"/>
                  </a:schemeClr>
                </a:solidFill>
                <a:latin typeface="Lato" panose="020F0502020204030203" pitchFamily="34" charset="0"/>
              </a:rPr>
              <a:t>Stephanie </a:t>
            </a:r>
            <a:r>
              <a:rPr lang="en-US" dirty="0" err="1">
                <a:solidFill>
                  <a:schemeClr val="tx1">
                    <a:lumMod val="75000"/>
                    <a:lumOff val="25000"/>
                  </a:schemeClr>
                </a:solidFill>
                <a:latin typeface="Lato" panose="020F0502020204030203" pitchFamily="34" charset="0"/>
              </a:rPr>
              <a:t>Galván</a:t>
            </a:r>
            <a:endParaRPr lang="en-US" dirty="0">
              <a:solidFill>
                <a:schemeClr val="tx1">
                  <a:lumMod val="75000"/>
                  <a:lumOff val="25000"/>
                </a:schemeClr>
              </a:solidFill>
              <a:latin typeface="Lato" panose="020F0502020204030203" pitchFamily="34" charset="0"/>
            </a:endParaRPr>
          </a:p>
          <a:p>
            <a:r>
              <a:rPr lang="en-US" dirty="0">
                <a:solidFill>
                  <a:schemeClr val="tx1">
                    <a:lumMod val="75000"/>
                    <a:lumOff val="25000"/>
                  </a:schemeClr>
                </a:solidFill>
                <a:latin typeface="Lato" panose="020F0502020204030203" pitchFamily="34" charset="0"/>
              </a:rPr>
              <a:t>Elisa Jiménez Todd</a:t>
            </a:r>
          </a:p>
          <a:p>
            <a:r>
              <a:rPr lang="en-US" dirty="0">
                <a:solidFill>
                  <a:schemeClr val="tx1">
                    <a:lumMod val="75000"/>
                    <a:lumOff val="25000"/>
                  </a:schemeClr>
                </a:solidFill>
                <a:latin typeface="Lato" panose="020F0502020204030203" pitchFamily="34" charset="0"/>
              </a:rPr>
              <a:t>Mario Medina</a:t>
            </a:r>
          </a:p>
        </p:txBody>
      </p:sp>
      <p:pic>
        <p:nvPicPr>
          <p:cNvPr id="7" name="Content Placeholder 11" descr="A picture containing food&#10;&#10;Description automatically generated">
            <a:extLst>
              <a:ext uri="{FF2B5EF4-FFF2-40B4-BE49-F238E27FC236}">
                <a16:creationId xmlns:a16="http://schemas.microsoft.com/office/drawing/2014/main" id="{72231D5D-1E50-4352-846F-9ED6E3386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73" y="1342522"/>
            <a:ext cx="5732647" cy="5732647"/>
          </a:xfrm>
          <a:prstGeom prst="rect">
            <a:avLst/>
          </a:prstGeom>
        </p:spPr>
      </p:pic>
      <p:sp>
        <p:nvSpPr>
          <p:cNvPr id="9" name="Right Triangle 8">
            <a:extLst>
              <a:ext uri="{FF2B5EF4-FFF2-40B4-BE49-F238E27FC236}">
                <a16:creationId xmlns:a16="http://schemas.microsoft.com/office/drawing/2014/main" id="{11C9A277-F16D-4040-9D57-67BB32903ACD}"/>
              </a:ext>
            </a:extLst>
          </p:cNvPr>
          <p:cNvSpPr/>
          <p:nvPr/>
        </p:nvSpPr>
        <p:spPr>
          <a:xfrm flipV="1">
            <a:off x="-112439" y="-59788"/>
            <a:ext cx="12192000" cy="18946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1A3E51A3-1A35-4BD7-92AC-C402C0C3EB71}"/>
              </a:ext>
            </a:extLst>
          </p:cNvPr>
          <p:cNvSpPr/>
          <p:nvPr/>
        </p:nvSpPr>
        <p:spPr>
          <a:xfrm flipH="1">
            <a:off x="13252" y="4740026"/>
            <a:ext cx="12192000" cy="216191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07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29ACAB7F-DF37-43A3-8087-8CE74B9B61C6}"/>
              </a:ext>
            </a:extLst>
          </p:cNvPr>
          <p:cNvSpPr/>
          <p:nvPr/>
        </p:nvSpPr>
        <p:spPr>
          <a:xfrm rot="10800000" flipV="1">
            <a:off x="-689113" y="4572000"/>
            <a:ext cx="12881113" cy="2286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6135C-C998-41AA-8010-85CA338D9BF4}"/>
              </a:ext>
            </a:extLst>
          </p:cNvPr>
          <p:cNvSpPr>
            <a:spLocks noGrp="1"/>
          </p:cNvSpPr>
          <p:nvPr>
            <p:ph type="title"/>
          </p:nvPr>
        </p:nvSpPr>
        <p:spPr/>
        <p:txBody>
          <a:bodyPr/>
          <a:lstStyle/>
          <a:p>
            <a:r>
              <a:rPr lang="en-US" dirty="0"/>
              <a:t>Commercial Viability</a:t>
            </a:r>
            <a:br>
              <a:rPr lang="en-US" dirty="0"/>
            </a:br>
            <a:endParaRPr lang="en-US" dirty="0"/>
          </a:p>
        </p:txBody>
      </p:sp>
      <p:sp>
        <p:nvSpPr>
          <p:cNvPr id="3" name="Content Placeholder 2">
            <a:extLst>
              <a:ext uri="{FF2B5EF4-FFF2-40B4-BE49-F238E27FC236}">
                <a16:creationId xmlns:a16="http://schemas.microsoft.com/office/drawing/2014/main" id="{76F05840-DBA2-43B1-9B3C-AEB58F0E1937}"/>
              </a:ext>
            </a:extLst>
          </p:cNvPr>
          <p:cNvSpPr>
            <a:spLocks noGrp="1"/>
          </p:cNvSpPr>
          <p:nvPr>
            <p:ph idx="1"/>
          </p:nvPr>
        </p:nvSpPr>
        <p:spPr>
          <a:xfrm>
            <a:off x="666748" y="1481773"/>
            <a:ext cx="10753725" cy="5111974"/>
          </a:xfrm>
        </p:spPr>
        <p:txBody>
          <a:bodyPr>
            <a:normAutofit/>
          </a:bodyPr>
          <a:lstStyle/>
          <a:p>
            <a:r>
              <a:rPr lang="en-US" b="1" dirty="0">
                <a:latin typeface="Lato"/>
              </a:rPr>
              <a:t>Pitch: </a:t>
            </a:r>
            <a:r>
              <a:rPr lang="en-US" dirty="0">
                <a:latin typeface="Lato"/>
              </a:rPr>
              <a:t>El Paso is a strong community that has shown it can become united in harsh times. However, there are many opportunities that pass unnoticed to many. There are events not made because of lack of promotion and uncertainty of attendance. </a:t>
            </a:r>
          </a:p>
          <a:p>
            <a:r>
              <a:rPr lang="en-US" dirty="0">
                <a:latin typeface="Lato"/>
              </a:rPr>
              <a:t>We are creating an easy access to this information through an app which also creates both a community goal and a competition which creates a positive reinforcement on participating on community events. </a:t>
            </a:r>
          </a:p>
          <a:p>
            <a:endParaRPr lang="en-US" dirty="0"/>
          </a:p>
        </p:txBody>
      </p:sp>
    </p:spTree>
    <p:extLst>
      <p:ext uri="{BB962C8B-B14F-4D97-AF65-F5344CB8AC3E}">
        <p14:creationId xmlns:p14="http://schemas.microsoft.com/office/powerpoint/2010/main" val="319054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29ACAB7F-DF37-43A3-8087-8CE74B9B61C6}"/>
              </a:ext>
            </a:extLst>
          </p:cNvPr>
          <p:cNvSpPr/>
          <p:nvPr/>
        </p:nvSpPr>
        <p:spPr>
          <a:xfrm rot="10800000" flipV="1">
            <a:off x="-689113" y="4572000"/>
            <a:ext cx="12881113" cy="2286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6135C-C998-41AA-8010-85CA338D9BF4}"/>
              </a:ext>
            </a:extLst>
          </p:cNvPr>
          <p:cNvSpPr>
            <a:spLocks noGrp="1"/>
          </p:cNvSpPr>
          <p:nvPr>
            <p:ph type="title"/>
          </p:nvPr>
        </p:nvSpPr>
        <p:spPr/>
        <p:txBody>
          <a:bodyPr/>
          <a:lstStyle/>
          <a:p>
            <a:r>
              <a:rPr lang="en-US" dirty="0"/>
              <a:t>Commercial Viability</a:t>
            </a:r>
            <a:br>
              <a:rPr lang="en-US" dirty="0"/>
            </a:br>
            <a:endParaRPr lang="en-US" dirty="0"/>
          </a:p>
        </p:txBody>
      </p:sp>
      <p:sp>
        <p:nvSpPr>
          <p:cNvPr id="3" name="Content Placeholder 2">
            <a:extLst>
              <a:ext uri="{FF2B5EF4-FFF2-40B4-BE49-F238E27FC236}">
                <a16:creationId xmlns:a16="http://schemas.microsoft.com/office/drawing/2014/main" id="{76F05840-DBA2-43B1-9B3C-AEB58F0E1937}"/>
              </a:ext>
            </a:extLst>
          </p:cNvPr>
          <p:cNvSpPr>
            <a:spLocks noGrp="1"/>
          </p:cNvSpPr>
          <p:nvPr>
            <p:ph idx="1"/>
          </p:nvPr>
        </p:nvSpPr>
        <p:spPr>
          <a:xfrm>
            <a:off x="666748" y="1481773"/>
            <a:ext cx="10753725" cy="5111974"/>
          </a:xfrm>
        </p:spPr>
        <p:txBody>
          <a:bodyPr>
            <a:normAutofit/>
          </a:bodyPr>
          <a:lstStyle/>
          <a:p>
            <a:r>
              <a:rPr lang="en-US" b="1" dirty="0">
                <a:latin typeface="Lato"/>
              </a:rPr>
              <a:t>Viability: </a:t>
            </a:r>
            <a:r>
              <a:rPr lang="en-US" dirty="0">
                <a:latin typeface="Lato"/>
              </a:rPr>
              <a:t>We intend to offer this services to the El Paso City Government, hopefully to promote events hosted by them and maybe for targeted renewal of different city areas. Another client we want to offer this service to is the Chamber of Commerce to be able to increment investment towards local businesses. </a:t>
            </a:r>
          </a:p>
          <a:p>
            <a:r>
              <a:rPr lang="en-US" dirty="0">
                <a:latin typeface="Lato"/>
              </a:rPr>
              <a:t>We also expect to hear from local businesses to host events and have the chance of providing some discounts as rewards. We intend to increase their sales efficiently and increment the flow of investment. Also we see the Student Council from different high schools and universities as clients by promoting their names and helping get students to relate more to their community and participate in academic and educational events.</a:t>
            </a:r>
          </a:p>
          <a:p>
            <a:endParaRPr lang="en-US" dirty="0"/>
          </a:p>
        </p:txBody>
      </p:sp>
      <p:pic>
        <p:nvPicPr>
          <p:cNvPr id="3076" name="Picture 4" descr="Related image">
            <a:extLst>
              <a:ext uri="{FF2B5EF4-FFF2-40B4-BE49-F238E27FC236}">
                <a16:creationId xmlns:a16="http://schemas.microsoft.com/office/drawing/2014/main" id="{5B38301F-F57D-410D-B4C0-88993D8F1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6279" y="5200059"/>
            <a:ext cx="2537982" cy="152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944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5F174B23-DE04-4B5E-BA1E-9A016A4DA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24C944D0-CCB9-42B4-9F52-874DF1C04680}"/>
              </a:ext>
            </a:extLst>
          </p:cNvPr>
          <p:cNvSpPr>
            <a:spLocks noGrp="1"/>
          </p:cNvSpPr>
          <p:nvPr>
            <p:ph type="title"/>
          </p:nvPr>
        </p:nvSpPr>
        <p:spPr>
          <a:xfrm>
            <a:off x="212436" y="770467"/>
            <a:ext cx="4426620" cy="3352800"/>
          </a:xfrm>
        </p:spPr>
        <p:txBody>
          <a:bodyPr vert="horz" lIns="91440" tIns="45720" rIns="91440" bIns="45720" rtlCol="0" anchor="b">
            <a:normAutofit/>
          </a:bodyPr>
          <a:lstStyle/>
          <a:p>
            <a:pPr>
              <a:lnSpc>
                <a:spcPct val="80000"/>
              </a:lnSpc>
            </a:pPr>
            <a:r>
              <a:rPr lang="en-US" sz="6000" dirty="0">
                <a:solidFill>
                  <a:srgbClr val="FFFFFF"/>
                </a:solidFill>
              </a:rPr>
              <a:t>Entity Relationship model</a:t>
            </a:r>
          </a:p>
        </p:txBody>
      </p:sp>
      <p:sp>
        <p:nvSpPr>
          <p:cNvPr id="15" name="Rectangle 11">
            <a:extLst>
              <a:ext uri="{FF2B5EF4-FFF2-40B4-BE49-F238E27FC236}">
                <a16:creationId xmlns:a16="http://schemas.microsoft.com/office/drawing/2014/main" id="{A1B0EC1A-7845-4754-A86D-20FD7C683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magen que contiene texto, mapa&#10;&#10;Descripción generada automáticamente">
            <a:extLst>
              <a:ext uri="{FF2B5EF4-FFF2-40B4-BE49-F238E27FC236}">
                <a16:creationId xmlns:a16="http://schemas.microsoft.com/office/drawing/2014/main" id="{F907A5F8-2741-42BD-9B17-C27FC85B5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7553" y="1382270"/>
            <a:ext cx="7394447" cy="4399694"/>
          </a:xfrm>
          <a:prstGeom prst="rect">
            <a:avLst/>
          </a:prstGeom>
        </p:spPr>
      </p:pic>
    </p:spTree>
    <p:extLst>
      <p:ext uri="{BB962C8B-B14F-4D97-AF65-F5344CB8AC3E}">
        <p14:creationId xmlns:p14="http://schemas.microsoft.com/office/powerpoint/2010/main" val="3300153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327DCD7F-5DBE-46E4-9318-973030C3A8D2}"/>
              </a:ext>
            </a:extLst>
          </p:cNvPr>
          <p:cNvSpPr/>
          <p:nvPr/>
        </p:nvSpPr>
        <p:spPr>
          <a:xfrm flipH="1">
            <a:off x="-13253" y="3429000"/>
            <a:ext cx="12192000" cy="34331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60D41-6DB3-43FA-A4D1-E1A89359F055}"/>
              </a:ext>
            </a:extLst>
          </p:cNvPr>
          <p:cNvSpPr>
            <a:spLocks noGrp="1"/>
          </p:cNvSpPr>
          <p:nvPr>
            <p:ph type="title"/>
          </p:nvPr>
        </p:nvSpPr>
        <p:spPr/>
        <p:txBody>
          <a:bodyPr/>
          <a:lstStyle/>
          <a:p>
            <a:r>
              <a:rPr lang="en-US" dirty="0">
                <a:latin typeface="Lato Black" panose="020F0A02020204030203" pitchFamily="34" charset="0"/>
              </a:rPr>
              <a:t>Track: Community</a:t>
            </a:r>
          </a:p>
        </p:txBody>
      </p:sp>
      <p:sp>
        <p:nvSpPr>
          <p:cNvPr id="3" name="Content Placeholder 2">
            <a:extLst>
              <a:ext uri="{FF2B5EF4-FFF2-40B4-BE49-F238E27FC236}">
                <a16:creationId xmlns:a16="http://schemas.microsoft.com/office/drawing/2014/main" id="{6312BDC6-E1DE-452F-83B0-53078575AF85}"/>
              </a:ext>
            </a:extLst>
          </p:cNvPr>
          <p:cNvSpPr>
            <a:spLocks noGrp="1"/>
          </p:cNvSpPr>
          <p:nvPr>
            <p:ph idx="1"/>
          </p:nvPr>
        </p:nvSpPr>
        <p:spPr/>
        <p:txBody>
          <a:bodyPr>
            <a:normAutofit/>
          </a:bodyPr>
          <a:lstStyle/>
          <a:p>
            <a:pPr marL="0" indent="0">
              <a:buNone/>
            </a:pPr>
            <a:r>
              <a:rPr lang="en-US" dirty="0">
                <a:latin typeface="Lato" panose="020F0502020204030203" pitchFamily="34" charset="0"/>
              </a:rPr>
              <a:t>Our team decided to tackle the community track, because El Paso’s strong sense of community is what makes El Paso Strong.</a:t>
            </a:r>
          </a:p>
          <a:p>
            <a:pPr marL="0" indent="0">
              <a:buNone/>
            </a:pPr>
            <a:r>
              <a:rPr lang="en-US" dirty="0">
                <a:latin typeface="Lato" panose="020F0502020204030203" pitchFamily="34" charset="0"/>
              </a:rPr>
              <a:t>This project involves the creation of a community driven application that will encourage the growth of local businesses, participation in community events, and promote social well-being. </a:t>
            </a:r>
          </a:p>
        </p:txBody>
      </p:sp>
      <p:pic>
        <p:nvPicPr>
          <p:cNvPr id="9" name="Content Placeholder 11" descr="A picture containing food&#10;&#10;Description automatically generated">
            <a:extLst>
              <a:ext uri="{FF2B5EF4-FFF2-40B4-BE49-F238E27FC236}">
                <a16:creationId xmlns:a16="http://schemas.microsoft.com/office/drawing/2014/main" id="{CEE74024-4446-4EDB-A726-9AD9CC02F908}"/>
              </a:ext>
            </a:extLst>
          </p:cNvPr>
          <p:cNvPicPr>
            <a:picLocks noChangeAspect="1"/>
          </p:cNvPicPr>
          <p:nvPr/>
        </p:nvPicPr>
        <p:blipFill rotWithShape="1">
          <a:blip r:embed="rId2">
            <a:extLst>
              <a:ext uri="{28A0092B-C50C-407E-A947-70E740481C1C}">
                <a14:useLocalDpi xmlns:a14="http://schemas.microsoft.com/office/drawing/2010/main" val="0"/>
              </a:ext>
            </a:extLst>
          </a:blip>
          <a:srcRect l="16277" t="10703" r="15748" b="21592"/>
          <a:stretch/>
        </p:blipFill>
        <p:spPr>
          <a:xfrm>
            <a:off x="4506053" y="3961453"/>
            <a:ext cx="2623617" cy="2613184"/>
          </a:xfrm>
          <a:prstGeom prst="roundRect">
            <a:avLst>
              <a:gd name="adj" fmla="val 8594"/>
            </a:avLst>
          </a:prstGeom>
          <a:solidFill>
            <a:srgbClr val="FFFFFF">
              <a:shade val="85000"/>
            </a:srgbClr>
          </a:solidFill>
          <a:ln w="19050">
            <a:solidFill>
              <a:schemeClr val="accent1"/>
            </a:solidFill>
          </a:ln>
          <a:effectLst/>
          <a:scene3d>
            <a:camera prst="orthographicFront"/>
            <a:lightRig rig="threePt" dir="t"/>
          </a:scene3d>
          <a:sp3d>
            <a:bevelT/>
          </a:sp3d>
        </p:spPr>
      </p:pic>
    </p:spTree>
    <p:extLst>
      <p:ext uri="{BB962C8B-B14F-4D97-AF65-F5344CB8AC3E}">
        <p14:creationId xmlns:p14="http://schemas.microsoft.com/office/powerpoint/2010/main" val="123685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06DB-6C34-48A3-948B-2D2D154FF2FB}"/>
              </a:ext>
            </a:extLst>
          </p:cNvPr>
          <p:cNvSpPr>
            <a:spLocks noGrp="1"/>
          </p:cNvSpPr>
          <p:nvPr>
            <p:ph type="title"/>
          </p:nvPr>
        </p:nvSpPr>
        <p:spPr/>
        <p:txBody>
          <a:bodyPr/>
          <a:lstStyle/>
          <a:p>
            <a:r>
              <a:rPr lang="en-US" dirty="0"/>
              <a:t>The look:</a:t>
            </a:r>
          </a:p>
        </p:txBody>
      </p:sp>
      <p:sp>
        <p:nvSpPr>
          <p:cNvPr id="3" name="Content Placeholder 2">
            <a:extLst>
              <a:ext uri="{FF2B5EF4-FFF2-40B4-BE49-F238E27FC236}">
                <a16:creationId xmlns:a16="http://schemas.microsoft.com/office/drawing/2014/main" id="{8A437AAB-6CFC-4B11-8421-F999603939FD}"/>
              </a:ext>
            </a:extLst>
          </p:cNvPr>
          <p:cNvSpPr>
            <a:spLocks noGrp="1"/>
          </p:cNvSpPr>
          <p:nvPr>
            <p:ph idx="1"/>
          </p:nvPr>
        </p:nvSpPr>
        <p:spPr/>
        <p:txBody>
          <a:bodyPr/>
          <a:lstStyle/>
          <a:p>
            <a:r>
              <a:rPr lang="en-US" dirty="0"/>
              <a:t>Sign-up / Login</a:t>
            </a:r>
          </a:p>
          <a:p>
            <a:r>
              <a:rPr lang="en-US" dirty="0"/>
              <a:t>Map</a:t>
            </a:r>
          </a:p>
          <a:p>
            <a:r>
              <a:rPr lang="en-US" dirty="0"/>
              <a:t>Feed</a:t>
            </a:r>
          </a:p>
          <a:p>
            <a:r>
              <a:rPr lang="en-US" dirty="0"/>
              <a:t>Leaderboard</a:t>
            </a:r>
          </a:p>
          <a:p>
            <a:r>
              <a:rPr lang="en-US" dirty="0"/>
              <a:t>Interested</a:t>
            </a:r>
          </a:p>
          <a:p>
            <a:r>
              <a:rPr lang="en-US" dirty="0"/>
              <a:t>Profile</a:t>
            </a:r>
          </a:p>
        </p:txBody>
      </p:sp>
      <p:sp>
        <p:nvSpPr>
          <p:cNvPr id="4" name="Right Triangle 3">
            <a:extLst>
              <a:ext uri="{FF2B5EF4-FFF2-40B4-BE49-F238E27FC236}">
                <a16:creationId xmlns:a16="http://schemas.microsoft.com/office/drawing/2014/main" id="{D05C89CE-5F42-4B10-8FA9-3A425D743E62}"/>
              </a:ext>
            </a:extLst>
          </p:cNvPr>
          <p:cNvSpPr/>
          <p:nvPr/>
        </p:nvSpPr>
        <p:spPr>
          <a:xfrm flipH="1" flipV="1">
            <a:off x="0" y="-1"/>
            <a:ext cx="12192000" cy="233238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hlinkClick r:id="" action="ppaction://media"/>
            <a:extLst>
              <a:ext uri="{FF2B5EF4-FFF2-40B4-BE49-F238E27FC236}">
                <a16:creationId xmlns:a16="http://schemas.microsoft.com/office/drawing/2014/main" id="{523F6433-303A-41FB-95F5-095C2A24DA88}"/>
              </a:ext>
            </a:extLst>
          </p:cNvPr>
          <p:cNvPicPr>
            <a:picLocks noRot="1" noChangeAspect="1"/>
          </p:cNvPicPr>
          <p:nvPr>
            <a:videoFile r:link="rId1"/>
          </p:nvPr>
        </p:nvPicPr>
        <p:blipFill>
          <a:blip r:embed="rId3"/>
          <a:stretch>
            <a:fillRect/>
          </a:stretch>
        </p:blipFill>
        <p:spPr>
          <a:xfrm>
            <a:off x="3623470" y="1854072"/>
            <a:ext cx="7825961" cy="4402103"/>
          </a:xfrm>
          <a:prstGeom prst="rect">
            <a:avLst/>
          </a:prstGeom>
        </p:spPr>
      </p:pic>
    </p:spTree>
    <p:extLst>
      <p:ext uri="{BB962C8B-B14F-4D97-AF65-F5344CB8AC3E}">
        <p14:creationId xmlns:p14="http://schemas.microsoft.com/office/powerpoint/2010/main" val="266591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Triangle 12">
            <a:extLst>
              <a:ext uri="{FF2B5EF4-FFF2-40B4-BE49-F238E27FC236}">
                <a16:creationId xmlns:a16="http://schemas.microsoft.com/office/drawing/2014/main" id="{14558C1B-4049-4B8D-8BCD-677F74BB4FAE}"/>
              </a:ext>
            </a:extLst>
          </p:cNvPr>
          <p:cNvSpPr/>
          <p:nvPr/>
        </p:nvSpPr>
        <p:spPr>
          <a:xfrm flipV="1">
            <a:off x="0" y="-1541"/>
            <a:ext cx="12192000" cy="18946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3962A-F71D-4DEF-8D7A-E5FE24CD781C}"/>
              </a:ext>
            </a:extLst>
          </p:cNvPr>
          <p:cNvSpPr>
            <a:spLocks noGrp="1"/>
          </p:cNvSpPr>
          <p:nvPr>
            <p:ph type="title"/>
          </p:nvPr>
        </p:nvSpPr>
        <p:spPr/>
        <p:txBody>
          <a:bodyPr/>
          <a:lstStyle/>
          <a:p>
            <a:pPr algn="r"/>
            <a:r>
              <a:rPr lang="en-US" dirty="0"/>
              <a:t>Logo</a:t>
            </a:r>
          </a:p>
        </p:txBody>
      </p:sp>
      <p:sp>
        <p:nvSpPr>
          <p:cNvPr id="6" name="TextBox 5">
            <a:extLst>
              <a:ext uri="{FF2B5EF4-FFF2-40B4-BE49-F238E27FC236}">
                <a16:creationId xmlns:a16="http://schemas.microsoft.com/office/drawing/2014/main" id="{5CDC0D95-BCAF-4F23-9310-D6B45DFFC606}"/>
              </a:ext>
            </a:extLst>
          </p:cNvPr>
          <p:cNvSpPr txBox="1"/>
          <p:nvPr/>
        </p:nvSpPr>
        <p:spPr>
          <a:xfrm>
            <a:off x="4810539" y="2584174"/>
            <a:ext cx="6724237" cy="2554545"/>
          </a:xfrm>
          <a:prstGeom prst="rect">
            <a:avLst/>
          </a:prstGeom>
          <a:noFill/>
        </p:spPr>
        <p:txBody>
          <a:bodyPr wrap="square" rtlCol="0">
            <a:spAutoFit/>
          </a:bodyPr>
          <a:lstStyle/>
          <a:p>
            <a:r>
              <a:rPr lang="en-US" sz="2000" dirty="0">
                <a:latin typeface="Lato" panose="020F0502020204030203" pitchFamily="34" charset="0"/>
              </a:rPr>
              <a:t>Our logo is inspired by El Paso’s star.  </a:t>
            </a:r>
          </a:p>
          <a:p>
            <a:endParaRPr lang="en-US" sz="2000" dirty="0">
              <a:latin typeface="Lato" panose="020F0502020204030203" pitchFamily="34" charset="0"/>
            </a:endParaRPr>
          </a:p>
          <a:p>
            <a:r>
              <a:rPr lang="en-US" sz="2000" dirty="0">
                <a:latin typeface="Lato" panose="020F0502020204030203" pitchFamily="34" charset="0"/>
              </a:rPr>
              <a:t>A city (may remind you of buildings in El Paso) is represented on the back symbolizing how this app is intended to be a community work for all the city.</a:t>
            </a:r>
          </a:p>
          <a:p>
            <a:endParaRPr lang="en-US" sz="2000" dirty="0">
              <a:latin typeface="Lato" panose="020F0502020204030203" pitchFamily="34" charset="0"/>
            </a:endParaRPr>
          </a:p>
          <a:p>
            <a:r>
              <a:rPr lang="en-US" sz="2000" dirty="0">
                <a:latin typeface="Lato" panose="020F0502020204030203" pitchFamily="34" charset="0"/>
              </a:rPr>
              <a:t>The star at the front is not only reminiscent of El Paso’s well known symbol, but also about reaching a goal,</a:t>
            </a:r>
          </a:p>
        </p:txBody>
      </p:sp>
      <p:pic>
        <p:nvPicPr>
          <p:cNvPr id="12" name="Content Placeholder 11" descr="A picture containing food&#10;&#10;Description automatically generated">
            <a:extLst>
              <a:ext uri="{FF2B5EF4-FFF2-40B4-BE49-F238E27FC236}">
                <a16:creationId xmlns:a16="http://schemas.microsoft.com/office/drawing/2014/main" id="{A67894B0-86BB-46DA-A479-DE03B5E4F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413" y="1392049"/>
            <a:ext cx="4820024" cy="4820024"/>
          </a:xfrm>
        </p:spPr>
      </p:pic>
    </p:spTree>
    <p:extLst>
      <p:ext uri="{BB962C8B-B14F-4D97-AF65-F5344CB8AC3E}">
        <p14:creationId xmlns:p14="http://schemas.microsoft.com/office/powerpoint/2010/main" val="388673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
            <a:extLst>
              <a:ext uri="{FF2B5EF4-FFF2-40B4-BE49-F238E27FC236}">
                <a16:creationId xmlns:a16="http://schemas.microsoft.com/office/drawing/2014/main" id="{71DCEADD-2668-4E4A-90DF-5A26B461304B}"/>
              </a:ext>
            </a:extLst>
          </p:cNvPr>
          <p:cNvSpPr/>
          <p:nvPr/>
        </p:nvSpPr>
        <p:spPr>
          <a:xfrm flipH="1">
            <a:off x="0" y="4700270"/>
            <a:ext cx="12192000" cy="216191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5500D-879B-4025-B55A-97D23B400914}"/>
              </a:ext>
            </a:extLst>
          </p:cNvPr>
          <p:cNvSpPr>
            <a:spLocks noGrp="1"/>
          </p:cNvSpPr>
          <p:nvPr>
            <p:ph type="title"/>
          </p:nvPr>
        </p:nvSpPr>
        <p:spPr/>
        <p:txBody>
          <a:bodyPr/>
          <a:lstStyle/>
          <a:p>
            <a:r>
              <a:rPr lang="en-US" dirty="0"/>
              <a:t>Color and Font</a:t>
            </a:r>
          </a:p>
        </p:txBody>
      </p:sp>
      <p:sp>
        <p:nvSpPr>
          <p:cNvPr id="3" name="Content Placeholder 2">
            <a:extLst>
              <a:ext uri="{FF2B5EF4-FFF2-40B4-BE49-F238E27FC236}">
                <a16:creationId xmlns:a16="http://schemas.microsoft.com/office/drawing/2014/main" id="{03A47457-85E3-436C-B64B-D0FE1ABBDC9C}"/>
              </a:ext>
            </a:extLst>
          </p:cNvPr>
          <p:cNvSpPr>
            <a:spLocks noGrp="1"/>
          </p:cNvSpPr>
          <p:nvPr>
            <p:ph idx="1"/>
          </p:nvPr>
        </p:nvSpPr>
        <p:spPr>
          <a:xfrm>
            <a:off x="2394857" y="2011680"/>
            <a:ext cx="9035524" cy="3766185"/>
          </a:xfrm>
        </p:spPr>
        <p:txBody>
          <a:bodyPr/>
          <a:lstStyle/>
          <a:p>
            <a:r>
              <a:rPr lang="en-US" dirty="0">
                <a:latin typeface="Lato" panose="020F0502020204030203" pitchFamily="34" charset="0"/>
              </a:rPr>
              <a:t>#ffd500</a:t>
            </a:r>
          </a:p>
          <a:p>
            <a:r>
              <a:rPr lang="en-US" dirty="0">
                <a:latin typeface="Lato" panose="020F0502020204030203" pitchFamily="34" charset="0"/>
              </a:rPr>
              <a:t>The color yellow reminds us of a reward. Stars represent accomplishments, trophies, medals. </a:t>
            </a:r>
          </a:p>
          <a:p>
            <a:r>
              <a:rPr lang="en-US" dirty="0">
                <a:latin typeface="Lato" panose="020F0502020204030203" pitchFamily="34" charset="0"/>
              </a:rPr>
              <a:t>Our App intends for El Paso to reach a goal and get rewarded.</a:t>
            </a:r>
          </a:p>
          <a:p>
            <a:endParaRPr lang="en-US" dirty="0">
              <a:latin typeface="Lato" panose="020F0502020204030203" pitchFamily="34" charset="0"/>
            </a:endParaRPr>
          </a:p>
          <a:p>
            <a:r>
              <a:rPr lang="en-US" dirty="0">
                <a:latin typeface="Lato" panose="020F0502020204030203" pitchFamily="34" charset="0"/>
              </a:rPr>
              <a:t>The font is a friendly thick font that shows up well in screens. It is a fun font without being too funky as to being uncomfortable.</a:t>
            </a:r>
          </a:p>
        </p:txBody>
      </p:sp>
      <p:pic>
        <p:nvPicPr>
          <p:cNvPr id="1026" name="Picture 2">
            <a:extLst>
              <a:ext uri="{FF2B5EF4-FFF2-40B4-BE49-F238E27FC236}">
                <a16:creationId xmlns:a16="http://schemas.microsoft.com/office/drawing/2014/main" id="{D3D73B91-A7B8-48AB-B906-A71C8A27F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18" y="2011680"/>
            <a:ext cx="1536853" cy="16581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08F0F5-C971-4A07-A03B-214AB7F4E7D4}"/>
              </a:ext>
            </a:extLst>
          </p:cNvPr>
          <p:cNvSpPr txBox="1"/>
          <p:nvPr/>
        </p:nvSpPr>
        <p:spPr>
          <a:xfrm>
            <a:off x="661227" y="3704697"/>
            <a:ext cx="1737633" cy="1754326"/>
          </a:xfrm>
          <a:prstGeom prst="rect">
            <a:avLst/>
          </a:prstGeom>
          <a:noFill/>
        </p:spPr>
        <p:txBody>
          <a:bodyPr wrap="square" rtlCol="0">
            <a:spAutoFit/>
          </a:bodyPr>
          <a:lstStyle/>
          <a:p>
            <a:pPr algn="ctr"/>
            <a:r>
              <a:rPr lang="en-US" dirty="0"/>
              <a:t>#ffd500</a:t>
            </a:r>
          </a:p>
          <a:p>
            <a:pPr algn="ctr"/>
            <a:endParaRPr lang="en-US" dirty="0"/>
          </a:p>
          <a:p>
            <a:r>
              <a:rPr lang="en-US" dirty="0" err="1">
                <a:latin typeface="Lato Black" panose="020F0A02020204030203" pitchFamily="34" charset="0"/>
              </a:rPr>
              <a:t>Lato</a:t>
            </a:r>
            <a:r>
              <a:rPr lang="en-US" dirty="0">
                <a:latin typeface="Lato Black" panose="020F0A02020204030203" pitchFamily="34" charset="0"/>
              </a:rPr>
              <a:t> Black</a:t>
            </a:r>
          </a:p>
          <a:p>
            <a:r>
              <a:rPr lang="en-US" dirty="0">
                <a:latin typeface="Lato Black" panose="020F0A02020204030203" pitchFamily="34" charset="0"/>
              </a:rPr>
              <a:t>Aa Bb Cc 1 2 3</a:t>
            </a:r>
          </a:p>
          <a:p>
            <a:r>
              <a:rPr lang="en-US" dirty="0" err="1">
                <a:latin typeface="Lato" panose="020F0502020204030203" pitchFamily="34" charset="0"/>
              </a:rPr>
              <a:t>Lato</a:t>
            </a:r>
            <a:endParaRPr lang="en-US">
              <a:latin typeface="Lato" panose="020F0502020204030203" pitchFamily="34" charset="0"/>
            </a:endParaRPr>
          </a:p>
          <a:p>
            <a:r>
              <a:rPr lang="en-US" dirty="0">
                <a:latin typeface="Lato" panose="020F0502020204030203" pitchFamily="34" charset="0"/>
              </a:rPr>
              <a:t>Aa Bb Cc 1 2 3</a:t>
            </a:r>
          </a:p>
        </p:txBody>
      </p:sp>
    </p:spTree>
    <p:extLst>
      <p:ext uri="{BB962C8B-B14F-4D97-AF65-F5344CB8AC3E}">
        <p14:creationId xmlns:p14="http://schemas.microsoft.com/office/powerpoint/2010/main" val="808136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9C27-3C1E-4E8A-BACF-69FD059EEB82}"/>
              </a:ext>
            </a:extLst>
          </p:cNvPr>
          <p:cNvSpPr>
            <a:spLocks noGrp="1"/>
          </p:cNvSpPr>
          <p:nvPr>
            <p:ph type="title"/>
          </p:nvPr>
        </p:nvSpPr>
        <p:spPr/>
        <p:txBody>
          <a:bodyPr/>
          <a:lstStyle/>
          <a:p>
            <a:r>
              <a:rPr lang="en-US" dirty="0"/>
              <a:t>Impact / Usefulness</a:t>
            </a:r>
            <a:br>
              <a:rPr lang="en-US" dirty="0"/>
            </a:br>
            <a:endParaRPr lang="en-US" dirty="0"/>
          </a:p>
        </p:txBody>
      </p:sp>
      <p:sp>
        <p:nvSpPr>
          <p:cNvPr id="3" name="Content Placeholder 2">
            <a:extLst>
              <a:ext uri="{FF2B5EF4-FFF2-40B4-BE49-F238E27FC236}">
                <a16:creationId xmlns:a16="http://schemas.microsoft.com/office/drawing/2014/main" id="{664012B1-E659-4442-B953-26810D10BCF4}"/>
              </a:ext>
            </a:extLst>
          </p:cNvPr>
          <p:cNvSpPr>
            <a:spLocks noGrp="1"/>
          </p:cNvSpPr>
          <p:nvPr>
            <p:ph idx="1"/>
          </p:nvPr>
        </p:nvSpPr>
        <p:spPr>
          <a:xfrm>
            <a:off x="2405079" y="2716355"/>
            <a:ext cx="9270277" cy="3766185"/>
          </a:xfrm>
        </p:spPr>
        <p:txBody>
          <a:bodyPr>
            <a:normAutofit/>
          </a:bodyPr>
          <a:lstStyle/>
          <a:p>
            <a:r>
              <a:rPr lang="en-US" dirty="0">
                <a:latin typeface="Lato" panose="020F0502020204030203" pitchFamily="34" charset="0"/>
              </a:rPr>
              <a:t>Our idea is to bring people together to </a:t>
            </a:r>
            <a:r>
              <a:rPr lang="en-US" u="sng" dirty="0">
                <a:latin typeface="Lato" panose="020F0502020204030203" pitchFamily="34" charset="0"/>
              </a:rPr>
              <a:t>reach a common goal</a:t>
            </a:r>
            <a:r>
              <a:rPr lang="en-US" dirty="0">
                <a:latin typeface="Lato" panose="020F0502020204030203" pitchFamily="34" charset="0"/>
              </a:rPr>
              <a:t>. Setting goals is the main drive for someone to do something and take active participation on any project.</a:t>
            </a:r>
          </a:p>
          <a:p>
            <a:r>
              <a:rPr lang="en-US" u="sng" dirty="0">
                <a:latin typeface="Lato" panose="020F0502020204030203" pitchFamily="34" charset="0"/>
              </a:rPr>
              <a:t>Competition, scores, and rewards </a:t>
            </a:r>
            <a:r>
              <a:rPr lang="en-US" dirty="0">
                <a:latin typeface="Lato" panose="020F0502020204030203" pitchFamily="34" charset="0"/>
              </a:rPr>
              <a:t>can bring the best participation out of anyone. Which is why this app holds a personal leaderboard and an overall community scoreboard. </a:t>
            </a:r>
          </a:p>
          <a:p>
            <a:r>
              <a:rPr lang="en-US" dirty="0">
                <a:latin typeface="Lato" panose="020F0502020204030203" pitchFamily="34" charset="0"/>
              </a:rPr>
              <a:t>The fact that al El </a:t>
            </a:r>
            <a:r>
              <a:rPr lang="en-US" dirty="0" err="1">
                <a:latin typeface="Lato" panose="020F0502020204030203" pitchFamily="34" charset="0"/>
              </a:rPr>
              <a:t>Pasoans</a:t>
            </a:r>
            <a:r>
              <a:rPr lang="en-US" dirty="0">
                <a:latin typeface="Lato" panose="020F0502020204030203" pitchFamily="34" charset="0"/>
              </a:rPr>
              <a:t> can contribute to the scoreboard, </a:t>
            </a:r>
            <a:r>
              <a:rPr lang="en-US" u="sng" dirty="0">
                <a:latin typeface="Lato" panose="020F0502020204030203" pitchFamily="34" charset="0"/>
              </a:rPr>
              <a:t>brings the community together and promotes community events, activities and businesses.</a:t>
            </a:r>
          </a:p>
        </p:txBody>
      </p:sp>
      <p:sp>
        <p:nvSpPr>
          <p:cNvPr id="4" name="Right Triangle 3">
            <a:extLst>
              <a:ext uri="{FF2B5EF4-FFF2-40B4-BE49-F238E27FC236}">
                <a16:creationId xmlns:a16="http://schemas.microsoft.com/office/drawing/2014/main" id="{6720CCA4-C24E-4862-8F69-EEF4420E6D52}"/>
              </a:ext>
            </a:extLst>
          </p:cNvPr>
          <p:cNvSpPr/>
          <p:nvPr/>
        </p:nvSpPr>
        <p:spPr>
          <a:xfrm rot="5400000" flipH="1">
            <a:off x="-2103783" y="2103783"/>
            <a:ext cx="6858001" cy="265043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goal">
            <a:extLst>
              <a:ext uri="{FF2B5EF4-FFF2-40B4-BE49-F238E27FC236}">
                <a16:creationId xmlns:a16="http://schemas.microsoft.com/office/drawing/2014/main" id="{7264750E-EDC0-4F59-91B3-09F296FEB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427" y="499533"/>
            <a:ext cx="2733063" cy="182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90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B364690-D065-414A-BC2B-0AE4830145DC}"/>
              </a:ext>
            </a:extLst>
          </p:cNvPr>
          <p:cNvSpPr/>
          <p:nvPr/>
        </p:nvSpPr>
        <p:spPr>
          <a:xfrm rot="5400000" flipH="1" flipV="1">
            <a:off x="7510670" y="2176667"/>
            <a:ext cx="6858001" cy="250466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9A6730-E484-4F02-BC13-288405E3DF80}"/>
              </a:ext>
            </a:extLst>
          </p:cNvPr>
          <p:cNvSpPr>
            <a:spLocks noGrp="1"/>
          </p:cNvSpPr>
          <p:nvPr>
            <p:ph type="title"/>
          </p:nvPr>
        </p:nvSpPr>
        <p:spPr/>
        <p:txBody>
          <a:bodyPr/>
          <a:lstStyle/>
          <a:p>
            <a:r>
              <a:rPr lang="en-US" dirty="0"/>
              <a:t>Feasibility / Practicality</a:t>
            </a:r>
          </a:p>
        </p:txBody>
      </p:sp>
      <p:sp>
        <p:nvSpPr>
          <p:cNvPr id="3" name="Content Placeholder 2">
            <a:extLst>
              <a:ext uri="{FF2B5EF4-FFF2-40B4-BE49-F238E27FC236}">
                <a16:creationId xmlns:a16="http://schemas.microsoft.com/office/drawing/2014/main" id="{F93EA33F-4799-4337-8041-7BDB4ED7C9D2}"/>
              </a:ext>
            </a:extLst>
          </p:cNvPr>
          <p:cNvSpPr>
            <a:spLocks noGrp="1"/>
          </p:cNvSpPr>
          <p:nvPr>
            <p:ph idx="1"/>
          </p:nvPr>
        </p:nvSpPr>
        <p:spPr>
          <a:xfrm>
            <a:off x="676656" y="2011680"/>
            <a:ext cx="9792561" cy="3766185"/>
          </a:xfrm>
        </p:spPr>
        <p:txBody>
          <a:bodyPr>
            <a:normAutofit/>
          </a:bodyPr>
          <a:lstStyle/>
          <a:p>
            <a:r>
              <a:rPr lang="en-US" dirty="0">
                <a:latin typeface="Lato" panose="020F0502020204030203" pitchFamily="34" charset="0"/>
              </a:rPr>
              <a:t>This app is adaptable </a:t>
            </a:r>
            <a:r>
              <a:rPr lang="en-US" u="sng" dirty="0">
                <a:latin typeface="Lato" panose="020F0502020204030203" pitchFamily="34" charset="0"/>
              </a:rPr>
              <a:t>for present and future </a:t>
            </a:r>
            <a:r>
              <a:rPr lang="en-US" dirty="0">
                <a:latin typeface="Lato" panose="020F0502020204030203" pitchFamily="34" charset="0"/>
              </a:rPr>
              <a:t>events, as events are easy to be added and promoted, we expect as time passes, more and more events are created.</a:t>
            </a:r>
          </a:p>
          <a:p>
            <a:r>
              <a:rPr lang="en-US" dirty="0">
                <a:latin typeface="Lato" panose="020F0502020204030203" pitchFamily="34" charset="0"/>
              </a:rPr>
              <a:t>The idea of </a:t>
            </a:r>
            <a:r>
              <a:rPr lang="en-US" u="sng" dirty="0">
                <a:latin typeface="Lato" panose="020F0502020204030203" pitchFamily="34" charset="0"/>
              </a:rPr>
              <a:t>this app can be extended towards more cities</a:t>
            </a:r>
            <a:r>
              <a:rPr lang="en-US" dirty="0">
                <a:latin typeface="Lato" panose="020F0502020204030203" pitchFamily="34" charset="0"/>
              </a:rPr>
              <a:t>, and as more cities participate, the better the competition gets, the more activities citizens participate in, and we achieve a greater sense of community.</a:t>
            </a:r>
          </a:p>
          <a:p>
            <a:r>
              <a:rPr lang="en-US" dirty="0">
                <a:latin typeface="Lato" panose="020F0502020204030203" pitchFamily="34" charset="0"/>
              </a:rPr>
              <a:t>Therefore, </a:t>
            </a:r>
            <a:r>
              <a:rPr lang="en-US" u="sng" dirty="0">
                <a:latin typeface="Lato" panose="020F0502020204030203" pitchFamily="34" charset="0"/>
              </a:rPr>
              <a:t>as time goes, the app is expected to become more effective.</a:t>
            </a:r>
          </a:p>
          <a:p>
            <a:r>
              <a:rPr lang="en-US" dirty="0">
                <a:latin typeface="Lato" panose="020F0502020204030203" pitchFamily="34" charset="0"/>
              </a:rPr>
              <a:t>At the end of the day, our app is a game and we want people to have fun, and fun never gets old. What better way to do it than meeting new people and learning about the city?</a:t>
            </a:r>
          </a:p>
        </p:txBody>
      </p:sp>
      <p:pic>
        <p:nvPicPr>
          <p:cNvPr id="4098" name="Picture 2" descr="Image result for gears">
            <a:extLst>
              <a:ext uri="{FF2B5EF4-FFF2-40B4-BE49-F238E27FC236}">
                <a16:creationId xmlns:a16="http://schemas.microsoft.com/office/drawing/2014/main" id="{1ECBFFF0-21C1-4797-A08F-01B60A23E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705" y="51644"/>
            <a:ext cx="3428301" cy="2056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22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053C-CEB1-46A0-ADFE-64B5B147A8DB}"/>
              </a:ext>
            </a:extLst>
          </p:cNvPr>
          <p:cNvSpPr>
            <a:spLocks noGrp="1"/>
          </p:cNvSpPr>
          <p:nvPr>
            <p:ph type="title"/>
          </p:nvPr>
        </p:nvSpPr>
        <p:spPr/>
        <p:txBody>
          <a:bodyPr/>
          <a:lstStyle/>
          <a:p>
            <a:r>
              <a:rPr lang="en-US" dirty="0"/>
              <a:t>Technical Difficulty</a:t>
            </a:r>
            <a:br>
              <a:rPr lang="en-US" dirty="0"/>
            </a:br>
            <a:endParaRPr lang="en-US" dirty="0"/>
          </a:p>
        </p:txBody>
      </p:sp>
      <p:sp>
        <p:nvSpPr>
          <p:cNvPr id="3" name="Content Placeholder 2">
            <a:extLst>
              <a:ext uri="{FF2B5EF4-FFF2-40B4-BE49-F238E27FC236}">
                <a16:creationId xmlns:a16="http://schemas.microsoft.com/office/drawing/2014/main" id="{68C277E2-4789-40D0-B81A-7C18FDDBBF3D}"/>
              </a:ext>
            </a:extLst>
          </p:cNvPr>
          <p:cNvSpPr>
            <a:spLocks noGrp="1"/>
          </p:cNvSpPr>
          <p:nvPr>
            <p:ph idx="1"/>
          </p:nvPr>
        </p:nvSpPr>
        <p:spPr/>
        <p:txBody>
          <a:bodyPr>
            <a:normAutofit/>
          </a:bodyPr>
          <a:lstStyle/>
          <a:p>
            <a:pPr marL="0" indent="0">
              <a:buNone/>
            </a:pPr>
            <a:r>
              <a:rPr lang="en-US" dirty="0">
                <a:latin typeface="Lato" panose="020F0502020204030203" pitchFamily="34" charset="0"/>
              </a:rPr>
              <a:t>The app contains many different features that require a different code. </a:t>
            </a:r>
          </a:p>
          <a:p>
            <a:pPr lvl="1">
              <a:buFont typeface="Arial" panose="020B0604020202020204" pitchFamily="34" charset="0"/>
              <a:buChar char="•"/>
            </a:pPr>
            <a:r>
              <a:rPr lang="en-US" dirty="0">
                <a:latin typeface="Lato" panose="020F0502020204030203" pitchFamily="34" charset="0"/>
              </a:rPr>
              <a:t>We need a </a:t>
            </a:r>
            <a:r>
              <a:rPr lang="en-US" u="sng" dirty="0">
                <a:latin typeface="Lato" panose="020F0502020204030203" pitchFamily="34" charset="0"/>
              </a:rPr>
              <a:t>database</a:t>
            </a:r>
            <a:r>
              <a:rPr lang="en-US" dirty="0">
                <a:latin typeface="Lato" panose="020F0502020204030203" pitchFamily="34" charset="0"/>
              </a:rPr>
              <a:t> for the users, events, and landmarks. </a:t>
            </a:r>
          </a:p>
          <a:p>
            <a:pPr lvl="1">
              <a:buFont typeface="Arial" panose="020B0604020202020204" pitchFamily="34" charset="0"/>
              <a:buChar char="•"/>
            </a:pPr>
            <a:r>
              <a:rPr lang="en-US" dirty="0">
                <a:latin typeface="Lato" panose="020F0502020204030203" pitchFamily="34" charset="0"/>
              </a:rPr>
              <a:t>A database to store personal leaderboards as well as the overall leaderboard</a:t>
            </a:r>
          </a:p>
          <a:p>
            <a:pPr lvl="1">
              <a:buFont typeface="Arial" panose="020B0604020202020204" pitchFamily="34" charset="0"/>
              <a:buChar char="•"/>
            </a:pPr>
            <a:r>
              <a:rPr lang="en-US" dirty="0">
                <a:latin typeface="Lato" panose="020F0502020204030203" pitchFamily="34" charset="0"/>
              </a:rPr>
              <a:t>We need </a:t>
            </a:r>
            <a:r>
              <a:rPr lang="en-US" u="sng" dirty="0">
                <a:latin typeface="Lato" panose="020F0502020204030203" pitchFamily="34" charset="0"/>
              </a:rPr>
              <a:t>admins</a:t>
            </a:r>
            <a:r>
              <a:rPr lang="en-US" dirty="0">
                <a:latin typeface="Lato" panose="020F0502020204030203" pitchFamily="34" charset="0"/>
              </a:rPr>
              <a:t> of the app to regulate the events and landmarks, as well as manage the points awarded.</a:t>
            </a:r>
          </a:p>
          <a:p>
            <a:pPr lvl="1">
              <a:buFont typeface="Arial" panose="020B0604020202020204" pitchFamily="34" charset="0"/>
              <a:buChar char="•"/>
            </a:pPr>
            <a:r>
              <a:rPr lang="en-US" dirty="0">
                <a:latin typeface="Lato" panose="020F0502020204030203" pitchFamily="34" charset="0"/>
              </a:rPr>
              <a:t>Google maps for the location service will be required.</a:t>
            </a:r>
          </a:p>
          <a:p>
            <a:pPr lvl="1">
              <a:buFont typeface="Arial" panose="020B0604020202020204" pitchFamily="34" charset="0"/>
              <a:buChar char="•"/>
            </a:pPr>
            <a:endParaRPr lang="en-US" dirty="0">
              <a:latin typeface="Lato" panose="020F0502020204030203" pitchFamily="34" charset="0"/>
            </a:endParaRPr>
          </a:p>
          <a:p>
            <a:pPr lvl="1">
              <a:buFont typeface="Arial" panose="020B0604020202020204" pitchFamily="34" charset="0"/>
              <a:buChar char="•"/>
            </a:pPr>
            <a:endParaRPr lang="en-US" dirty="0">
              <a:latin typeface="Lato" panose="020F0502020204030203" pitchFamily="34" charset="0"/>
            </a:endParaRPr>
          </a:p>
          <a:p>
            <a:endParaRPr lang="en-US" dirty="0"/>
          </a:p>
        </p:txBody>
      </p:sp>
      <p:sp>
        <p:nvSpPr>
          <p:cNvPr id="4" name="Right Triangle 3">
            <a:extLst>
              <a:ext uri="{FF2B5EF4-FFF2-40B4-BE49-F238E27FC236}">
                <a16:creationId xmlns:a16="http://schemas.microsoft.com/office/drawing/2014/main" id="{9D36873B-756E-4F85-A635-F4148108FE67}"/>
              </a:ext>
            </a:extLst>
          </p:cNvPr>
          <p:cNvSpPr/>
          <p:nvPr/>
        </p:nvSpPr>
        <p:spPr>
          <a:xfrm rot="10800000" flipH="1" flipV="1">
            <a:off x="0" y="4353338"/>
            <a:ext cx="12192000" cy="250466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database">
            <a:extLst>
              <a:ext uri="{FF2B5EF4-FFF2-40B4-BE49-F238E27FC236}">
                <a16:creationId xmlns:a16="http://schemas.microsoft.com/office/drawing/2014/main" id="{E418D871-6863-474D-92DF-27B00AF3F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3013" y="4353338"/>
            <a:ext cx="1618726" cy="161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226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F1D0-3295-4393-8E89-86DC3FD56CF2}"/>
              </a:ext>
            </a:extLst>
          </p:cNvPr>
          <p:cNvSpPr>
            <a:spLocks noGrp="1"/>
          </p:cNvSpPr>
          <p:nvPr>
            <p:ph type="title"/>
          </p:nvPr>
        </p:nvSpPr>
        <p:spPr/>
        <p:txBody>
          <a:bodyPr/>
          <a:lstStyle/>
          <a:p>
            <a:r>
              <a:rPr lang="en-US" dirty="0"/>
              <a:t>Polish / Design / Functionality</a:t>
            </a:r>
            <a:br>
              <a:rPr lang="en-US" dirty="0"/>
            </a:br>
            <a:endParaRPr lang="en-US" dirty="0"/>
          </a:p>
        </p:txBody>
      </p:sp>
      <p:sp>
        <p:nvSpPr>
          <p:cNvPr id="3" name="Content Placeholder 2">
            <a:extLst>
              <a:ext uri="{FF2B5EF4-FFF2-40B4-BE49-F238E27FC236}">
                <a16:creationId xmlns:a16="http://schemas.microsoft.com/office/drawing/2014/main" id="{8D12E256-6F97-4F54-86FC-283EA6840861}"/>
              </a:ext>
            </a:extLst>
          </p:cNvPr>
          <p:cNvSpPr>
            <a:spLocks noGrp="1"/>
          </p:cNvSpPr>
          <p:nvPr>
            <p:ph idx="1"/>
          </p:nvPr>
        </p:nvSpPr>
        <p:spPr>
          <a:xfrm>
            <a:off x="676656" y="1895062"/>
            <a:ext cx="10753725" cy="3882804"/>
          </a:xfrm>
        </p:spPr>
        <p:txBody>
          <a:bodyPr>
            <a:normAutofit/>
          </a:bodyPr>
          <a:lstStyle/>
          <a:p>
            <a:br>
              <a:rPr lang="en-US" dirty="0">
                <a:latin typeface="Lato" panose="020F0502020204030203" pitchFamily="34" charset="0"/>
              </a:rPr>
            </a:br>
            <a:r>
              <a:rPr lang="en-US" dirty="0">
                <a:latin typeface="Lato" panose="020F0502020204030203" pitchFamily="34" charset="0"/>
              </a:rPr>
              <a:t>The app is </a:t>
            </a:r>
            <a:r>
              <a:rPr lang="en-US" u="sng" dirty="0">
                <a:latin typeface="Lato" panose="020F0502020204030203" pitchFamily="34" charset="0"/>
              </a:rPr>
              <a:t>neat looking</a:t>
            </a:r>
            <a:r>
              <a:rPr lang="en-US" dirty="0">
                <a:latin typeface="Lato" panose="020F0502020204030203" pitchFamily="34" charset="0"/>
              </a:rPr>
              <a:t>, using only black, white, grey and yellow.</a:t>
            </a:r>
          </a:p>
          <a:p>
            <a:r>
              <a:rPr lang="en-US" dirty="0">
                <a:latin typeface="Lato" panose="020F0502020204030203" pitchFamily="34" charset="0"/>
              </a:rPr>
              <a:t>It is well sectioned for </a:t>
            </a:r>
            <a:r>
              <a:rPr lang="en-US" u="sng" dirty="0">
                <a:latin typeface="Lato" panose="020F0502020204030203" pitchFamily="34" charset="0"/>
              </a:rPr>
              <a:t>easy access </a:t>
            </a:r>
            <a:r>
              <a:rPr lang="en-US" dirty="0">
                <a:latin typeface="Lato" panose="020F0502020204030203" pitchFamily="34" charset="0"/>
              </a:rPr>
              <a:t>of information.</a:t>
            </a:r>
          </a:p>
          <a:p>
            <a:r>
              <a:rPr lang="en-US" u="sng" dirty="0">
                <a:latin typeface="Lato" panose="020F0502020204030203" pitchFamily="34" charset="0"/>
              </a:rPr>
              <a:t>User friendly.</a:t>
            </a:r>
          </a:p>
          <a:p>
            <a:r>
              <a:rPr lang="en-US" dirty="0">
                <a:latin typeface="Lato" panose="020F0502020204030203" pitchFamily="34" charset="0"/>
              </a:rPr>
              <a:t>It leaves a </a:t>
            </a:r>
            <a:r>
              <a:rPr lang="en-US" u="sng" dirty="0">
                <a:latin typeface="Lato" panose="020F0502020204030203" pitchFamily="34" charset="0"/>
              </a:rPr>
              <a:t>gratifying experience</a:t>
            </a:r>
            <a:r>
              <a:rPr lang="en-US" dirty="0">
                <a:latin typeface="Lato" panose="020F0502020204030203" pitchFamily="34" charset="0"/>
              </a:rPr>
              <a:t> on the </a:t>
            </a:r>
            <a:r>
              <a:rPr lang="en-US">
                <a:latin typeface="Lato" panose="020F0502020204030203" pitchFamily="34" charset="0"/>
              </a:rPr>
              <a:t>user because</a:t>
            </a:r>
            <a:r>
              <a:rPr lang="en-US" dirty="0">
                <a:latin typeface="Lato" panose="020F0502020204030203" pitchFamily="34" charset="0"/>
              </a:rPr>
              <a:t> when they </a:t>
            </a:r>
            <a:r>
              <a:rPr lang="en-US">
                <a:latin typeface="Lato" panose="020F0502020204030203" pitchFamily="34" charset="0"/>
              </a:rPr>
              <a:t>complete activities</a:t>
            </a:r>
            <a:r>
              <a:rPr lang="en-US" dirty="0">
                <a:latin typeface="Lato" panose="020F0502020204030203" pitchFamily="34" charset="0"/>
              </a:rPr>
              <a:t> the </a:t>
            </a:r>
            <a:r>
              <a:rPr lang="en-US">
                <a:latin typeface="Lato" panose="020F0502020204030203" pitchFamily="34" charset="0"/>
              </a:rPr>
              <a:t>goal</a:t>
            </a:r>
            <a:r>
              <a:rPr lang="en-US" dirty="0">
                <a:latin typeface="Lato" panose="020F0502020204030203" pitchFamily="34" charset="0"/>
              </a:rPr>
              <a:t> achievement bar </a:t>
            </a:r>
            <a:r>
              <a:rPr lang="en-US">
                <a:latin typeface="Lato" panose="020F0502020204030203" pitchFamily="34" charset="0"/>
              </a:rPr>
              <a:t>increases</a:t>
            </a:r>
            <a:r>
              <a:rPr lang="en-US" dirty="0">
                <a:latin typeface="Lato" panose="020F0502020204030203" pitchFamily="34" charset="0"/>
              </a:rPr>
              <a:t>, </a:t>
            </a:r>
            <a:r>
              <a:rPr lang="en-US">
                <a:latin typeface="Lato" panose="020F0502020204030203" pitchFamily="34" charset="0"/>
              </a:rPr>
              <a:t>and when </a:t>
            </a:r>
            <a:r>
              <a:rPr lang="en-US" dirty="0">
                <a:latin typeface="Lato" panose="020F0502020204030203" pitchFamily="34" charset="0"/>
              </a:rPr>
              <a:t>milestones are reached, </a:t>
            </a:r>
            <a:r>
              <a:rPr lang="en-US">
                <a:latin typeface="Lato" panose="020F0502020204030203" pitchFamily="34" charset="0"/>
              </a:rPr>
              <a:t>a star gets </a:t>
            </a:r>
            <a:r>
              <a:rPr lang="en-US" dirty="0">
                <a:latin typeface="Lato" panose="020F0502020204030203" pitchFamily="34" charset="0"/>
              </a:rPr>
              <a:t>colored.</a:t>
            </a:r>
          </a:p>
        </p:txBody>
      </p:sp>
      <p:sp>
        <p:nvSpPr>
          <p:cNvPr id="4" name="Rectangle: Rounded Corners 3">
            <a:extLst>
              <a:ext uri="{FF2B5EF4-FFF2-40B4-BE49-F238E27FC236}">
                <a16:creationId xmlns:a16="http://schemas.microsoft.com/office/drawing/2014/main" id="{9FBD9F13-3813-4A23-A8BF-80281A5B8E22}"/>
              </a:ext>
            </a:extLst>
          </p:cNvPr>
          <p:cNvSpPr/>
          <p:nvPr/>
        </p:nvSpPr>
        <p:spPr>
          <a:xfrm>
            <a:off x="2796209" y="5446643"/>
            <a:ext cx="6374295" cy="331223"/>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Star: 5 Points 4">
            <a:extLst>
              <a:ext uri="{FF2B5EF4-FFF2-40B4-BE49-F238E27FC236}">
                <a16:creationId xmlns:a16="http://schemas.microsoft.com/office/drawing/2014/main" id="{202D87AF-226B-4AF3-9EB1-9F993D773A09}"/>
              </a:ext>
            </a:extLst>
          </p:cNvPr>
          <p:cNvSpPr/>
          <p:nvPr/>
        </p:nvSpPr>
        <p:spPr>
          <a:xfrm>
            <a:off x="8534399" y="4891339"/>
            <a:ext cx="1272209" cy="1216624"/>
          </a:xfrm>
          <a:prstGeom prst="star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tar: 5 Points 5">
            <a:extLst>
              <a:ext uri="{FF2B5EF4-FFF2-40B4-BE49-F238E27FC236}">
                <a16:creationId xmlns:a16="http://schemas.microsoft.com/office/drawing/2014/main" id="{2032AF37-2125-43AF-ABBF-2D0B68F576E5}"/>
              </a:ext>
            </a:extLst>
          </p:cNvPr>
          <p:cNvSpPr/>
          <p:nvPr/>
        </p:nvSpPr>
        <p:spPr>
          <a:xfrm>
            <a:off x="5817705" y="4985487"/>
            <a:ext cx="1092921" cy="1042964"/>
          </a:xfrm>
          <a:prstGeom prst="star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373A1C0-F98D-4572-85F5-AEE8F26D1853}"/>
              </a:ext>
            </a:extLst>
          </p:cNvPr>
          <p:cNvSpPr/>
          <p:nvPr/>
        </p:nvSpPr>
        <p:spPr>
          <a:xfrm>
            <a:off x="2796209" y="5446643"/>
            <a:ext cx="2623930" cy="33122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CDE4826E-B883-48F3-8436-CF463D3B17B2}"/>
              </a:ext>
            </a:extLst>
          </p:cNvPr>
          <p:cNvSpPr/>
          <p:nvPr/>
        </p:nvSpPr>
        <p:spPr>
          <a:xfrm>
            <a:off x="3723860" y="5163862"/>
            <a:ext cx="728871" cy="724428"/>
          </a:xfrm>
          <a:prstGeom prst="star5">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05FF5C48-2BA1-41CF-A3E9-E271734EA83B}"/>
              </a:ext>
            </a:extLst>
          </p:cNvPr>
          <p:cNvSpPr/>
          <p:nvPr/>
        </p:nvSpPr>
        <p:spPr>
          <a:xfrm rot="5400000" flipH="1" flipV="1">
            <a:off x="7510670" y="2176667"/>
            <a:ext cx="6858001" cy="250466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597694"/>
      </p:ext>
    </p:extLst>
  </p:cSld>
  <p:clrMapOvr>
    <a:masterClrMapping/>
  </p:clrMapOvr>
</p:sld>
</file>

<file path=ppt/theme/theme1.xml><?xml version="1.0" encoding="utf-8"?>
<a:theme xmlns:a="http://schemas.openxmlformats.org/drawingml/2006/main" name="Metropolitan">
  <a:themeElements>
    <a:clrScheme name="Custom 3">
      <a:dk1>
        <a:sysClr val="windowText" lastClr="000000"/>
      </a:dk1>
      <a:lt1>
        <a:sysClr val="window" lastClr="FFFFFF"/>
      </a:lt1>
      <a:dk2>
        <a:srgbClr val="39302A"/>
      </a:dk2>
      <a:lt2>
        <a:srgbClr val="E5DEDB"/>
      </a:lt2>
      <a:accent1>
        <a:srgbClr val="FFD500"/>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Lato">
      <a:majorFont>
        <a:latin typeface="Lato Black"/>
        <a:ea typeface=""/>
        <a:cs typeface=""/>
      </a:majorFont>
      <a:minorFont>
        <a:latin typeface="Calibri Light"/>
        <a:ea typeface=""/>
        <a:cs typeface=""/>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docProps/app.xml><?xml version="1.0" encoding="utf-8"?>
<Properties xmlns="http://schemas.openxmlformats.org/officeDocument/2006/extended-properties" xmlns:vt="http://schemas.openxmlformats.org/officeDocument/2006/docPropsVTypes">
  <Template/>
  <TotalTime>772</TotalTime>
  <Words>738</Words>
  <Application>Microsoft Office PowerPoint</Application>
  <PresentationFormat>Panorámica</PresentationFormat>
  <Paragraphs>62</Paragraphs>
  <Slides>12</Slides>
  <Notes>0</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 Light</vt:lpstr>
      <vt:lpstr>Lato</vt:lpstr>
      <vt:lpstr>Lato Black</vt:lpstr>
      <vt:lpstr>Metropolitan</vt:lpstr>
      <vt:lpstr>Passing By</vt:lpstr>
      <vt:lpstr>Track: Community</vt:lpstr>
      <vt:lpstr>The look:</vt:lpstr>
      <vt:lpstr>Logo</vt:lpstr>
      <vt:lpstr>Color and Font</vt:lpstr>
      <vt:lpstr>Impact / Usefulness </vt:lpstr>
      <vt:lpstr>Feasibility / Practicality</vt:lpstr>
      <vt:lpstr>Technical Difficulty </vt:lpstr>
      <vt:lpstr>Polish / Design / Functionality </vt:lpstr>
      <vt:lpstr>Commercial Viability </vt:lpstr>
      <vt:lpstr>Commercial Viability </vt:lpstr>
      <vt:lpstr>Entity Relationship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Passing By</dc:title>
  <dc:creator>Mario Medina</dc:creator>
  <cp:lastModifiedBy>Mario Medina</cp:lastModifiedBy>
  <cp:revision>1</cp:revision>
  <dcterms:created xsi:type="dcterms:W3CDTF">2020-02-01T19:01:19Z</dcterms:created>
  <dcterms:modified xsi:type="dcterms:W3CDTF">2020-02-02T16:39:29Z</dcterms:modified>
</cp:coreProperties>
</file>