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7" r:id="rId6"/>
    <p:sldId id="258" r:id="rId7"/>
    <p:sldId id="259" r:id="rId8"/>
    <p:sldId id="260" r:id="rId9"/>
    <p:sldId id="270" r:id="rId10"/>
    <p:sldId id="271" r:id="rId11"/>
    <p:sldId id="265" r:id="rId12"/>
    <p:sldId id="261" r:id="rId13"/>
    <p:sldId id="26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asa Pati" userId="0ef0e6d07079aff5" providerId="LiveId" clId="{CDFE77F5-5908-41E7-A511-379EFABD6C1A}"/>
    <pc:docChg chg="undo custSel modSld">
      <pc:chgData name="Pratyasa Pati" userId="0ef0e6d07079aff5" providerId="LiveId" clId="{CDFE77F5-5908-41E7-A511-379EFABD6C1A}" dt="2023-02-11T09:49:23.759" v="1522" actId="20577"/>
      <pc:docMkLst>
        <pc:docMk/>
      </pc:docMkLst>
      <pc:sldChg chg="addSp delSp modSp mod">
        <pc:chgData name="Pratyasa Pati" userId="0ef0e6d07079aff5" providerId="LiveId" clId="{CDFE77F5-5908-41E7-A511-379EFABD6C1A}" dt="2023-02-11T09:49:23.759" v="1522" actId="20577"/>
        <pc:sldMkLst>
          <pc:docMk/>
          <pc:sldMk cId="445070695" sldId="267"/>
        </pc:sldMkLst>
        <pc:spChg chg="add mod">
          <ac:chgData name="Pratyasa Pati" userId="0ef0e6d07079aff5" providerId="LiveId" clId="{CDFE77F5-5908-41E7-A511-379EFABD6C1A}" dt="2023-02-11T09:49:23.759" v="1522" actId="20577"/>
          <ac:spMkLst>
            <pc:docMk/>
            <pc:sldMk cId="445070695" sldId="267"/>
            <ac:spMk id="2" creationId="{F9B1A5CB-289E-645A-1A5A-91D0D7047D90}"/>
          </ac:spMkLst>
        </pc:spChg>
        <pc:spChg chg="add del">
          <ac:chgData name="Pratyasa Pati" userId="0ef0e6d07079aff5" providerId="LiveId" clId="{CDFE77F5-5908-41E7-A511-379EFABD6C1A}" dt="2023-02-11T08:48:52.578" v="38" actId="21"/>
          <ac:spMkLst>
            <pc:docMk/>
            <pc:sldMk cId="445070695" sldId="267"/>
            <ac:spMk id="4" creationId="{B2057C86-6EDF-E17B-C61F-9CA9E7F50044}"/>
          </ac:spMkLst>
        </pc:spChg>
        <pc:spChg chg="add mod">
          <ac:chgData name="Pratyasa Pati" userId="0ef0e6d07079aff5" providerId="LiveId" clId="{CDFE77F5-5908-41E7-A511-379EFABD6C1A}" dt="2023-02-11T09:06:24.314" v="391" actId="20577"/>
          <ac:spMkLst>
            <pc:docMk/>
            <pc:sldMk cId="445070695" sldId="267"/>
            <ac:spMk id="5" creationId="{1FC6337A-DBAE-F28C-B569-231C87C2653A}"/>
          </ac:spMkLst>
        </pc:spChg>
        <pc:spChg chg="add mod">
          <ac:chgData name="Pratyasa Pati" userId="0ef0e6d07079aff5" providerId="LiveId" clId="{CDFE77F5-5908-41E7-A511-379EFABD6C1A}" dt="2023-02-11T09:16:07.967" v="437" actId="20577"/>
          <ac:spMkLst>
            <pc:docMk/>
            <pc:sldMk cId="445070695" sldId="267"/>
            <ac:spMk id="9" creationId="{5F8519B5-5551-7D0F-B993-A96634331815}"/>
          </ac:spMkLst>
        </pc:spChg>
        <pc:spChg chg="add mod">
          <ac:chgData name="Pratyasa Pati" userId="0ef0e6d07079aff5" providerId="LiveId" clId="{CDFE77F5-5908-41E7-A511-379EFABD6C1A}" dt="2023-02-11T09:47:02.496" v="1486" actId="20577"/>
          <ac:spMkLst>
            <pc:docMk/>
            <pc:sldMk cId="445070695" sldId="267"/>
            <ac:spMk id="12" creationId="{04CACD7F-E488-E89C-F0AA-6830CD1DB873}"/>
          </ac:spMkLst>
        </pc:spChg>
        <pc:spChg chg="add mod">
          <ac:chgData name="Pratyasa Pati" userId="0ef0e6d07079aff5" providerId="LiveId" clId="{CDFE77F5-5908-41E7-A511-379EFABD6C1A}" dt="2023-02-11T09:18:41.637" v="475" actId="20577"/>
          <ac:spMkLst>
            <pc:docMk/>
            <pc:sldMk cId="445070695" sldId="267"/>
            <ac:spMk id="15" creationId="{B76D4471-22FF-EEA5-45D3-7CCDEBCDDA64}"/>
          </ac:spMkLst>
        </pc:spChg>
        <pc:spChg chg="add mod">
          <ac:chgData name="Pratyasa Pati" userId="0ef0e6d07079aff5" providerId="LiveId" clId="{CDFE77F5-5908-41E7-A511-379EFABD6C1A}" dt="2023-02-11T09:18:58.641" v="495" actId="1076"/>
          <ac:spMkLst>
            <pc:docMk/>
            <pc:sldMk cId="445070695" sldId="267"/>
            <ac:spMk id="16" creationId="{DBBDF2CA-E805-E7A6-5476-A511AABCA22A}"/>
          </ac:spMkLst>
        </pc:spChg>
        <pc:spChg chg="add mod">
          <ac:chgData name="Pratyasa Pati" userId="0ef0e6d07079aff5" providerId="LiveId" clId="{CDFE77F5-5908-41E7-A511-379EFABD6C1A}" dt="2023-02-11T09:46:32.068" v="1454"/>
          <ac:spMkLst>
            <pc:docMk/>
            <pc:sldMk cId="445070695" sldId="267"/>
            <ac:spMk id="19" creationId="{EA07D81F-1369-5462-B35A-ADC846174FF3}"/>
          </ac:spMkLst>
        </pc:spChg>
        <pc:picChg chg="add mod">
          <ac:chgData name="Pratyasa Pati" userId="0ef0e6d07079aff5" providerId="LiveId" clId="{CDFE77F5-5908-41E7-A511-379EFABD6C1A}" dt="2023-02-11T09:17:04.369" v="441" actId="1076"/>
          <ac:picMkLst>
            <pc:docMk/>
            <pc:sldMk cId="445070695" sldId="267"/>
            <ac:picMk id="7" creationId="{1ED34608-9598-5F1A-7405-03C2A2CB317A}"/>
          </ac:picMkLst>
        </pc:picChg>
        <pc:picChg chg="add mod">
          <ac:chgData name="Pratyasa Pati" userId="0ef0e6d07079aff5" providerId="LiveId" clId="{CDFE77F5-5908-41E7-A511-379EFABD6C1A}" dt="2023-02-11T09:16:01.533" v="426" actId="14100"/>
          <ac:picMkLst>
            <pc:docMk/>
            <pc:sldMk cId="445070695" sldId="267"/>
            <ac:picMk id="11" creationId="{C64CC8AD-74C1-8D8A-23BD-9034968432B5}"/>
          </ac:picMkLst>
        </pc:picChg>
        <pc:picChg chg="add mod">
          <ac:chgData name="Pratyasa Pati" userId="0ef0e6d07079aff5" providerId="LiveId" clId="{CDFE77F5-5908-41E7-A511-379EFABD6C1A}" dt="2023-02-11T09:19:27.396" v="500" actId="14100"/>
          <ac:picMkLst>
            <pc:docMk/>
            <pc:sldMk cId="445070695" sldId="267"/>
            <ac:picMk id="14" creationId="{0B0E15FB-8A20-73AC-579F-9E3A69FCB29B}"/>
          </ac:picMkLst>
        </pc:picChg>
        <pc:picChg chg="add mod">
          <ac:chgData name="Pratyasa Pati" userId="0ef0e6d07079aff5" providerId="LiveId" clId="{CDFE77F5-5908-41E7-A511-379EFABD6C1A}" dt="2023-02-11T09:19:23.285" v="499" actId="1076"/>
          <ac:picMkLst>
            <pc:docMk/>
            <pc:sldMk cId="445070695" sldId="267"/>
            <ac:picMk id="18" creationId="{BA2CC012-C5CC-C915-4E6C-EB56DF907620}"/>
          </ac:picMkLst>
        </pc:picChg>
      </pc:sldChg>
      <pc:sldChg chg="addSp delSp modSp mod">
        <pc:chgData name="Pratyasa Pati" userId="0ef0e6d07079aff5" providerId="LiveId" clId="{CDFE77F5-5908-41E7-A511-379EFABD6C1A}" dt="2023-02-11T09:48:37.235" v="1520" actId="1076"/>
        <pc:sldMkLst>
          <pc:docMk/>
          <pc:sldMk cId="926184573" sldId="275"/>
        </pc:sldMkLst>
        <pc:spChg chg="del mod">
          <ac:chgData name="Pratyasa Pati" userId="0ef0e6d07079aff5" providerId="LiveId" clId="{CDFE77F5-5908-41E7-A511-379EFABD6C1A}" dt="2023-02-11T09:47:42.639" v="1501" actId="478"/>
          <ac:spMkLst>
            <pc:docMk/>
            <pc:sldMk cId="926184573" sldId="275"/>
            <ac:spMk id="2" creationId="{69FAE308-3076-43DB-B834-DA0B0AE19AF9}"/>
          </ac:spMkLst>
        </pc:spChg>
        <pc:spChg chg="add del mod">
          <ac:chgData name="Pratyasa Pati" userId="0ef0e6d07079aff5" providerId="LiveId" clId="{CDFE77F5-5908-41E7-A511-379EFABD6C1A}" dt="2023-02-11T09:47:44.569" v="1502" actId="478"/>
          <ac:spMkLst>
            <pc:docMk/>
            <pc:sldMk cId="926184573" sldId="275"/>
            <ac:spMk id="4" creationId="{0042CA2D-239D-5962-C426-365421A01DAB}"/>
          </ac:spMkLst>
        </pc:spChg>
        <pc:spChg chg="add mod">
          <ac:chgData name="Pratyasa Pati" userId="0ef0e6d07079aff5" providerId="LiveId" clId="{CDFE77F5-5908-41E7-A511-379EFABD6C1A}" dt="2023-02-11T09:48:37.235" v="1520" actId="1076"/>
          <ac:spMkLst>
            <pc:docMk/>
            <pc:sldMk cId="926184573" sldId="275"/>
            <ac:spMk id="5" creationId="{8EFCF1CC-F6BA-84C8-11BF-76AB4FC0C2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2/11/2023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2/11/2023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2/11/2023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2/11/2023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2/11/2023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2/11/2023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9323" y="1171778"/>
            <a:ext cx="6682955" cy="2257221"/>
          </a:xfrm>
        </p:spPr>
        <p:txBody>
          <a:bodyPr/>
          <a:lstStyle/>
          <a:p>
            <a:r>
              <a:rPr lang="en" sz="4400" dirty="0">
                <a:solidFill>
                  <a:srgbClr val="002060"/>
                </a:solidFill>
                <a:latin typeface="Arial Black" panose="020B0A04020102020204" pitchFamily="34" charset="0"/>
              </a:rPr>
              <a:t>MINI PROJECT – SLR, SLC &amp; ULC</a:t>
            </a:r>
            <a:endParaRPr lang="en-US" sz="4400" dirty="0">
              <a:solidFill>
                <a:srgbClr val="002060"/>
              </a:solidFill>
              <a:latin typeface="Arial Black" panose="020B0A04020102020204" pitchFamily="34"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343270" y="4718882"/>
            <a:ext cx="4460566" cy="1934678"/>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chemeClr val="bg1"/>
                </a:solidFill>
                <a:effectLst/>
                <a:uLnTx/>
                <a:uFillTx/>
                <a:latin typeface="EB Garamond"/>
                <a:ea typeface="EB Garamond"/>
                <a:cs typeface="EB Garamond"/>
                <a:sym typeface="EB Garamond"/>
              </a:rPr>
              <a:t>TEAM MEMBERS :-</a:t>
            </a:r>
            <a:endParaRPr kumimoji="0" lang="en-IN" sz="1400" b="1" i="0" u="none" strike="noStrike" kern="0" cap="none" spc="0" normalizeH="0" baseline="0" noProof="0" dirty="0">
              <a:ln>
                <a:noFill/>
              </a:ln>
              <a:solidFill>
                <a:schemeClr val="bg1"/>
              </a:solidFill>
              <a:effectLst/>
              <a:uLnTx/>
              <a:uFillTx/>
              <a:latin typeface="Arial"/>
              <a:cs typeface="Arial"/>
              <a:sym typeface="Arial"/>
            </a:endParaRPr>
          </a:p>
          <a:p>
            <a:pPr marL="215900" marR="0" lvl="0" indent="-215900" algn="l" defTabSz="914400" rtl="0" eaLnBrk="1" fontAlgn="auto" latinLnBrk="0" hangingPunct="1">
              <a:lnSpc>
                <a:spcPct val="100000"/>
              </a:lnSpc>
              <a:spcBef>
                <a:spcPts val="0"/>
              </a:spcBef>
              <a:spcAft>
                <a:spcPts val="0"/>
              </a:spcAft>
              <a:buClr>
                <a:srgbClr val="1F2C8F"/>
              </a:buClr>
              <a:buSzPts val="1400"/>
              <a:buFont typeface="Arial"/>
              <a:buChar char="•"/>
              <a:tabLst/>
              <a:defRPr/>
            </a:pPr>
            <a:r>
              <a:rPr kumimoji="0" lang="en-IN" sz="1800" b="1" i="0" u="none" strike="noStrike" kern="0" cap="none" spc="0" normalizeH="0" baseline="0" noProof="0" dirty="0">
                <a:ln>
                  <a:noFill/>
                </a:ln>
                <a:solidFill>
                  <a:schemeClr val="bg1"/>
                </a:solidFill>
                <a:effectLst/>
                <a:uLnTx/>
                <a:uFillTx/>
                <a:latin typeface="EB Garamond"/>
                <a:ea typeface="EB Garamond"/>
                <a:cs typeface="EB Garamond"/>
                <a:sym typeface="EB Garamond"/>
              </a:rPr>
              <a:t>PRATYASA PATI</a:t>
            </a:r>
            <a:endParaRPr kumimoji="0" lang="en-IN" sz="1400" b="1" i="0" u="none" strike="noStrike" kern="0" cap="none" spc="0" normalizeH="0" baseline="0" noProof="0" dirty="0">
              <a:ln>
                <a:noFill/>
              </a:ln>
              <a:solidFill>
                <a:schemeClr val="bg1"/>
              </a:solidFill>
              <a:effectLst/>
              <a:uLnTx/>
              <a:uFillTx/>
              <a:latin typeface="Arial"/>
              <a:cs typeface="Arial"/>
              <a:sym typeface="Arial"/>
            </a:endParaRPr>
          </a:p>
          <a:p>
            <a:pPr marL="215900" marR="0" lvl="0" indent="-215900" algn="l" defTabSz="914400" rtl="0" eaLnBrk="1" fontAlgn="auto" latinLnBrk="0" hangingPunct="1">
              <a:lnSpc>
                <a:spcPct val="100000"/>
              </a:lnSpc>
              <a:spcBef>
                <a:spcPts val="0"/>
              </a:spcBef>
              <a:spcAft>
                <a:spcPts val="0"/>
              </a:spcAft>
              <a:buClr>
                <a:srgbClr val="1F2C8F"/>
              </a:buClr>
              <a:buSzPts val="1400"/>
              <a:buFont typeface="Arial"/>
              <a:buChar char="•"/>
              <a:tabLst/>
              <a:defRPr/>
            </a:pPr>
            <a:r>
              <a:rPr kumimoji="0" lang="en-IN" sz="1800" b="1" i="0" u="none" strike="noStrike" kern="0" cap="none" spc="0" normalizeH="0" baseline="0" noProof="0" dirty="0">
                <a:ln>
                  <a:noFill/>
                </a:ln>
                <a:solidFill>
                  <a:schemeClr val="bg1"/>
                </a:solidFill>
                <a:effectLst/>
                <a:uLnTx/>
                <a:uFillTx/>
                <a:latin typeface="EB Garamond"/>
                <a:ea typeface="EB Garamond"/>
                <a:cs typeface="EB Garamond"/>
                <a:sym typeface="EB Garamond"/>
              </a:rPr>
              <a:t>M R LAKSHMI PRIYA</a:t>
            </a:r>
            <a:endParaRPr kumimoji="0" lang="en-IN" sz="1400" b="1" i="0" u="none" strike="noStrike" kern="0" cap="none" spc="0" normalizeH="0" baseline="0" noProof="0" dirty="0">
              <a:ln>
                <a:noFill/>
              </a:ln>
              <a:solidFill>
                <a:schemeClr val="bg1"/>
              </a:solidFill>
              <a:effectLst/>
              <a:uLnTx/>
              <a:uFillTx/>
              <a:latin typeface="Arial"/>
              <a:cs typeface="Arial"/>
              <a:sym typeface="Arial"/>
            </a:endParaRPr>
          </a:p>
          <a:p>
            <a:pPr marL="215900" marR="0" lvl="0" indent="-215900" algn="l" defTabSz="914400" rtl="0" eaLnBrk="1" fontAlgn="auto" latinLnBrk="0" hangingPunct="1">
              <a:lnSpc>
                <a:spcPct val="100000"/>
              </a:lnSpc>
              <a:spcBef>
                <a:spcPts val="0"/>
              </a:spcBef>
              <a:spcAft>
                <a:spcPts val="0"/>
              </a:spcAft>
              <a:buClr>
                <a:srgbClr val="1F2C8F"/>
              </a:buClr>
              <a:buSzPts val="1400"/>
              <a:buFont typeface="Arial"/>
              <a:buChar char="•"/>
              <a:tabLst/>
              <a:defRPr/>
            </a:pPr>
            <a:r>
              <a:rPr kumimoji="0" lang="en-IN" sz="1800" b="1" i="0" u="none" strike="noStrike" kern="0" cap="none" spc="0" normalizeH="0" baseline="0" noProof="0" dirty="0">
                <a:ln>
                  <a:noFill/>
                </a:ln>
                <a:solidFill>
                  <a:schemeClr val="bg1"/>
                </a:solidFill>
                <a:effectLst/>
                <a:uLnTx/>
                <a:uFillTx/>
                <a:latin typeface="EB Garamond"/>
                <a:ea typeface="EB Garamond"/>
                <a:cs typeface="EB Garamond"/>
                <a:sym typeface="EB Garamond"/>
              </a:rPr>
              <a:t>PREETHI</a:t>
            </a:r>
            <a:endParaRPr kumimoji="0" lang="en-IN" sz="1400" b="1" i="0" u="none" strike="noStrike" kern="0" cap="none" spc="0" normalizeH="0" baseline="0" noProof="0" dirty="0">
              <a:ln>
                <a:noFill/>
              </a:ln>
              <a:solidFill>
                <a:schemeClr val="bg1"/>
              </a:solidFill>
              <a:effectLst/>
              <a:uLnTx/>
              <a:uFillTx/>
              <a:latin typeface="Arial"/>
              <a:cs typeface="Arial"/>
              <a:sym typeface="Arial"/>
            </a:endParaRPr>
          </a:p>
          <a:p>
            <a:pPr marL="215900" marR="0" lvl="0" indent="-215900" algn="l" defTabSz="914400" rtl="0" eaLnBrk="1" fontAlgn="auto" latinLnBrk="0" hangingPunct="1">
              <a:lnSpc>
                <a:spcPct val="100000"/>
              </a:lnSpc>
              <a:spcBef>
                <a:spcPts val="0"/>
              </a:spcBef>
              <a:spcAft>
                <a:spcPts val="0"/>
              </a:spcAft>
              <a:buClr>
                <a:srgbClr val="1F2C8F"/>
              </a:buClr>
              <a:buSzPts val="1400"/>
              <a:buFont typeface="Arial"/>
              <a:buChar char="•"/>
              <a:tabLst/>
              <a:defRPr/>
            </a:pPr>
            <a:r>
              <a:rPr kumimoji="0" lang="en-IN" sz="1800" b="1" i="0" u="none" strike="noStrike" kern="0" cap="none" spc="0" normalizeH="0" baseline="0" noProof="0" dirty="0">
                <a:ln>
                  <a:noFill/>
                </a:ln>
                <a:solidFill>
                  <a:schemeClr val="bg1"/>
                </a:solidFill>
                <a:effectLst/>
                <a:uLnTx/>
                <a:uFillTx/>
                <a:latin typeface="EB Garamond"/>
                <a:ea typeface="EB Garamond"/>
                <a:cs typeface="EB Garamond"/>
                <a:sym typeface="EB Garamond"/>
              </a:rPr>
              <a:t>DARSHANA SANTOSH PHALKE</a:t>
            </a:r>
            <a:endParaRPr lang="en-IN" sz="1400" b="1" kern="0" dirty="0">
              <a:solidFill>
                <a:schemeClr val="bg1"/>
              </a:solidFill>
              <a:latin typeface="Arial"/>
              <a:cs typeface="Arial"/>
              <a:sym typeface="Arial"/>
            </a:endParaRPr>
          </a:p>
          <a:p>
            <a:pPr marL="215900" marR="0" lvl="0" indent="-215900" algn="l" defTabSz="914400" rtl="0" eaLnBrk="1" fontAlgn="auto" latinLnBrk="0" hangingPunct="1">
              <a:lnSpc>
                <a:spcPct val="100000"/>
              </a:lnSpc>
              <a:spcBef>
                <a:spcPts val="0"/>
              </a:spcBef>
              <a:spcAft>
                <a:spcPts val="0"/>
              </a:spcAft>
              <a:buClr>
                <a:srgbClr val="1F2C8F"/>
              </a:buClr>
              <a:buSzPts val="1400"/>
              <a:buFont typeface="Arial"/>
              <a:buChar char="•"/>
              <a:tabLst/>
              <a:defRPr/>
            </a:pPr>
            <a:r>
              <a:rPr kumimoji="0" lang="en-IN" sz="1800" b="1" i="0" u="none" strike="noStrike" kern="0" cap="none" spc="0" normalizeH="0" baseline="0" noProof="0" dirty="0">
                <a:ln>
                  <a:noFill/>
                </a:ln>
                <a:solidFill>
                  <a:schemeClr val="bg1"/>
                </a:solidFill>
                <a:effectLst/>
                <a:uLnTx/>
                <a:uFillTx/>
                <a:latin typeface="EB Garamond"/>
                <a:ea typeface="EB Garamond"/>
                <a:cs typeface="EB Garamond"/>
                <a:sym typeface="EB Garamond"/>
              </a:rPr>
              <a:t>SHWETA PURI</a:t>
            </a:r>
            <a:endParaRPr kumimoji="0" lang="en-IN" sz="1400" b="1" i="0" u="none" strike="noStrike" kern="0" cap="none" spc="0" normalizeH="0" baseline="0" noProof="0" dirty="0">
              <a:ln>
                <a:noFill/>
              </a:ln>
              <a:solidFill>
                <a:schemeClr val="bg1"/>
              </a:solidFill>
              <a:effectLst/>
              <a:uLnTx/>
              <a:uFillTx/>
              <a:latin typeface="Arial"/>
              <a:cs typeface="Arial"/>
              <a:sym typeface="Aria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F9B1A5CB-289E-645A-1A5A-91D0D7047D90}"/>
              </a:ext>
            </a:extLst>
          </p:cNvPr>
          <p:cNvSpPr txBox="1">
            <a:spLocks/>
          </p:cNvSpPr>
          <p:nvPr/>
        </p:nvSpPr>
        <p:spPr>
          <a:xfrm>
            <a:off x="954990" y="69150"/>
            <a:ext cx="4059772" cy="3351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en-US" sz="1400" dirty="0">
                <a:latin typeface="Arial Black" panose="020B0A04020102020204" pitchFamily="34" charset="0"/>
              </a:rPr>
              <a:t>21. Model Selection &amp; Tuning.</a:t>
            </a:r>
          </a:p>
        </p:txBody>
      </p:sp>
      <p:sp>
        <p:nvSpPr>
          <p:cNvPr id="5" name="TextBox 4">
            <a:extLst>
              <a:ext uri="{FF2B5EF4-FFF2-40B4-BE49-F238E27FC236}">
                <a16:creationId xmlns:a16="http://schemas.microsoft.com/office/drawing/2014/main" id="{1FC6337A-DBAE-F28C-B569-231C87C2653A}"/>
              </a:ext>
            </a:extLst>
          </p:cNvPr>
          <p:cNvSpPr txBox="1"/>
          <p:nvPr/>
        </p:nvSpPr>
        <p:spPr>
          <a:xfrm>
            <a:off x="820237" y="404261"/>
            <a:ext cx="9767553" cy="830997"/>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We have tried the following models on the dataset: </a:t>
            </a:r>
            <a:r>
              <a:rPr lang="en-US" sz="1200" dirty="0" err="1">
                <a:solidFill>
                  <a:schemeClr val="bg1"/>
                </a:solidFill>
                <a:latin typeface="Verdana" panose="020B0604030504040204" pitchFamily="34" charset="0"/>
                <a:ea typeface="Verdana" panose="020B0604030504040204" pitchFamily="34" charset="0"/>
              </a:rPr>
              <a:t>XGBClassifier</a:t>
            </a:r>
            <a:r>
              <a:rPr lang="en-US" sz="1200" dirty="0">
                <a:solidFill>
                  <a:schemeClr val="bg1"/>
                </a:solidFill>
                <a:latin typeface="Verdana" panose="020B0604030504040204" pitchFamily="34" charset="0"/>
                <a:ea typeface="Verdana" panose="020B0604030504040204" pitchFamily="34" charset="0"/>
              </a:rPr>
              <a:t>, Logistic Regression, SVM, </a:t>
            </a:r>
            <a:r>
              <a:rPr lang="en-US" sz="1200" dirty="0" err="1">
                <a:solidFill>
                  <a:schemeClr val="bg1"/>
                </a:solidFill>
                <a:latin typeface="Verdana" panose="020B0604030504040204" pitchFamily="34" charset="0"/>
                <a:ea typeface="Verdana" panose="020B0604030504040204" pitchFamily="34" charset="0"/>
              </a:rPr>
              <a:t>Kneigbors</a:t>
            </a:r>
            <a:r>
              <a:rPr lang="en-US" sz="1200" dirty="0">
                <a:solidFill>
                  <a:schemeClr val="bg1"/>
                </a:solidFill>
                <a:latin typeface="Verdana" panose="020B0604030504040204" pitchFamily="34" charset="0"/>
                <a:ea typeface="Verdana" panose="020B0604030504040204" pitchFamily="34" charset="0"/>
              </a:rPr>
              <a:t>, </a:t>
            </a:r>
            <a:r>
              <a:rPr lang="en-US" sz="1200" dirty="0" err="1">
                <a:solidFill>
                  <a:schemeClr val="bg1"/>
                </a:solidFill>
                <a:latin typeface="Verdana" panose="020B0604030504040204" pitchFamily="34" charset="0"/>
                <a:ea typeface="Verdana" panose="020B0604030504040204" pitchFamily="34" charset="0"/>
              </a:rPr>
              <a:t>GaussianNB</a:t>
            </a:r>
            <a:r>
              <a:rPr lang="en-US" sz="1200" dirty="0">
                <a:solidFill>
                  <a:schemeClr val="bg1"/>
                </a:solidFill>
                <a:latin typeface="Verdana" panose="020B0604030504040204" pitchFamily="34" charset="0"/>
                <a:ea typeface="Verdana" panose="020B0604030504040204" pitchFamily="34" charset="0"/>
              </a:rPr>
              <a:t>, </a:t>
            </a:r>
            <a:r>
              <a:rPr lang="en-US" sz="1200" dirty="0" err="1">
                <a:solidFill>
                  <a:schemeClr val="bg1"/>
                </a:solidFill>
                <a:latin typeface="Verdana" panose="020B0604030504040204" pitchFamily="34" charset="0"/>
                <a:ea typeface="Verdana" panose="020B0604030504040204" pitchFamily="34" charset="0"/>
              </a:rPr>
              <a:t>BernoulliNB</a:t>
            </a:r>
            <a:r>
              <a:rPr lang="en-US" sz="1200" dirty="0">
                <a:solidFill>
                  <a:schemeClr val="bg1"/>
                </a:solidFill>
                <a:latin typeface="Verdana" panose="020B0604030504040204" pitchFamily="34" charset="0"/>
                <a:ea typeface="Verdana" panose="020B0604030504040204" pitchFamily="34" charset="0"/>
              </a:rPr>
              <a:t>, </a:t>
            </a:r>
            <a:r>
              <a:rPr lang="en-US" sz="1200" dirty="0" err="1">
                <a:solidFill>
                  <a:schemeClr val="bg1"/>
                </a:solidFill>
                <a:latin typeface="Verdana" panose="020B0604030504040204" pitchFamily="34" charset="0"/>
                <a:ea typeface="Verdana" panose="020B0604030504040204" pitchFamily="34" charset="0"/>
              </a:rPr>
              <a:t>DecisionTree</a:t>
            </a:r>
            <a:r>
              <a:rPr lang="en-US" sz="1200" dirty="0">
                <a:solidFill>
                  <a:schemeClr val="bg1"/>
                </a:solidFill>
                <a:latin typeface="Verdana" panose="020B0604030504040204" pitchFamily="34" charset="0"/>
                <a:ea typeface="Verdana" panose="020B0604030504040204" pitchFamily="34" charset="0"/>
              </a:rPr>
              <a:t>, </a:t>
            </a:r>
            <a:r>
              <a:rPr lang="en-US" sz="1200" dirty="0" err="1">
                <a:solidFill>
                  <a:schemeClr val="bg1"/>
                </a:solidFill>
                <a:latin typeface="Verdana" panose="020B0604030504040204" pitchFamily="34" charset="0"/>
                <a:ea typeface="Verdana" panose="020B0604030504040204" pitchFamily="34" charset="0"/>
              </a:rPr>
              <a:t>RandomForest</a:t>
            </a:r>
            <a:r>
              <a:rPr lang="en-US" sz="1200" dirty="0">
                <a:solidFill>
                  <a:schemeClr val="bg1"/>
                </a:solidFill>
                <a:latin typeface="Verdana" panose="020B0604030504040204" pitchFamily="34" charset="0"/>
                <a:ea typeface="Verdana" panose="020B0604030504040204" pitchFamily="34" charset="0"/>
              </a:rPr>
              <a:t>, and </a:t>
            </a:r>
            <a:r>
              <a:rPr lang="en-US" sz="1200" dirty="0" err="1">
                <a:solidFill>
                  <a:schemeClr val="bg1"/>
                </a:solidFill>
                <a:latin typeface="Verdana" panose="020B0604030504040204" pitchFamily="34" charset="0"/>
                <a:ea typeface="Verdana" panose="020B0604030504040204" pitchFamily="34" charset="0"/>
              </a:rPr>
              <a:t>AdaBoostClassifier</a:t>
            </a:r>
            <a:r>
              <a:rPr lang="en-US" sz="1200" dirty="0">
                <a:solidFill>
                  <a:schemeClr val="bg1"/>
                </a:solidFill>
                <a:latin typeface="Verdana" panose="020B0604030504040204" pitchFamily="34" charset="0"/>
                <a:ea typeface="Verdana" panose="020B0604030504040204" pitchFamily="34" charset="0"/>
              </a:rPr>
              <a:t>.</a:t>
            </a:r>
          </a:p>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Out of all the models, we would be selecting the Random Forest Model as the performance of the model is better than all the other models and has High Accuracy.</a:t>
            </a:r>
            <a:endParaRPr lang="en-IN" sz="1200" dirty="0">
              <a:solidFill>
                <a:schemeClr val="bg1"/>
              </a:solidFill>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1ED34608-9598-5F1A-7405-03C2A2CB317A}"/>
              </a:ext>
            </a:extLst>
          </p:cNvPr>
          <p:cNvPicPr>
            <a:picLocks noChangeAspect="1"/>
          </p:cNvPicPr>
          <p:nvPr/>
        </p:nvPicPr>
        <p:blipFill>
          <a:blip r:embed="rId2"/>
          <a:stretch>
            <a:fillRect/>
          </a:stretch>
        </p:blipFill>
        <p:spPr>
          <a:xfrm>
            <a:off x="137422" y="1824140"/>
            <a:ext cx="5410478" cy="2076557"/>
          </a:xfrm>
          <a:prstGeom prst="rect">
            <a:avLst/>
          </a:prstGeom>
        </p:spPr>
      </p:pic>
      <p:sp>
        <p:nvSpPr>
          <p:cNvPr id="9" name="TextBox 8">
            <a:extLst>
              <a:ext uri="{FF2B5EF4-FFF2-40B4-BE49-F238E27FC236}">
                <a16:creationId xmlns:a16="http://schemas.microsoft.com/office/drawing/2014/main" id="{5F8519B5-5551-7D0F-B993-A96634331815}"/>
              </a:ext>
            </a:extLst>
          </p:cNvPr>
          <p:cNvSpPr txBox="1"/>
          <p:nvPr/>
        </p:nvSpPr>
        <p:spPr>
          <a:xfrm>
            <a:off x="137422" y="1431869"/>
            <a:ext cx="6102416" cy="276999"/>
          </a:xfrm>
          <a:prstGeom prst="rect">
            <a:avLst/>
          </a:prstGeom>
          <a:noFill/>
        </p:spPr>
        <p:txBody>
          <a:bodyPr wrap="square">
            <a:spAutoFit/>
          </a:bodyPr>
          <a:lstStyle/>
          <a:p>
            <a:r>
              <a:rPr lang="en-IN" sz="1200" b="1" dirty="0">
                <a:solidFill>
                  <a:schemeClr val="bg1"/>
                </a:solidFill>
                <a:latin typeface="Verdana" panose="020B0604030504040204" pitchFamily="34" charset="0"/>
                <a:ea typeface="Verdana" panose="020B0604030504040204" pitchFamily="34" charset="0"/>
              </a:rPr>
              <a:t>Model </a:t>
            </a:r>
            <a:r>
              <a:rPr lang="en-IN" sz="1200" b="1" dirty="0" err="1">
                <a:solidFill>
                  <a:schemeClr val="bg1"/>
                </a:solidFill>
                <a:latin typeface="Verdana" panose="020B0604030504040204" pitchFamily="34" charset="0"/>
                <a:ea typeface="Verdana" panose="020B0604030504040204" pitchFamily="34" charset="0"/>
              </a:rPr>
              <a:t>Comparision</a:t>
            </a:r>
            <a:r>
              <a:rPr lang="en-IN" sz="1200" b="1" dirty="0">
                <a:solidFill>
                  <a:schemeClr val="bg1"/>
                </a:solidFill>
                <a:latin typeface="Verdana" panose="020B0604030504040204" pitchFamily="34" charset="0"/>
                <a:ea typeface="Verdana" panose="020B0604030504040204" pitchFamily="34" charset="0"/>
              </a:rPr>
              <a:t> -</a:t>
            </a:r>
          </a:p>
        </p:txBody>
      </p:sp>
      <p:pic>
        <p:nvPicPr>
          <p:cNvPr id="11" name="Picture 10">
            <a:extLst>
              <a:ext uri="{FF2B5EF4-FFF2-40B4-BE49-F238E27FC236}">
                <a16:creationId xmlns:a16="http://schemas.microsoft.com/office/drawing/2014/main" id="{C64CC8AD-74C1-8D8A-23BD-9034968432B5}"/>
              </a:ext>
            </a:extLst>
          </p:cNvPr>
          <p:cNvPicPr>
            <a:picLocks noChangeAspect="1"/>
          </p:cNvPicPr>
          <p:nvPr/>
        </p:nvPicPr>
        <p:blipFill>
          <a:blip r:embed="rId3"/>
          <a:stretch>
            <a:fillRect/>
          </a:stretch>
        </p:blipFill>
        <p:spPr>
          <a:xfrm>
            <a:off x="5713755" y="1824139"/>
            <a:ext cx="4989538" cy="2076558"/>
          </a:xfrm>
          <a:prstGeom prst="rect">
            <a:avLst/>
          </a:prstGeom>
        </p:spPr>
      </p:pic>
      <p:sp>
        <p:nvSpPr>
          <p:cNvPr id="12" name="TextBox 11">
            <a:extLst>
              <a:ext uri="{FF2B5EF4-FFF2-40B4-BE49-F238E27FC236}">
                <a16:creationId xmlns:a16="http://schemas.microsoft.com/office/drawing/2014/main" id="{04CACD7F-E488-E89C-F0AA-6830CD1DB873}"/>
              </a:ext>
            </a:extLst>
          </p:cNvPr>
          <p:cNvSpPr txBox="1"/>
          <p:nvPr/>
        </p:nvSpPr>
        <p:spPr>
          <a:xfrm>
            <a:off x="137422" y="4015968"/>
            <a:ext cx="6102416" cy="276999"/>
          </a:xfrm>
          <a:prstGeom prst="rect">
            <a:avLst/>
          </a:prstGeom>
          <a:noFill/>
        </p:spPr>
        <p:txBody>
          <a:bodyPr wrap="square">
            <a:spAutoFit/>
          </a:bodyPr>
          <a:lstStyle/>
          <a:p>
            <a:r>
              <a:rPr lang="en-IN" sz="1200" b="1" dirty="0">
                <a:solidFill>
                  <a:schemeClr val="bg1"/>
                </a:solidFill>
                <a:latin typeface="Verdana" panose="020B0604030504040204" pitchFamily="34" charset="0"/>
                <a:ea typeface="Verdana" panose="020B0604030504040204" pitchFamily="34" charset="0"/>
              </a:rPr>
              <a:t>Model Tuning using the Random Forest Model -</a:t>
            </a:r>
          </a:p>
        </p:txBody>
      </p:sp>
      <p:pic>
        <p:nvPicPr>
          <p:cNvPr id="14" name="Picture 13">
            <a:extLst>
              <a:ext uri="{FF2B5EF4-FFF2-40B4-BE49-F238E27FC236}">
                <a16:creationId xmlns:a16="http://schemas.microsoft.com/office/drawing/2014/main" id="{0B0E15FB-8A20-73AC-579F-9E3A69FCB29B}"/>
              </a:ext>
            </a:extLst>
          </p:cNvPr>
          <p:cNvPicPr>
            <a:picLocks noChangeAspect="1"/>
          </p:cNvPicPr>
          <p:nvPr/>
        </p:nvPicPr>
        <p:blipFill>
          <a:blip r:embed="rId4"/>
          <a:stretch>
            <a:fillRect/>
          </a:stretch>
        </p:blipFill>
        <p:spPr>
          <a:xfrm>
            <a:off x="222500" y="4689573"/>
            <a:ext cx="3276768" cy="1910494"/>
          </a:xfrm>
          <a:prstGeom prst="rect">
            <a:avLst/>
          </a:prstGeom>
        </p:spPr>
      </p:pic>
      <p:sp>
        <p:nvSpPr>
          <p:cNvPr id="15" name="TextBox 14">
            <a:extLst>
              <a:ext uri="{FF2B5EF4-FFF2-40B4-BE49-F238E27FC236}">
                <a16:creationId xmlns:a16="http://schemas.microsoft.com/office/drawing/2014/main" id="{B76D4471-22FF-EEA5-45D3-7CCDEBCDDA64}"/>
              </a:ext>
            </a:extLst>
          </p:cNvPr>
          <p:cNvSpPr txBox="1"/>
          <p:nvPr/>
        </p:nvSpPr>
        <p:spPr>
          <a:xfrm>
            <a:off x="137422" y="4292967"/>
            <a:ext cx="6102416" cy="276999"/>
          </a:xfrm>
          <a:prstGeom prst="rect">
            <a:avLst/>
          </a:prstGeom>
          <a:noFill/>
        </p:spPr>
        <p:txBody>
          <a:bodyPr wrap="square">
            <a:spAutoFit/>
          </a:bodyPr>
          <a:lstStyle/>
          <a:p>
            <a:r>
              <a:rPr lang="en-IN" sz="1200" b="1" dirty="0">
                <a:solidFill>
                  <a:schemeClr val="bg1"/>
                </a:solidFill>
                <a:latin typeface="Verdana" panose="020B0604030504040204" pitchFamily="34" charset="0"/>
                <a:ea typeface="Verdana" panose="020B0604030504040204" pitchFamily="34" charset="0"/>
              </a:rPr>
              <a:t>Classification Report :</a:t>
            </a:r>
          </a:p>
        </p:txBody>
      </p:sp>
      <p:sp>
        <p:nvSpPr>
          <p:cNvPr id="16" name="TextBox 15">
            <a:extLst>
              <a:ext uri="{FF2B5EF4-FFF2-40B4-BE49-F238E27FC236}">
                <a16:creationId xmlns:a16="http://schemas.microsoft.com/office/drawing/2014/main" id="{DBBDF2CA-E805-E7A6-5476-A511AABCA22A}"/>
              </a:ext>
            </a:extLst>
          </p:cNvPr>
          <p:cNvSpPr txBox="1"/>
          <p:nvPr/>
        </p:nvSpPr>
        <p:spPr>
          <a:xfrm>
            <a:off x="3614771" y="4351078"/>
            <a:ext cx="6102416" cy="276999"/>
          </a:xfrm>
          <a:prstGeom prst="rect">
            <a:avLst/>
          </a:prstGeom>
          <a:noFill/>
        </p:spPr>
        <p:txBody>
          <a:bodyPr wrap="square">
            <a:spAutoFit/>
          </a:bodyPr>
          <a:lstStyle/>
          <a:p>
            <a:r>
              <a:rPr lang="en-IN" sz="1200" b="1" dirty="0">
                <a:solidFill>
                  <a:schemeClr val="bg1"/>
                </a:solidFill>
                <a:latin typeface="Verdana" panose="020B0604030504040204" pitchFamily="34" charset="0"/>
                <a:ea typeface="Verdana" panose="020B0604030504040204" pitchFamily="34" charset="0"/>
              </a:rPr>
              <a:t>Confusion Matrix :</a:t>
            </a:r>
          </a:p>
        </p:txBody>
      </p:sp>
      <p:pic>
        <p:nvPicPr>
          <p:cNvPr id="18" name="Picture 17">
            <a:extLst>
              <a:ext uri="{FF2B5EF4-FFF2-40B4-BE49-F238E27FC236}">
                <a16:creationId xmlns:a16="http://schemas.microsoft.com/office/drawing/2014/main" id="{BA2CC012-C5CC-C915-4E6C-EB56DF907620}"/>
              </a:ext>
            </a:extLst>
          </p:cNvPr>
          <p:cNvPicPr>
            <a:picLocks noChangeAspect="1"/>
          </p:cNvPicPr>
          <p:nvPr/>
        </p:nvPicPr>
        <p:blipFill>
          <a:blip r:embed="rId5"/>
          <a:stretch>
            <a:fillRect/>
          </a:stretch>
        </p:blipFill>
        <p:spPr>
          <a:xfrm>
            <a:off x="3690224" y="4686188"/>
            <a:ext cx="3276768" cy="1953457"/>
          </a:xfrm>
          <a:prstGeom prst="rect">
            <a:avLst/>
          </a:prstGeom>
        </p:spPr>
      </p:pic>
      <p:sp>
        <p:nvSpPr>
          <p:cNvPr id="19" name="TextBox 18">
            <a:extLst>
              <a:ext uri="{FF2B5EF4-FFF2-40B4-BE49-F238E27FC236}">
                <a16:creationId xmlns:a16="http://schemas.microsoft.com/office/drawing/2014/main" id="{EA07D81F-1369-5462-B35A-ADC846174FF3}"/>
              </a:ext>
            </a:extLst>
          </p:cNvPr>
          <p:cNvSpPr txBox="1"/>
          <p:nvPr/>
        </p:nvSpPr>
        <p:spPr>
          <a:xfrm>
            <a:off x="7043994" y="4015968"/>
            <a:ext cx="5010584" cy="2677656"/>
          </a:xfrm>
          <a:prstGeom prst="rect">
            <a:avLst/>
          </a:prstGeom>
          <a:noFill/>
        </p:spPr>
        <p:txBody>
          <a:bodyPr wrap="square">
            <a:spAutoFit/>
          </a:bodyPr>
          <a:lstStyle/>
          <a:p>
            <a:r>
              <a:rPr lang="en-IN" sz="1200" b="1" dirty="0">
                <a:solidFill>
                  <a:schemeClr val="bg1"/>
                </a:solidFill>
                <a:latin typeface="Verdana" panose="020B0604030504040204" pitchFamily="34" charset="0"/>
                <a:ea typeface="Verdana" panose="020B0604030504040204" pitchFamily="34" charset="0"/>
              </a:rPr>
              <a:t>Conclusions – </a:t>
            </a:r>
          </a:p>
          <a:p>
            <a:pPr marL="171450" indent="-171450">
              <a:buFont typeface="Arial" panose="020B0604020202020204" pitchFamily="34" charset="0"/>
              <a:buChar char="•"/>
            </a:pPr>
            <a:r>
              <a:rPr lang="en-US" sz="1200" b="1" dirty="0">
                <a:solidFill>
                  <a:schemeClr val="bg1"/>
                </a:solidFill>
                <a:latin typeface="Verdana" panose="020B0604030504040204" pitchFamily="34" charset="0"/>
                <a:ea typeface="Verdana" panose="020B0604030504040204" pitchFamily="34" charset="0"/>
              </a:rPr>
              <a:t>Precision: Out of all the Patients who would have a stroke which the model predicted, 95% actually did.</a:t>
            </a:r>
          </a:p>
          <a:p>
            <a:pPr marL="171450" indent="-171450">
              <a:buFont typeface="Arial" panose="020B0604020202020204" pitchFamily="34" charset="0"/>
              <a:buChar char="•"/>
            </a:pPr>
            <a:r>
              <a:rPr lang="en-US" sz="1200" b="1" dirty="0">
                <a:solidFill>
                  <a:schemeClr val="bg1"/>
                </a:solidFill>
                <a:latin typeface="Verdana" panose="020B0604030504040204" pitchFamily="34" charset="0"/>
                <a:ea typeface="Verdana" panose="020B0604030504040204" pitchFamily="34" charset="0"/>
              </a:rPr>
              <a:t>Recall: Out of all the Patients that actually did have a stroke, the model predicted this outcome correctly for 92% of the patients.</a:t>
            </a:r>
          </a:p>
          <a:p>
            <a:pPr marL="171450" indent="-171450">
              <a:buFont typeface="Arial" panose="020B0604020202020204" pitchFamily="34" charset="0"/>
              <a:buChar char="•"/>
            </a:pPr>
            <a:r>
              <a:rPr lang="en-US" sz="1200" b="1" dirty="0">
                <a:solidFill>
                  <a:schemeClr val="bg1"/>
                </a:solidFill>
                <a:latin typeface="Verdana" panose="020B0604030504040204" pitchFamily="34" charset="0"/>
                <a:ea typeface="Verdana" panose="020B0604030504040204" pitchFamily="34" charset="0"/>
              </a:rPr>
              <a:t>F1 Score: Since the value is 0.93 which is quite close to 1, we can conclude that the model does a good job in predicting whether a patient will have a Stroke or not.</a:t>
            </a:r>
          </a:p>
          <a:p>
            <a:pPr marL="171450" indent="-171450">
              <a:buFont typeface="Arial" panose="020B0604020202020204" pitchFamily="34" charset="0"/>
              <a:buChar char="•"/>
            </a:pPr>
            <a:r>
              <a:rPr lang="en-IN" sz="1200" b="1" dirty="0">
                <a:solidFill>
                  <a:schemeClr val="bg1"/>
                </a:solidFill>
                <a:latin typeface="Verdana" panose="020B0604030504040204" pitchFamily="34" charset="0"/>
                <a:ea typeface="Verdana" panose="020B0604030504040204" pitchFamily="34" charset="0"/>
              </a:rPr>
              <a:t>Support: 1369 patients did not have a stroke and 1548 patients did have a stroke.</a:t>
            </a:r>
          </a:p>
          <a:p>
            <a:pPr marL="171450" indent="-171450">
              <a:buFont typeface="Arial" panose="020B0604020202020204" pitchFamily="34" charset="0"/>
              <a:buChar char="•"/>
            </a:pPr>
            <a:r>
              <a:rPr lang="en-US" sz="1200" b="1" dirty="0">
                <a:solidFill>
                  <a:schemeClr val="bg1"/>
                </a:solidFill>
                <a:latin typeface="Verdana" panose="020B0604030504040204" pitchFamily="34" charset="0"/>
                <a:ea typeface="Verdana" panose="020B0604030504040204" pitchFamily="34" charset="0"/>
              </a:rPr>
              <a:t>According to the Confusion Matrix, we have 2719 correct predictions and 198 incorrect predictions.</a:t>
            </a:r>
            <a:endParaRPr lang="en-IN" sz="12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FCF1CC-F6BA-84C8-11BF-76AB4FC0C292}"/>
              </a:ext>
            </a:extLst>
          </p:cNvPr>
          <p:cNvSpPr>
            <a:spLocks noGrp="1"/>
          </p:cNvSpPr>
          <p:nvPr>
            <p:ph type="ctrTitle"/>
          </p:nvPr>
        </p:nvSpPr>
        <p:spPr>
          <a:xfrm>
            <a:off x="1224826" y="2715527"/>
            <a:ext cx="6682955" cy="1080435"/>
          </a:xfrm>
        </p:spPr>
        <p:txBody>
          <a:bodyPr/>
          <a:lstStyle/>
          <a:p>
            <a:r>
              <a:rPr lang="en" sz="4400" dirty="0">
                <a:solidFill>
                  <a:srgbClr val="002060"/>
                </a:solidFill>
                <a:latin typeface="Arial Black" panose="020B0A04020102020204" pitchFamily="34" charset="0"/>
              </a:rPr>
              <a:t>THANK YOU.</a:t>
            </a:r>
            <a:endParaRPr lang="en-US" sz="44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87;p35">
            <a:extLst>
              <a:ext uri="{FF2B5EF4-FFF2-40B4-BE49-F238E27FC236}">
                <a16:creationId xmlns:a16="http://schemas.microsoft.com/office/drawing/2014/main" id="{5EB338FF-A02C-F04A-08D7-AAFF7DEF6FA4}"/>
              </a:ext>
            </a:extLst>
          </p:cNvPr>
          <p:cNvSpPr txBox="1">
            <a:spLocks/>
          </p:cNvSpPr>
          <p:nvPr/>
        </p:nvSpPr>
        <p:spPr>
          <a:xfrm>
            <a:off x="1034877" y="484446"/>
            <a:ext cx="7003823" cy="57607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300"/>
              <a:buFont typeface="Arial Black"/>
              <a:buNone/>
              <a:defRPr sz="3300" b="1" i="0" u="none" strike="noStrike" cap="none">
                <a:solidFill>
                  <a:schemeClr val="accent6"/>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1F2C8F"/>
              </a:buClr>
              <a:buSzPts val="2700"/>
              <a:buFont typeface="Arial Black"/>
              <a:buNone/>
              <a:tabLst/>
              <a:defRPr/>
            </a:pPr>
            <a:r>
              <a:rPr kumimoji="0" lang="en-IN" sz="2700" b="1" i="0" u="none" strike="noStrike" kern="0" cap="none" spc="0" normalizeH="0" baseline="0" noProof="0" dirty="0">
                <a:ln>
                  <a:noFill/>
                </a:ln>
                <a:solidFill>
                  <a:srgbClr val="002060"/>
                </a:solidFill>
                <a:effectLst/>
                <a:uLnTx/>
                <a:uFillTx/>
                <a:latin typeface="Arial Black"/>
                <a:sym typeface="Arial Black"/>
              </a:rPr>
              <a:t>OVERVIEW</a:t>
            </a:r>
            <a:r>
              <a:rPr kumimoji="0" lang="en-IN" sz="2700" b="1" i="0" u="none" strike="noStrike" kern="0" cap="none" spc="0" normalizeH="0" baseline="0" noProof="0" dirty="0">
                <a:ln>
                  <a:noFill/>
                </a:ln>
                <a:solidFill>
                  <a:schemeClr val="tx2"/>
                </a:solidFill>
                <a:effectLst/>
                <a:uLnTx/>
                <a:uFillTx/>
                <a:latin typeface="Arial Black"/>
                <a:sym typeface="Arial Black"/>
              </a:rPr>
              <a:t> OF PROJECT:-</a:t>
            </a:r>
          </a:p>
        </p:txBody>
      </p:sp>
      <p:sp>
        <p:nvSpPr>
          <p:cNvPr id="12" name="Google Shape;288;p35">
            <a:extLst>
              <a:ext uri="{FF2B5EF4-FFF2-40B4-BE49-F238E27FC236}">
                <a16:creationId xmlns:a16="http://schemas.microsoft.com/office/drawing/2014/main" id="{BCF48ED0-DE3E-1C93-CEF9-89EBF05DE60F}"/>
              </a:ext>
            </a:extLst>
          </p:cNvPr>
          <p:cNvSpPr txBox="1">
            <a:spLocks/>
          </p:cNvSpPr>
          <p:nvPr/>
        </p:nvSpPr>
        <p:spPr>
          <a:xfrm>
            <a:off x="381000" y="1242763"/>
            <a:ext cx="10322292" cy="461902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l" rtl="0">
              <a:lnSpc>
                <a:spcPct val="150000"/>
              </a:lnSpc>
              <a:spcBef>
                <a:spcPts val="0"/>
              </a:spcBef>
              <a:spcAft>
                <a:spcPts val="0"/>
              </a:spcAft>
              <a:buClr>
                <a:schemeClr val="accent6"/>
              </a:buClr>
              <a:buSzPts val="1800"/>
              <a:buFont typeface="Arial"/>
              <a:buNone/>
              <a:defRPr sz="1800" b="0" i="0" u="none" strike="noStrike" cap="none">
                <a:solidFill>
                  <a:schemeClr val="accent6"/>
                </a:solidFill>
                <a:latin typeface="EB Garamond"/>
                <a:ea typeface="EB Garamond"/>
                <a:cs typeface="EB Garamond"/>
                <a:sym typeface="EB Garamond"/>
              </a:defRPr>
            </a:lvl1pPr>
            <a:lvl2pPr marL="914400" marR="0" lvl="1" indent="-323850" algn="l" rtl="0">
              <a:lnSpc>
                <a:spcPct val="150000"/>
              </a:lnSpc>
              <a:spcBef>
                <a:spcPts val="0"/>
              </a:spcBef>
              <a:spcAft>
                <a:spcPts val="0"/>
              </a:spcAft>
              <a:buClr>
                <a:schemeClr val="accent6"/>
              </a:buClr>
              <a:buSzPts val="1500"/>
              <a:buFont typeface="Arial"/>
              <a:buChar char="•"/>
              <a:defRPr sz="1500" b="0" i="0" u="none" strike="noStrike" cap="none">
                <a:solidFill>
                  <a:schemeClr val="accent6"/>
                </a:solidFill>
                <a:latin typeface="EB Garamond"/>
                <a:ea typeface="EB Garamond"/>
                <a:cs typeface="EB Garamond"/>
                <a:sym typeface="EB Garamond"/>
              </a:defRPr>
            </a:lvl2pPr>
            <a:lvl3pPr marL="1371600" marR="0" lvl="2" indent="-317500" algn="l" rtl="0">
              <a:lnSpc>
                <a:spcPct val="150000"/>
              </a:lnSpc>
              <a:spcBef>
                <a:spcPts val="0"/>
              </a:spcBef>
              <a:spcAft>
                <a:spcPts val="0"/>
              </a:spcAft>
              <a:buClr>
                <a:schemeClr val="accent6"/>
              </a:buClr>
              <a:buSzPts val="1400"/>
              <a:buFont typeface="Arial"/>
              <a:buChar char="•"/>
              <a:defRPr sz="1400" b="0" i="0" u="none" strike="noStrike" cap="none">
                <a:solidFill>
                  <a:schemeClr val="accent6"/>
                </a:solidFill>
                <a:latin typeface="EB Garamond"/>
                <a:ea typeface="EB Garamond"/>
                <a:cs typeface="EB Garamond"/>
                <a:sym typeface="EB Garamond"/>
              </a:defRPr>
            </a:lvl3pPr>
            <a:lvl4pPr marL="1828800" marR="0" lvl="3" indent="-317500" algn="l" rtl="0">
              <a:lnSpc>
                <a:spcPct val="100000"/>
              </a:lnSpc>
              <a:spcBef>
                <a:spcPts val="300"/>
              </a:spcBef>
              <a:spcAft>
                <a:spcPts val="0"/>
              </a:spcAft>
              <a:buClr>
                <a:schemeClr val="accent6"/>
              </a:buClr>
              <a:buSzPts val="1400"/>
              <a:buFont typeface="Arial"/>
              <a:buChar char="•"/>
              <a:defRPr sz="1400" b="0" i="0" u="none" strike="noStrike" cap="none">
                <a:solidFill>
                  <a:schemeClr val="accent6"/>
                </a:solidFill>
                <a:latin typeface="EB Garamond"/>
                <a:ea typeface="EB Garamond"/>
                <a:cs typeface="EB Garamond"/>
                <a:sym typeface="EB Garamond"/>
              </a:defRPr>
            </a:lvl4pPr>
            <a:lvl5pPr marL="2286000" marR="0" lvl="4" indent="-317500" algn="l" rtl="0">
              <a:lnSpc>
                <a:spcPct val="100000"/>
              </a:lnSpc>
              <a:spcBef>
                <a:spcPts val="300"/>
              </a:spcBef>
              <a:spcAft>
                <a:spcPts val="0"/>
              </a:spcAft>
              <a:buClr>
                <a:schemeClr val="accent6"/>
              </a:buClr>
              <a:buSzPts val="1400"/>
              <a:buFont typeface="Arial"/>
              <a:buChar char="•"/>
              <a:defRPr sz="1400" b="0" i="0" u="none" strike="noStrike" cap="none">
                <a:solidFill>
                  <a:schemeClr val="accent6"/>
                </a:solidFill>
                <a:latin typeface="EB Garamond"/>
                <a:ea typeface="EB Garamond"/>
                <a:cs typeface="EB Garamond"/>
                <a:sym typeface="EB Garamond"/>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EB Garamond"/>
                <a:ea typeface="EB Garamond"/>
                <a:cs typeface="EB Garamond"/>
                <a:sym typeface="EB Garamond"/>
              </a:defRPr>
            </a:lvl9pPr>
          </a:lstStyle>
          <a:p>
            <a:pPr marL="254000" marR="0" lvl="0" indent="-254000" algn="l" defTabSz="914400" rtl="0" eaLnBrk="1" fontAlgn="auto" latinLnBrk="0" hangingPunct="1">
              <a:lnSpc>
                <a:spcPct val="150000"/>
              </a:lnSpc>
              <a:spcBef>
                <a:spcPts val="0"/>
              </a:spcBef>
              <a:spcAft>
                <a:spcPts val="0"/>
              </a:spcAft>
              <a:buClr>
                <a:srgbClr val="1F2C8F"/>
              </a:buClr>
              <a:buSzPts val="1400"/>
              <a:buFont typeface="Arial"/>
              <a:buChar char="•"/>
              <a:tabLst/>
              <a:defRPr/>
            </a:pPr>
            <a:r>
              <a:rPr kumimoji="0" lang="en-US" sz="1600" b="0" i="0" u="none" strike="noStrike" kern="0" cap="none" spc="0" normalizeH="0" baseline="0" noProof="0" dirty="0">
                <a:ln>
                  <a:noFill/>
                </a:ln>
                <a:solidFill>
                  <a:srgbClr val="1F2C8F"/>
                </a:solidFill>
                <a:effectLst/>
                <a:uLnTx/>
                <a:uFillTx/>
                <a:latin typeface="Verdana"/>
                <a:ea typeface="Verdana"/>
                <a:cs typeface="Verdana"/>
                <a:sym typeface="Verdana"/>
              </a:rPr>
              <a:t>Stroke is a severe cerebrovascular disease caused by an interruption of blood flow from and to the brain. As a direct consequence of this interruption, the brain is not able to receive oxygen and nutrients for its correct functioning. </a:t>
            </a:r>
            <a:endParaRPr kumimoji="0" lang="en-US" sz="1600" b="0" i="0" u="none" strike="noStrike" kern="0" cap="none" spc="0" normalizeH="0" baseline="0" noProof="0" dirty="0">
              <a:ln>
                <a:noFill/>
              </a:ln>
              <a:solidFill>
                <a:srgbClr val="1F2C8F"/>
              </a:solidFill>
              <a:effectLst/>
              <a:uLnTx/>
              <a:uFillTx/>
              <a:latin typeface="Verdana" panose="020B0604030504040204" pitchFamily="34" charset="0"/>
              <a:ea typeface="Verdana" panose="020B0604030504040204" pitchFamily="34" charset="0"/>
              <a:cs typeface="Verdana"/>
              <a:sym typeface="Verdana"/>
            </a:endParaRPr>
          </a:p>
          <a:p>
            <a:pPr marL="254000" marR="0" lvl="0" indent="-254000" algn="l" defTabSz="914400" rtl="0" eaLnBrk="1" fontAlgn="auto" latinLnBrk="0" hangingPunct="1">
              <a:lnSpc>
                <a:spcPct val="150000"/>
              </a:lnSpc>
              <a:spcBef>
                <a:spcPts val="0"/>
              </a:spcBef>
              <a:spcAft>
                <a:spcPts val="0"/>
              </a:spcAft>
              <a:buClr>
                <a:srgbClr val="1F2C8F"/>
              </a:buClr>
              <a:buSzPts val="1400"/>
              <a:buFont typeface="Arial"/>
              <a:buChar char="•"/>
              <a:tabLst/>
              <a:defRPr/>
            </a:pPr>
            <a:r>
              <a:rPr kumimoji="0" lang="en-US" sz="1600" b="0" i="0" u="none" strike="noStrike" kern="0" cap="none" spc="0" normalizeH="0" baseline="0" noProof="0" dirty="0">
                <a:ln>
                  <a:noFill/>
                </a:ln>
                <a:solidFill>
                  <a:srgbClr val="1F2C8F"/>
                </a:solidFill>
                <a:effectLst/>
                <a:uLnTx/>
                <a:uFillTx/>
                <a:latin typeface="Verdana" panose="020B0604030504040204" pitchFamily="34" charset="0"/>
                <a:ea typeface="Verdana" panose="020B0604030504040204" pitchFamily="34" charset="0"/>
                <a:sym typeface="EB Garamond"/>
              </a:rPr>
              <a:t>The other way around, the brain is not able to drain and expel through blood vessels all of its waste, like dead cells. In a question of minutes, the brain is in a critical condition as brain cells will imminently begin to die.</a:t>
            </a:r>
          </a:p>
          <a:p>
            <a:pPr marL="254000" marR="0" lvl="0" indent="-254000" algn="l" defTabSz="914400" rtl="0" eaLnBrk="1" fontAlgn="auto" latinLnBrk="0" hangingPunct="1">
              <a:lnSpc>
                <a:spcPct val="150000"/>
              </a:lnSpc>
              <a:spcBef>
                <a:spcPts val="0"/>
              </a:spcBef>
              <a:spcAft>
                <a:spcPts val="0"/>
              </a:spcAft>
              <a:buClr>
                <a:srgbClr val="1F2C8F"/>
              </a:buClr>
              <a:buSzPts val="1400"/>
              <a:buFont typeface="Arial"/>
              <a:buChar char="•"/>
              <a:tabLst/>
              <a:defRPr/>
            </a:pPr>
            <a:r>
              <a:rPr kumimoji="0" lang="en-US" sz="1600" b="0" i="0" u="none" strike="noStrike" kern="0" cap="none" spc="0" normalizeH="0" baseline="0" noProof="0" dirty="0">
                <a:ln>
                  <a:noFill/>
                </a:ln>
                <a:solidFill>
                  <a:srgbClr val="1F2C8F"/>
                </a:solidFill>
                <a:effectLst/>
                <a:uLnTx/>
                <a:uFillTx/>
                <a:latin typeface="Verdana" panose="020B0604030504040204" pitchFamily="34" charset="0"/>
                <a:ea typeface="Verdana" panose="020B0604030504040204" pitchFamily="34" charset="0"/>
                <a:sym typeface="EB Garamond"/>
              </a:rPr>
              <a:t>The dataset provides relevant data regarding the likelihood of patients suffering from stroke disease. It is easy to understand that a patient with high glucose levels and BMI, who has suffered from heart disease and/or hypertension, is more likely to suffer from stroke.</a:t>
            </a:r>
          </a:p>
          <a:p>
            <a:pPr marL="254000" marR="0" lvl="0" indent="-254000" algn="l" defTabSz="914400" rtl="0" eaLnBrk="1" fontAlgn="auto" latinLnBrk="0" hangingPunct="1">
              <a:lnSpc>
                <a:spcPct val="150000"/>
              </a:lnSpc>
              <a:spcBef>
                <a:spcPts val="0"/>
              </a:spcBef>
              <a:spcAft>
                <a:spcPts val="0"/>
              </a:spcAft>
              <a:buClr>
                <a:srgbClr val="1F2C8F"/>
              </a:buClr>
              <a:buSzPts val="1400"/>
              <a:buFont typeface="Arial"/>
              <a:buChar char="•"/>
              <a:tabLst/>
              <a:defRPr/>
            </a:pPr>
            <a:r>
              <a:rPr kumimoji="0" lang="en-US" sz="1600" b="0" i="0" u="none" strike="noStrike" kern="0" cap="none" spc="0" normalizeH="0" baseline="0" noProof="0" dirty="0">
                <a:ln>
                  <a:noFill/>
                </a:ln>
                <a:solidFill>
                  <a:srgbClr val="1F2C8F"/>
                </a:solidFill>
                <a:effectLst/>
                <a:uLnTx/>
                <a:uFillTx/>
                <a:latin typeface="Verdana" panose="020B0604030504040204" pitchFamily="34" charset="0"/>
                <a:ea typeface="Verdana" panose="020B0604030504040204" pitchFamily="34" charset="0"/>
                <a:sym typeface="EB Garamond"/>
              </a:rPr>
              <a:t>In this project, with the aid of machine learning (ML), several models are developed and evaluated to design a robust framework for the long-term risk </a:t>
            </a:r>
          </a:p>
          <a:p>
            <a:pPr marL="0" marR="0" lvl="0" indent="0" algn="l" defTabSz="914400" rtl="0" eaLnBrk="1" fontAlgn="auto" latinLnBrk="0" hangingPunct="1">
              <a:lnSpc>
                <a:spcPct val="150000"/>
              </a:lnSpc>
              <a:spcBef>
                <a:spcPts val="0"/>
              </a:spcBef>
              <a:spcAft>
                <a:spcPts val="0"/>
              </a:spcAft>
              <a:buClr>
                <a:srgbClr val="1F2C8F"/>
              </a:buClr>
              <a:buSzPts val="1400"/>
              <a:tabLst/>
              <a:defRPr/>
            </a:pPr>
            <a:r>
              <a:rPr lang="en-US" sz="1600" kern="0" dirty="0">
                <a:solidFill>
                  <a:srgbClr val="1F2C8F"/>
                </a:solidFill>
                <a:latin typeface="Verdana" panose="020B0604030504040204" pitchFamily="34" charset="0"/>
                <a:ea typeface="Verdana" panose="020B0604030504040204" pitchFamily="34" charset="0"/>
              </a:rPr>
              <a:t>   </a:t>
            </a:r>
            <a:r>
              <a:rPr kumimoji="0" lang="en-US" sz="1600" b="0" i="0" u="none" strike="noStrike" kern="0" cap="none" spc="0" normalizeH="0" baseline="0" noProof="0" dirty="0">
                <a:ln>
                  <a:noFill/>
                </a:ln>
                <a:solidFill>
                  <a:srgbClr val="1F2C8F"/>
                </a:solidFill>
                <a:effectLst/>
                <a:uLnTx/>
                <a:uFillTx/>
                <a:latin typeface="Verdana" panose="020B0604030504040204" pitchFamily="34" charset="0"/>
                <a:ea typeface="Verdana" panose="020B0604030504040204" pitchFamily="34" charset="0"/>
                <a:sym typeface="EB Garamond"/>
              </a:rPr>
              <a:t>prediction of stroke occurrence.</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E5DA91-1FEC-6054-9443-D6E0B33368B5}"/>
              </a:ext>
            </a:extLst>
          </p:cNvPr>
          <p:cNvSpPr>
            <a:spLocks noGrp="1"/>
          </p:cNvSpPr>
          <p:nvPr>
            <p:ph type="title"/>
          </p:nvPr>
        </p:nvSpPr>
        <p:spPr>
          <a:xfrm>
            <a:off x="964618" y="128670"/>
            <a:ext cx="4569164" cy="288657"/>
          </a:xfrm>
        </p:spPr>
        <p:txBody>
          <a:bodyPr/>
          <a:lstStyle/>
          <a:p>
            <a:r>
              <a:rPr lang="en-IN" sz="1200" dirty="0">
                <a:solidFill>
                  <a:schemeClr val="bg1"/>
                </a:solidFill>
                <a:latin typeface="Arial Black" panose="020B0A04020102020204" pitchFamily="34" charset="0"/>
              </a:rPr>
              <a:t>1. </a:t>
            </a:r>
            <a:r>
              <a:rPr lang="en-US" sz="1200" dirty="0">
                <a:solidFill>
                  <a:schemeClr val="bg1"/>
                </a:solidFill>
                <a:latin typeface="Arial Black" panose="020B0A04020102020204" pitchFamily="34" charset="0"/>
              </a:rPr>
              <a:t>Read the dataset and view the first 10 rows of it</a:t>
            </a:r>
            <a:r>
              <a:rPr lang="en-IN" sz="1200" dirty="0">
                <a:solidFill>
                  <a:schemeClr val="bg1"/>
                </a:solidFill>
                <a:latin typeface="Arial Black" panose="020B0A04020102020204" pitchFamily="34" charset="0"/>
              </a:rPr>
              <a:t>.</a:t>
            </a:r>
          </a:p>
        </p:txBody>
      </p:sp>
      <p:pic>
        <p:nvPicPr>
          <p:cNvPr id="13" name="Picture 12">
            <a:extLst>
              <a:ext uri="{FF2B5EF4-FFF2-40B4-BE49-F238E27FC236}">
                <a16:creationId xmlns:a16="http://schemas.microsoft.com/office/drawing/2014/main" id="{7D024F3D-3E83-1F53-D3FC-0DCE90BC32CB}"/>
              </a:ext>
            </a:extLst>
          </p:cNvPr>
          <p:cNvPicPr>
            <a:picLocks noChangeAspect="1"/>
          </p:cNvPicPr>
          <p:nvPr/>
        </p:nvPicPr>
        <p:blipFill>
          <a:blip r:embed="rId2"/>
          <a:stretch>
            <a:fillRect/>
          </a:stretch>
        </p:blipFill>
        <p:spPr>
          <a:xfrm>
            <a:off x="146324" y="575390"/>
            <a:ext cx="5940990" cy="2594076"/>
          </a:xfrm>
          <a:prstGeom prst="rect">
            <a:avLst/>
          </a:prstGeom>
        </p:spPr>
      </p:pic>
      <p:sp>
        <p:nvSpPr>
          <p:cNvPr id="14" name="Title 7">
            <a:extLst>
              <a:ext uri="{FF2B5EF4-FFF2-40B4-BE49-F238E27FC236}">
                <a16:creationId xmlns:a16="http://schemas.microsoft.com/office/drawing/2014/main" id="{5564166C-A4AC-62CE-9B3B-AF64F5296644}"/>
              </a:ext>
            </a:extLst>
          </p:cNvPr>
          <p:cNvSpPr txBox="1">
            <a:spLocks/>
          </p:cNvSpPr>
          <p:nvPr/>
        </p:nvSpPr>
        <p:spPr>
          <a:xfrm>
            <a:off x="6088814" y="128671"/>
            <a:ext cx="4051756" cy="28865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bg1"/>
                </a:solidFill>
                <a:latin typeface="Arial Black" panose="020B0A04020102020204" pitchFamily="34" charset="0"/>
              </a:rPr>
              <a:t>2. Check the shape/dimension of the dataset.</a:t>
            </a:r>
            <a:endParaRPr lang="en-IN" sz="1200" dirty="0">
              <a:solidFill>
                <a:schemeClr val="bg1"/>
              </a:solidFill>
              <a:latin typeface="Arial Black" panose="020B0A04020102020204" pitchFamily="34" charset="0"/>
            </a:endParaRPr>
          </a:p>
        </p:txBody>
      </p:sp>
      <p:pic>
        <p:nvPicPr>
          <p:cNvPr id="16" name="Picture 15">
            <a:extLst>
              <a:ext uri="{FF2B5EF4-FFF2-40B4-BE49-F238E27FC236}">
                <a16:creationId xmlns:a16="http://schemas.microsoft.com/office/drawing/2014/main" id="{3FD0748D-B8BD-B7E2-BD2A-E69F8FEFD7B0}"/>
              </a:ext>
            </a:extLst>
          </p:cNvPr>
          <p:cNvPicPr>
            <a:picLocks noChangeAspect="1"/>
          </p:cNvPicPr>
          <p:nvPr/>
        </p:nvPicPr>
        <p:blipFill>
          <a:blip r:embed="rId3"/>
          <a:stretch>
            <a:fillRect/>
          </a:stretch>
        </p:blipFill>
        <p:spPr>
          <a:xfrm>
            <a:off x="6876239" y="467657"/>
            <a:ext cx="842309" cy="571609"/>
          </a:xfrm>
          <a:prstGeom prst="rect">
            <a:avLst/>
          </a:prstGeom>
        </p:spPr>
      </p:pic>
      <p:sp>
        <p:nvSpPr>
          <p:cNvPr id="17" name="Title 7">
            <a:extLst>
              <a:ext uri="{FF2B5EF4-FFF2-40B4-BE49-F238E27FC236}">
                <a16:creationId xmlns:a16="http://schemas.microsoft.com/office/drawing/2014/main" id="{B9621A4E-1EA7-DC03-0364-3A1E527AFB97}"/>
              </a:ext>
            </a:extLst>
          </p:cNvPr>
          <p:cNvSpPr txBox="1">
            <a:spLocks/>
          </p:cNvSpPr>
          <p:nvPr/>
        </p:nvSpPr>
        <p:spPr>
          <a:xfrm>
            <a:off x="6096000" y="1273668"/>
            <a:ext cx="4569164" cy="4194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bg1"/>
                </a:solidFill>
                <a:latin typeface="Arial Black" panose="020B0A04020102020204" pitchFamily="34" charset="0"/>
              </a:rPr>
              <a:t>3. Check for the missing values. Display the number of missing values per column.</a:t>
            </a:r>
            <a:endParaRPr lang="en-IN" sz="1200" dirty="0">
              <a:solidFill>
                <a:schemeClr val="bg1"/>
              </a:solidFill>
              <a:latin typeface="Arial Black" panose="020B0A04020102020204" pitchFamily="34" charset="0"/>
            </a:endParaRPr>
          </a:p>
        </p:txBody>
      </p:sp>
      <p:sp>
        <p:nvSpPr>
          <p:cNvPr id="20" name="Title 7">
            <a:extLst>
              <a:ext uri="{FF2B5EF4-FFF2-40B4-BE49-F238E27FC236}">
                <a16:creationId xmlns:a16="http://schemas.microsoft.com/office/drawing/2014/main" id="{82DB9375-8FA8-82C8-F1D6-CFDD7ED87AA2}"/>
              </a:ext>
            </a:extLst>
          </p:cNvPr>
          <p:cNvSpPr txBox="1">
            <a:spLocks/>
          </p:cNvSpPr>
          <p:nvPr/>
        </p:nvSpPr>
        <p:spPr>
          <a:xfrm>
            <a:off x="6105528" y="2482696"/>
            <a:ext cx="2531445" cy="6352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bg1"/>
                </a:solidFill>
                <a:latin typeface="Arial Black" panose="020B0A04020102020204" pitchFamily="34" charset="0"/>
              </a:rPr>
              <a:t>4. Investigate and predict the missing BMI Value.</a:t>
            </a:r>
          </a:p>
          <a:p>
            <a:endParaRPr lang="en-IN" sz="1200" dirty="0">
              <a:solidFill>
                <a:schemeClr val="bg1"/>
              </a:solidFill>
              <a:latin typeface="Arial Black" panose="020B0A04020102020204" pitchFamily="34" charset="0"/>
            </a:endParaRPr>
          </a:p>
        </p:txBody>
      </p:sp>
      <p:pic>
        <p:nvPicPr>
          <p:cNvPr id="22" name="Picture 21">
            <a:extLst>
              <a:ext uri="{FF2B5EF4-FFF2-40B4-BE49-F238E27FC236}">
                <a16:creationId xmlns:a16="http://schemas.microsoft.com/office/drawing/2014/main" id="{D34BBC61-9170-2BB2-027E-ABA89A6666DD}"/>
              </a:ext>
            </a:extLst>
          </p:cNvPr>
          <p:cNvPicPr>
            <a:picLocks noChangeAspect="1"/>
          </p:cNvPicPr>
          <p:nvPr/>
        </p:nvPicPr>
        <p:blipFill>
          <a:blip r:embed="rId4"/>
          <a:stretch>
            <a:fillRect/>
          </a:stretch>
        </p:blipFill>
        <p:spPr>
          <a:xfrm>
            <a:off x="6699168" y="1760934"/>
            <a:ext cx="2619783" cy="242164"/>
          </a:xfrm>
          <a:prstGeom prst="rect">
            <a:avLst/>
          </a:prstGeom>
        </p:spPr>
      </p:pic>
      <p:pic>
        <p:nvPicPr>
          <p:cNvPr id="24" name="Picture 23">
            <a:extLst>
              <a:ext uri="{FF2B5EF4-FFF2-40B4-BE49-F238E27FC236}">
                <a16:creationId xmlns:a16="http://schemas.microsoft.com/office/drawing/2014/main" id="{0BBFE859-7BB1-B05A-3F90-937A9D510CD9}"/>
              </a:ext>
            </a:extLst>
          </p:cNvPr>
          <p:cNvPicPr>
            <a:picLocks noChangeAspect="1"/>
          </p:cNvPicPr>
          <p:nvPr/>
        </p:nvPicPr>
        <p:blipFill>
          <a:blip r:embed="rId5"/>
          <a:stretch>
            <a:fillRect/>
          </a:stretch>
        </p:blipFill>
        <p:spPr>
          <a:xfrm>
            <a:off x="8593618" y="2409276"/>
            <a:ext cx="3093903" cy="1600076"/>
          </a:xfrm>
          <a:prstGeom prst="rect">
            <a:avLst/>
          </a:prstGeom>
        </p:spPr>
      </p:pic>
      <p:sp>
        <p:nvSpPr>
          <p:cNvPr id="25" name="Title 7">
            <a:extLst>
              <a:ext uri="{FF2B5EF4-FFF2-40B4-BE49-F238E27FC236}">
                <a16:creationId xmlns:a16="http://schemas.microsoft.com/office/drawing/2014/main" id="{4495E316-A71B-126E-93AA-7CAAE5F06539}"/>
              </a:ext>
            </a:extLst>
          </p:cNvPr>
          <p:cNvSpPr txBox="1">
            <a:spLocks/>
          </p:cNvSpPr>
          <p:nvPr/>
        </p:nvSpPr>
        <p:spPr>
          <a:xfrm>
            <a:off x="146324" y="3433200"/>
            <a:ext cx="5940990" cy="6352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bg1"/>
                </a:solidFill>
                <a:latin typeface="Arial Black" panose="020B0A04020102020204" pitchFamily="34" charset="0"/>
              </a:rPr>
              <a:t>5. Check the datatype, number of non-null values, and name of each variable in the dataset.</a:t>
            </a:r>
            <a:endParaRPr lang="en-IN" sz="1200" dirty="0">
              <a:solidFill>
                <a:schemeClr val="bg1"/>
              </a:solidFill>
              <a:latin typeface="Arial Black" panose="020B0A04020102020204" pitchFamily="34" charset="0"/>
            </a:endParaRPr>
          </a:p>
        </p:txBody>
      </p:sp>
      <p:pic>
        <p:nvPicPr>
          <p:cNvPr id="27" name="Picture 26">
            <a:extLst>
              <a:ext uri="{FF2B5EF4-FFF2-40B4-BE49-F238E27FC236}">
                <a16:creationId xmlns:a16="http://schemas.microsoft.com/office/drawing/2014/main" id="{506DCA74-0006-0D05-D5B0-9A8B350C0AFE}"/>
              </a:ext>
            </a:extLst>
          </p:cNvPr>
          <p:cNvPicPr>
            <a:picLocks noChangeAspect="1"/>
          </p:cNvPicPr>
          <p:nvPr/>
        </p:nvPicPr>
        <p:blipFill>
          <a:blip r:embed="rId6"/>
          <a:stretch>
            <a:fillRect/>
          </a:stretch>
        </p:blipFill>
        <p:spPr>
          <a:xfrm>
            <a:off x="288037" y="4225490"/>
            <a:ext cx="2271060" cy="2057120"/>
          </a:xfrm>
          <a:prstGeom prst="rect">
            <a:avLst/>
          </a:prstGeom>
        </p:spPr>
      </p:pic>
      <p:pic>
        <p:nvPicPr>
          <p:cNvPr id="29" name="Picture 28">
            <a:extLst>
              <a:ext uri="{FF2B5EF4-FFF2-40B4-BE49-F238E27FC236}">
                <a16:creationId xmlns:a16="http://schemas.microsoft.com/office/drawing/2014/main" id="{8560BB18-2AA9-5BD9-EAE6-BA425EA7836A}"/>
              </a:ext>
            </a:extLst>
          </p:cNvPr>
          <p:cNvPicPr>
            <a:picLocks noChangeAspect="1"/>
          </p:cNvPicPr>
          <p:nvPr/>
        </p:nvPicPr>
        <p:blipFill>
          <a:blip r:embed="rId7"/>
          <a:stretch>
            <a:fillRect/>
          </a:stretch>
        </p:blipFill>
        <p:spPr>
          <a:xfrm>
            <a:off x="3363377" y="4225490"/>
            <a:ext cx="1974549" cy="2057120"/>
          </a:xfrm>
          <a:prstGeom prst="rect">
            <a:avLst/>
          </a:prstGeom>
        </p:spPr>
      </p:pic>
      <p:sp>
        <p:nvSpPr>
          <p:cNvPr id="32" name="Title 7">
            <a:extLst>
              <a:ext uri="{FF2B5EF4-FFF2-40B4-BE49-F238E27FC236}">
                <a16:creationId xmlns:a16="http://schemas.microsoft.com/office/drawing/2014/main" id="{89C8CAC1-4DA9-6D3B-3627-8ED94BFBF938}"/>
              </a:ext>
            </a:extLst>
          </p:cNvPr>
          <p:cNvSpPr txBox="1">
            <a:spLocks/>
          </p:cNvSpPr>
          <p:nvPr/>
        </p:nvSpPr>
        <p:spPr>
          <a:xfrm>
            <a:off x="6142206" y="4040423"/>
            <a:ext cx="4842370" cy="47373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bg1"/>
                </a:solidFill>
                <a:latin typeface="Arial Black" panose="020B0A04020102020204" pitchFamily="34" charset="0"/>
              </a:rPr>
              <a:t>6. Check the descriptive statistics of the dataset.</a:t>
            </a:r>
          </a:p>
        </p:txBody>
      </p:sp>
      <p:pic>
        <p:nvPicPr>
          <p:cNvPr id="34" name="Picture 33">
            <a:extLst>
              <a:ext uri="{FF2B5EF4-FFF2-40B4-BE49-F238E27FC236}">
                <a16:creationId xmlns:a16="http://schemas.microsoft.com/office/drawing/2014/main" id="{F7839FFD-11DF-F2F2-B71E-02ED0170AF6E}"/>
              </a:ext>
            </a:extLst>
          </p:cNvPr>
          <p:cNvPicPr>
            <a:picLocks noChangeAspect="1"/>
          </p:cNvPicPr>
          <p:nvPr/>
        </p:nvPicPr>
        <p:blipFill>
          <a:blip r:embed="rId8"/>
          <a:stretch>
            <a:fillRect/>
          </a:stretch>
        </p:blipFill>
        <p:spPr>
          <a:xfrm>
            <a:off x="6359836" y="4545232"/>
            <a:ext cx="5245744" cy="2025715"/>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8B8011D-2A6F-3676-1730-A180BC669AC9}"/>
              </a:ext>
            </a:extLst>
          </p:cNvPr>
          <p:cNvSpPr txBox="1">
            <a:spLocks/>
          </p:cNvSpPr>
          <p:nvPr/>
        </p:nvSpPr>
        <p:spPr>
          <a:xfrm>
            <a:off x="101068" y="364557"/>
            <a:ext cx="2997356" cy="4331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tx2"/>
                </a:solidFill>
                <a:latin typeface="Arial Black" panose="020B0A04020102020204" pitchFamily="34" charset="0"/>
              </a:rPr>
              <a:t>7. Visualize the proportion of </a:t>
            </a:r>
            <a:r>
              <a:rPr lang="en-US" sz="1200" dirty="0">
                <a:solidFill>
                  <a:srgbClr val="002060"/>
                </a:solidFill>
                <a:latin typeface="Arial Black" panose="020B0A04020102020204" pitchFamily="34" charset="0"/>
              </a:rPr>
              <a:t>Stroke</a:t>
            </a:r>
            <a:r>
              <a:rPr lang="en-US" sz="1200" dirty="0">
                <a:solidFill>
                  <a:schemeClr val="tx2"/>
                </a:solidFill>
                <a:latin typeface="Arial Black" panose="020B0A04020102020204" pitchFamily="34" charset="0"/>
              </a:rPr>
              <a:t> samples in the dataset.</a:t>
            </a:r>
            <a:endParaRPr lang="en-IN" sz="1200" dirty="0">
              <a:solidFill>
                <a:schemeClr val="tx2"/>
              </a:solidFill>
              <a:latin typeface="Arial Black" panose="020B0A04020102020204" pitchFamily="34" charset="0"/>
            </a:endParaRPr>
          </a:p>
        </p:txBody>
      </p:sp>
      <p:pic>
        <p:nvPicPr>
          <p:cNvPr id="10" name="Picture 9">
            <a:extLst>
              <a:ext uri="{FF2B5EF4-FFF2-40B4-BE49-F238E27FC236}">
                <a16:creationId xmlns:a16="http://schemas.microsoft.com/office/drawing/2014/main" id="{6E1E2A7C-89E4-410F-19F6-8896ADDD90EF}"/>
              </a:ext>
            </a:extLst>
          </p:cNvPr>
          <p:cNvPicPr>
            <a:picLocks noChangeAspect="1"/>
          </p:cNvPicPr>
          <p:nvPr/>
        </p:nvPicPr>
        <p:blipFill>
          <a:blip r:embed="rId2"/>
          <a:stretch>
            <a:fillRect/>
          </a:stretch>
        </p:blipFill>
        <p:spPr>
          <a:xfrm>
            <a:off x="78008" y="931244"/>
            <a:ext cx="3020416" cy="2521819"/>
          </a:xfrm>
          <a:prstGeom prst="rect">
            <a:avLst/>
          </a:prstGeom>
        </p:spPr>
      </p:pic>
      <p:sp>
        <p:nvSpPr>
          <p:cNvPr id="15" name="Title 7">
            <a:extLst>
              <a:ext uri="{FF2B5EF4-FFF2-40B4-BE49-F238E27FC236}">
                <a16:creationId xmlns:a16="http://schemas.microsoft.com/office/drawing/2014/main" id="{916F3609-16D1-300D-7D11-46AB1FDB4D36}"/>
              </a:ext>
            </a:extLst>
          </p:cNvPr>
          <p:cNvSpPr txBox="1">
            <a:spLocks/>
          </p:cNvSpPr>
          <p:nvPr/>
        </p:nvSpPr>
        <p:spPr>
          <a:xfrm>
            <a:off x="3339368" y="364556"/>
            <a:ext cx="3589217" cy="4331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tx2"/>
                </a:solidFill>
                <a:latin typeface="Arial Black" panose="020B0A04020102020204" pitchFamily="34" charset="0"/>
              </a:rPr>
              <a:t>8. Visualize the Distribution of Male and Female Ages.</a:t>
            </a:r>
            <a:endParaRPr lang="en-IN" sz="1200" dirty="0">
              <a:solidFill>
                <a:schemeClr val="tx2"/>
              </a:solidFill>
              <a:latin typeface="Arial Black" panose="020B0A04020102020204" pitchFamily="34" charset="0"/>
            </a:endParaRPr>
          </a:p>
        </p:txBody>
      </p:sp>
      <p:pic>
        <p:nvPicPr>
          <p:cNvPr id="17" name="Picture 16">
            <a:extLst>
              <a:ext uri="{FF2B5EF4-FFF2-40B4-BE49-F238E27FC236}">
                <a16:creationId xmlns:a16="http://schemas.microsoft.com/office/drawing/2014/main" id="{52DC2DBF-CC0D-452F-D176-7DA4509434E2}"/>
              </a:ext>
            </a:extLst>
          </p:cNvPr>
          <p:cNvPicPr>
            <a:picLocks noChangeAspect="1"/>
          </p:cNvPicPr>
          <p:nvPr/>
        </p:nvPicPr>
        <p:blipFill>
          <a:blip r:embed="rId3"/>
          <a:stretch>
            <a:fillRect/>
          </a:stretch>
        </p:blipFill>
        <p:spPr>
          <a:xfrm>
            <a:off x="3196975" y="931244"/>
            <a:ext cx="3503604" cy="2502567"/>
          </a:xfrm>
          <a:prstGeom prst="rect">
            <a:avLst/>
          </a:prstGeom>
        </p:spPr>
      </p:pic>
      <p:sp>
        <p:nvSpPr>
          <p:cNvPr id="18" name="Title 7">
            <a:extLst>
              <a:ext uri="{FF2B5EF4-FFF2-40B4-BE49-F238E27FC236}">
                <a16:creationId xmlns:a16="http://schemas.microsoft.com/office/drawing/2014/main" id="{4F1C0A70-A92B-60BC-66E9-2928219B8C7E}"/>
              </a:ext>
            </a:extLst>
          </p:cNvPr>
          <p:cNvSpPr txBox="1">
            <a:spLocks/>
          </p:cNvSpPr>
          <p:nvPr/>
        </p:nvSpPr>
        <p:spPr>
          <a:xfrm>
            <a:off x="7046404" y="1185778"/>
            <a:ext cx="2869934" cy="7411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tx2"/>
                </a:solidFill>
                <a:latin typeface="Arial Black" panose="020B0A04020102020204" pitchFamily="34" charset="0"/>
              </a:rPr>
              <a:t>9. Visualize the stroke sample based on -</a:t>
            </a:r>
          </a:p>
          <a:p>
            <a:r>
              <a:rPr lang="en-US" sz="1200" dirty="0">
                <a:solidFill>
                  <a:schemeClr val="tx2"/>
                </a:solidFill>
                <a:latin typeface="Arial Black" panose="020B0A04020102020204" pitchFamily="34" charset="0"/>
              </a:rPr>
              <a:t>a) BMI and Glucose Level</a:t>
            </a:r>
          </a:p>
          <a:p>
            <a:r>
              <a:rPr lang="en-US" sz="1200" dirty="0">
                <a:solidFill>
                  <a:schemeClr val="tx2"/>
                </a:solidFill>
                <a:latin typeface="Arial Black" panose="020B0A04020102020204" pitchFamily="34" charset="0"/>
              </a:rPr>
              <a:t>b) BMI and Age</a:t>
            </a:r>
            <a:endParaRPr lang="en-IN" sz="1200" dirty="0">
              <a:solidFill>
                <a:schemeClr val="tx2"/>
              </a:solidFill>
              <a:latin typeface="Arial Black" panose="020B0A04020102020204" pitchFamily="34" charset="0"/>
            </a:endParaRPr>
          </a:p>
        </p:txBody>
      </p:sp>
      <p:pic>
        <p:nvPicPr>
          <p:cNvPr id="20" name="Picture 19">
            <a:extLst>
              <a:ext uri="{FF2B5EF4-FFF2-40B4-BE49-F238E27FC236}">
                <a16:creationId xmlns:a16="http://schemas.microsoft.com/office/drawing/2014/main" id="{83DEB2F0-9E3C-2B6A-B98D-B601CD36B0AE}"/>
              </a:ext>
            </a:extLst>
          </p:cNvPr>
          <p:cNvPicPr>
            <a:picLocks noChangeAspect="1"/>
          </p:cNvPicPr>
          <p:nvPr/>
        </p:nvPicPr>
        <p:blipFill>
          <a:blip r:embed="rId4"/>
          <a:stretch>
            <a:fillRect/>
          </a:stretch>
        </p:blipFill>
        <p:spPr>
          <a:xfrm>
            <a:off x="6889425" y="2040939"/>
            <a:ext cx="4454426" cy="1995405"/>
          </a:xfrm>
          <a:prstGeom prst="rect">
            <a:avLst/>
          </a:prstGeom>
        </p:spPr>
      </p:pic>
      <p:pic>
        <p:nvPicPr>
          <p:cNvPr id="22" name="Picture 21">
            <a:extLst>
              <a:ext uri="{FF2B5EF4-FFF2-40B4-BE49-F238E27FC236}">
                <a16:creationId xmlns:a16="http://schemas.microsoft.com/office/drawing/2014/main" id="{1E0DA89A-CA3D-882F-2BAD-188948778210}"/>
              </a:ext>
            </a:extLst>
          </p:cNvPr>
          <p:cNvPicPr>
            <a:picLocks noChangeAspect="1"/>
          </p:cNvPicPr>
          <p:nvPr/>
        </p:nvPicPr>
        <p:blipFill>
          <a:blip r:embed="rId5"/>
          <a:stretch>
            <a:fillRect/>
          </a:stretch>
        </p:blipFill>
        <p:spPr>
          <a:xfrm>
            <a:off x="6928585" y="4150358"/>
            <a:ext cx="4415266" cy="1939489"/>
          </a:xfrm>
          <a:prstGeom prst="rect">
            <a:avLst/>
          </a:prstGeom>
        </p:spPr>
      </p:pic>
      <p:sp>
        <p:nvSpPr>
          <p:cNvPr id="23" name="Title 7">
            <a:extLst>
              <a:ext uri="{FF2B5EF4-FFF2-40B4-BE49-F238E27FC236}">
                <a16:creationId xmlns:a16="http://schemas.microsoft.com/office/drawing/2014/main" id="{F4432B98-BC56-4B93-7DAA-7989B6699DC8}"/>
              </a:ext>
            </a:extLst>
          </p:cNvPr>
          <p:cNvSpPr txBox="1">
            <a:spLocks/>
          </p:cNvSpPr>
          <p:nvPr/>
        </p:nvSpPr>
        <p:spPr>
          <a:xfrm>
            <a:off x="171657" y="3720168"/>
            <a:ext cx="3328480" cy="8037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tx2"/>
                </a:solidFill>
                <a:latin typeface="Arial Black" panose="020B0A04020102020204" pitchFamily="34" charset="0"/>
              </a:rPr>
              <a:t>10. Using the pie chart visualizes the proportion of different smoking categories among the stroke population.</a:t>
            </a:r>
          </a:p>
        </p:txBody>
      </p:sp>
      <p:pic>
        <p:nvPicPr>
          <p:cNvPr id="25" name="Picture 24">
            <a:extLst>
              <a:ext uri="{FF2B5EF4-FFF2-40B4-BE49-F238E27FC236}">
                <a16:creationId xmlns:a16="http://schemas.microsoft.com/office/drawing/2014/main" id="{7B378901-0EF7-3EC1-F5C8-47F0B3715990}"/>
              </a:ext>
            </a:extLst>
          </p:cNvPr>
          <p:cNvPicPr>
            <a:picLocks noChangeAspect="1"/>
          </p:cNvPicPr>
          <p:nvPr/>
        </p:nvPicPr>
        <p:blipFill>
          <a:blip r:embed="rId6"/>
          <a:stretch>
            <a:fillRect/>
          </a:stretch>
        </p:blipFill>
        <p:spPr>
          <a:xfrm>
            <a:off x="3371516" y="3712819"/>
            <a:ext cx="3267677" cy="2780625"/>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7">
            <a:extLst>
              <a:ext uri="{FF2B5EF4-FFF2-40B4-BE49-F238E27FC236}">
                <a16:creationId xmlns:a16="http://schemas.microsoft.com/office/drawing/2014/main" id="{B5CA3F85-FBF9-BDD8-B827-F4D4BCF92655}"/>
              </a:ext>
            </a:extLst>
          </p:cNvPr>
          <p:cNvSpPr>
            <a:spLocks noGrp="1"/>
          </p:cNvSpPr>
          <p:nvPr>
            <p:ph type="title"/>
          </p:nvPr>
        </p:nvSpPr>
        <p:spPr>
          <a:xfrm>
            <a:off x="98344" y="136526"/>
            <a:ext cx="5696064" cy="296612"/>
          </a:xfrm>
        </p:spPr>
        <p:txBody>
          <a:bodyPr/>
          <a:lstStyle/>
          <a:p>
            <a:r>
              <a:rPr lang="en-US" sz="1200" dirty="0">
                <a:solidFill>
                  <a:schemeClr val="bg1"/>
                </a:solidFill>
                <a:latin typeface="Arial Black" panose="020B0A04020102020204" pitchFamily="34" charset="0"/>
              </a:rPr>
              <a:t>11. Perform hypothesis testing to find the significant variables.</a:t>
            </a:r>
            <a:endParaRPr lang="en-IN" sz="1200" dirty="0">
              <a:solidFill>
                <a:schemeClr val="bg1"/>
              </a:solidFill>
              <a:latin typeface="Arial Black" panose="020B0A04020102020204" pitchFamily="34" charset="0"/>
            </a:endParaRPr>
          </a:p>
        </p:txBody>
      </p:sp>
      <p:sp>
        <p:nvSpPr>
          <p:cNvPr id="12" name="Title 7">
            <a:extLst>
              <a:ext uri="{FF2B5EF4-FFF2-40B4-BE49-F238E27FC236}">
                <a16:creationId xmlns:a16="http://schemas.microsoft.com/office/drawing/2014/main" id="{47011E86-D202-E8CB-3C01-97A08490BE2E}"/>
              </a:ext>
            </a:extLst>
          </p:cNvPr>
          <p:cNvSpPr txBox="1">
            <a:spLocks/>
          </p:cNvSpPr>
          <p:nvPr/>
        </p:nvSpPr>
        <p:spPr>
          <a:xfrm>
            <a:off x="0" y="567891"/>
            <a:ext cx="5696064" cy="8277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171450" indent="-171450">
              <a:buFont typeface="Arial" panose="020B0604020202020204" pitchFamily="34" charset="0"/>
              <a:buChar char="•"/>
            </a:pPr>
            <a:r>
              <a:rPr lang="en-US" sz="1200" b="0" dirty="0">
                <a:solidFill>
                  <a:schemeClr val="bg1"/>
                </a:solidFill>
                <a:latin typeface="Verdana" panose="020B0604030504040204" pitchFamily="34" charset="0"/>
                <a:ea typeface="Verdana" panose="020B0604030504040204" pitchFamily="34" charset="0"/>
              </a:rPr>
              <a:t>Using a Linear Regression Model to generate the p-value of all the Numerical Columns to test the Significance of the columns on the Target Column.</a:t>
            </a:r>
          </a:p>
          <a:p>
            <a:pPr marL="171450" indent="-171450">
              <a:buFont typeface="Arial" panose="020B0604020202020204" pitchFamily="34" charset="0"/>
              <a:buChar char="•"/>
            </a:pPr>
            <a:endParaRPr lang="en-IN" sz="1200" b="0" dirty="0">
              <a:solidFill>
                <a:schemeClr val="bg1"/>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818233ED-6B23-772B-7A0A-69E8EA205EC2}"/>
              </a:ext>
            </a:extLst>
          </p:cNvPr>
          <p:cNvSpPr txBox="1"/>
          <p:nvPr/>
        </p:nvSpPr>
        <p:spPr>
          <a:xfrm>
            <a:off x="55596" y="4604558"/>
            <a:ext cx="5698156"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To check the Significance of the Numerical Features having Categorical Values, we first encoded all the features using the Label encoding Technique and then performed Chi-Square Contingency Test to check the significance.</a:t>
            </a:r>
            <a:endParaRPr lang="en-IN" sz="1200" dirty="0">
              <a:solidFill>
                <a:schemeClr val="bg1"/>
              </a:solidFill>
              <a:latin typeface="Verdana" panose="020B0604030504040204" pitchFamily="34" charset="0"/>
              <a:ea typeface="Verdana" panose="020B0604030504040204" pitchFamily="34" charset="0"/>
            </a:endParaRPr>
          </a:p>
        </p:txBody>
      </p:sp>
      <p:pic>
        <p:nvPicPr>
          <p:cNvPr id="17" name="Picture 16">
            <a:extLst>
              <a:ext uri="{FF2B5EF4-FFF2-40B4-BE49-F238E27FC236}">
                <a16:creationId xmlns:a16="http://schemas.microsoft.com/office/drawing/2014/main" id="{88D76700-E4C8-BEA5-7A03-94ED610E69F1}"/>
              </a:ext>
            </a:extLst>
          </p:cNvPr>
          <p:cNvPicPr>
            <a:picLocks noChangeAspect="1"/>
          </p:cNvPicPr>
          <p:nvPr/>
        </p:nvPicPr>
        <p:blipFill>
          <a:blip r:embed="rId2"/>
          <a:stretch>
            <a:fillRect/>
          </a:stretch>
        </p:blipFill>
        <p:spPr>
          <a:xfrm>
            <a:off x="5783546" y="2631002"/>
            <a:ext cx="5588287" cy="1926246"/>
          </a:xfrm>
          <a:prstGeom prst="rect">
            <a:avLst/>
          </a:prstGeom>
        </p:spPr>
      </p:pic>
      <p:pic>
        <p:nvPicPr>
          <p:cNvPr id="19" name="Picture 18">
            <a:extLst>
              <a:ext uri="{FF2B5EF4-FFF2-40B4-BE49-F238E27FC236}">
                <a16:creationId xmlns:a16="http://schemas.microsoft.com/office/drawing/2014/main" id="{AB5380F4-57AA-E199-A246-DE18FB8BF9B3}"/>
              </a:ext>
            </a:extLst>
          </p:cNvPr>
          <p:cNvPicPr>
            <a:picLocks noChangeAspect="1"/>
          </p:cNvPicPr>
          <p:nvPr/>
        </p:nvPicPr>
        <p:blipFill>
          <a:blip r:embed="rId3"/>
          <a:stretch>
            <a:fillRect/>
          </a:stretch>
        </p:blipFill>
        <p:spPr>
          <a:xfrm>
            <a:off x="226696" y="3295986"/>
            <a:ext cx="5355957" cy="690023"/>
          </a:xfrm>
          <a:prstGeom prst="rect">
            <a:avLst/>
          </a:prstGeom>
        </p:spPr>
      </p:pic>
      <p:pic>
        <p:nvPicPr>
          <p:cNvPr id="25" name="Picture 24">
            <a:extLst>
              <a:ext uri="{FF2B5EF4-FFF2-40B4-BE49-F238E27FC236}">
                <a16:creationId xmlns:a16="http://schemas.microsoft.com/office/drawing/2014/main" id="{3EC6B347-CDBA-947D-8200-9E42ABDA651C}"/>
              </a:ext>
            </a:extLst>
          </p:cNvPr>
          <p:cNvPicPr>
            <a:picLocks noChangeAspect="1"/>
          </p:cNvPicPr>
          <p:nvPr/>
        </p:nvPicPr>
        <p:blipFill>
          <a:blip r:embed="rId4"/>
          <a:stretch>
            <a:fillRect/>
          </a:stretch>
        </p:blipFill>
        <p:spPr>
          <a:xfrm>
            <a:off x="5813342" y="169826"/>
            <a:ext cx="4976261" cy="2282098"/>
          </a:xfrm>
          <a:prstGeom prst="rect">
            <a:avLst/>
          </a:prstGeom>
        </p:spPr>
      </p:pic>
      <p:pic>
        <p:nvPicPr>
          <p:cNvPr id="27" name="Picture 26">
            <a:extLst>
              <a:ext uri="{FF2B5EF4-FFF2-40B4-BE49-F238E27FC236}">
                <a16:creationId xmlns:a16="http://schemas.microsoft.com/office/drawing/2014/main" id="{FCA60531-5FF9-8FCF-58DB-3F461014B332}"/>
              </a:ext>
            </a:extLst>
          </p:cNvPr>
          <p:cNvPicPr>
            <a:picLocks noChangeAspect="1"/>
          </p:cNvPicPr>
          <p:nvPr/>
        </p:nvPicPr>
        <p:blipFill>
          <a:blip r:embed="rId5"/>
          <a:stretch>
            <a:fillRect/>
          </a:stretch>
        </p:blipFill>
        <p:spPr>
          <a:xfrm>
            <a:off x="226696" y="1297899"/>
            <a:ext cx="5355957" cy="948465"/>
          </a:xfrm>
          <a:prstGeom prst="rect">
            <a:avLst/>
          </a:prstGeom>
        </p:spPr>
      </p:pic>
      <p:sp>
        <p:nvSpPr>
          <p:cNvPr id="28" name="TextBox 27">
            <a:extLst>
              <a:ext uri="{FF2B5EF4-FFF2-40B4-BE49-F238E27FC236}">
                <a16:creationId xmlns:a16="http://schemas.microsoft.com/office/drawing/2014/main" id="{55F7CF7E-C085-5CD3-13EE-B22F4BE2D447}"/>
              </a:ext>
            </a:extLst>
          </p:cNvPr>
          <p:cNvSpPr txBox="1"/>
          <p:nvPr/>
        </p:nvSpPr>
        <p:spPr>
          <a:xfrm>
            <a:off x="208947" y="2769278"/>
            <a:ext cx="5698156"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Performing Chi-Square Contingency Test to check the significance of the Categorical Columns on the Target Column. </a:t>
            </a:r>
            <a:endParaRPr lang="en-IN" sz="1200" dirty="0">
              <a:solidFill>
                <a:schemeClr val="bg1"/>
              </a:solidFill>
              <a:latin typeface="Verdana" panose="020B0604030504040204" pitchFamily="34" charset="0"/>
              <a:ea typeface="Verdana" panose="020B0604030504040204" pitchFamily="34" charset="0"/>
            </a:endParaRPr>
          </a:p>
        </p:txBody>
      </p:sp>
      <p:pic>
        <p:nvPicPr>
          <p:cNvPr id="30" name="Picture 29">
            <a:extLst>
              <a:ext uri="{FF2B5EF4-FFF2-40B4-BE49-F238E27FC236}">
                <a16:creationId xmlns:a16="http://schemas.microsoft.com/office/drawing/2014/main" id="{C859ECD6-C671-EB1E-601B-0114A24344BE}"/>
              </a:ext>
            </a:extLst>
          </p:cNvPr>
          <p:cNvPicPr>
            <a:picLocks noChangeAspect="1"/>
          </p:cNvPicPr>
          <p:nvPr/>
        </p:nvPicPr>
        <p:blipFill>
          <a:blip r:embed="rId6"/>
          <a:stretch>
            <a:fillRect/>
          </a:stretch>
        </p:blipFill>
        <p:spPr>
          <a:xfrm>
            <a:off x="5783546" y="4695524"/>
            <a:ext cx="5035851" cy="1926246"/>
          </a:xfrm>
          <a:prstGeom prst="rect">
            <a:avLst/>
          </a:prstGeom>
        </p:spPr>
      </p:pic>
      <p:pic>
        <p:nvPicPr>
          <p:cNvPr id="32" name="Picture 31">
            <a:extLst>
              <a:ext uri="{FF2B5EF4-FFF2-40B4-BE49-F238E27FC236}">
                <a16:creationId xmlns:a16="http://schemas.microsoft.com/office/drawing/2014/main" id="{2E6AE36F-B3B7-FB35-7BD6-0203A70BC0D4}"/>
              </a:ext>
            </a:extLst>
          </p:cNvPr>
          <p:cNvPicPr>
            <a:picLocks noChangeAspect="1"/>
          </p:cNvPicPr>
          <p:nvPr/>
        </p:nvPicPr>
        <p:blipFill>
          <a:blip r:embed="rId7"/>
          <a:stretch>
            <a:fillRect/>
          </a:stretch>
        </p:blipFill>
        <p:spPr>
          <a:xfrm>
            <a:off x="244830" y="5583205"/>
            <a:ext cx="5337823" cy="577880"/>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3D2822F6-ECB6-3D8D-2C1A-B42D34EC1AEB}"/>
              </a:ext>
            </a:extLst>
          </p:cNvPr>
          <p:cNvSpPr>
            <a:spLocks noGrp="1"/>
          </p:cNvSpPr>
          <p:nvPr>
            <p:ph type="ctrTitle"/>
          </p:nvPr>
        </p:nvSpPr>
        <p:spPr>
          <a:xfrm>
            <a:off x="1205250" y="158183"/>
            <a:ext cx="6220278" cy="257611"/>
          </a:xfrm>
        </p:spPr>
        <p:txBody>
          <a:bodyPr/>
          <a:lstStyle/>
          <a:p>
            <a:r>
              <a:rPr lang="en-US" sz="1200" dirty="0">
                <a:solidFill>
                  <a:srgbClr val="002060"/>
                </a:solidFill>
                <a:latin typeface="Arial Black" panose="020B0A04020102020204" pitchFamily="34" charset="0"/>
              </a:rPr>
              <a:t>12. Drop the unnecessary columns.</a:t>
            </a:r>
            <a:endParaRPr lang="en-IN" sz="1200" dirty="0">
              <a:solidFill>
                <a:srgbClr val="002060"/>
              </a:solidFill>
              <a:latin typeface="Arial Black" panose="020B0A04020102020204" pitchFamily="34" charset="0"/>
            </a:endParaRPr>
          </a:p>
        </p:txBody>
      </p:sp>
      <p:pic>
        <p:nvPicPr>
          <p:cNvPr id="11" name="Picture 10">
            <a:extLst>
              <a:ext uri="{FF2B5EF4-FFF2-40B4-BE49-F238E27FC236}">
                <a16:creationId xmlns:a16="http://schemas.microsoft.com/office/drawing/2014/main" id="{BDAA6F6F-B211-989E-2D5D-7B8EEEE3B842}"/>
              </a:ext>
            </a:extLst>
          </p:cNvPr>
          <p:cNvPicPr>
            <a:picLocks noChangeAspect="1"/>
          </p:cNvPicPr>
          <p:nvPr/>
        </p:nvPicPr>
        <p:blipFill>
          <a:blip r:embed="rId2"/>
          <a:stretch>
            <a:fillRect/>
          </a:stretch>
        </p:blipFill>
        <p:spPr>
          <a:xfrm>
            <a:off x="1328097" y="440638"/>
            <a:ext cx="5744190" cy="1586392"/>
          </a:xfrm>
          <a:prstGeom prst="rect">
            <a:avLst/>
          </a:prstGeom>
        </p:spPr>
      </p:pic>
      <p:sp>
        <p:nvSpPr>
          <p:cNvPr id="12" name="Title 7">
            <a:extLst>
              <a:ext uri="{FF2B5EF4-FFF2-40B4-BE49-F238E27FC236}">
                <a16:creationId xmlns:a16="http://schemas.microsoft.com/office/drawing/2014/main" id="{06B2399C-3393-C025-DAE2-A882F86A7C72}"/>
              </a:ext>
            </a:extLst>
          </p:cNvPr>
          <p:cNvSpPr txBox="1">
            <a:spLocks/>
          </p:cNvSpPr>
          <p:nvPr/>
        </p:nvSpPr>
        <p:spPr>
          <a:xfrm>
            <a:off x="109380" y="2051875"/>
            <a:ext cx="5744190" cy="35699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1200" dirty="0">
                <a:solidFill>
                  <a:srgbClr val="002060"/>
                </a:solidFill>
                <a:latin typeface="Arial Black" panose="020B0A04020102020204" pitchFamily="34" charset="0"/>
              </a:rPr>
              <a:t>13. Write the code to encode the Categorical Features.</a:t>
            </a:r>
          </a:p>
        </p:txBody>
      </p:sp>
      <p:pic>
        <p:nvPicPr>
          <p:cNvPr id="14" name="Picture 13">
            <a:extLst>
              <a:ext uri="{FF2B5EF4-FFF2-40B4-BE49-F238E27FC236}">
                <a16:creationId xmlns:a16="http://schemas.microsoft.com/office/drawing/2014/main" id="{F9194460-2E2A-4A27-0065-A1FB3D887317}"/>
              </a:ext>
            </a:extLst>
          </p:cNvPr>
          <p:cNvPicPr>
            <a:picLocks noChangeAspect="1"/>
          </p:cNvPicPr>
          <p:nvPr/>
        </p:nvPicPr>
        <p:blipFill>
          <a:blip r:embed="rId3"/>
          <a:stretch>
            <a:fillRect/>
          </a:stretch>
        </p:blipFill>
        <p:spPr>
          <a:xfrm>
            <a:off x="1057976" y="2412522"/>
            <a:ext cx="6014311" cy="2324442"/>
          </a:xfrm>
          <a:prstGeom prst="rect">
            <a:avLst/>
          </a:prstGeom>
        </p:spPr>
      </p:pic>
      <p:sp>
        <p:nvSpPr>
          <p:cNvPr id="15" name="Title 7">
            <a:extLst>
              <a:ext uri="{FF2B5EF4-FFF2-40B4-BE49-F238E27FC236}">
                <a16:creationId xmlns:a16="http://schemas.microsoft.com/office/drawing/2014/main" id="{7E5CB94B-10DF-AA68-40CC-69DCD23D4D50}"/>
              </a:ext>
            </a:extLst>
          </p:cNvPr>
          <p:cNvSpPr txBox="1">
            <a:spLocks/>
          </p:cNvSpPr>
          <p:nvPr/>
        </p:nvSpPr>
        <p:spPr>
          <a:xfrm>
            <a:off x="109380" y="4935712"/>
            <a:ext cx="2397705" cy="481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sz="1200" dirty="0">
                <a:solidFill>
                  <a:srgbClr val="002060"/>
                </a:solidFill>
                <a:latin typeface="Arial Black" panose="020B0A04020102020204" pitchFamily="34" charset="0"/>
              </a:rPr>
              <a:t>14. Check the distribution of '</a:t>
            </a:r>
            <a:r>
              <a:rPr lang="en-US" sz="1200" dirty="0" err="1">
                <a:solidFill>
                  <a:srgbClr val="002060"/>
                </a:solidFill>
                <a:latin typeface="Arial Black" panose="020B0A04020102020204" pitchFamily="34" charset="0"/>
              </a:rPr>
              <a:t>bmi</a:t>
            </a:r>
            <a:r>
              <a:rPr lang="en-US" sz="1200" dirty="0">
                <a:solidFill>
                  <a:srgbClr val="002060"/>
                </a:solidFill>
                <a:latin typeface="Arial Black" panose="020B0A04020102020204" pitchFamily="34" charset="0"/>
              </a:rPr>
              <a:t>' and 'stroke' columns in the dataset.</a:t>
            </a:r>
          </a:p>
        </p:txBody>
      </p:sp>
      <p:pic>
        <p:nvPicPr>
          <p:cNvPr id="17" name="Picture 16">
            <a:extLst>
              <a:ext uri="{FF2B5EF4-FFF2-40B4-BE49-F238E27FC236}">
                <a16:creationId xmlns:a16="http://schemas.microsoft.com/office/drawing/2014/main" id="{E1A7767D-BA6D-CF57-262D-1FE97CA9DE52}"/>
              </a:ext>
            </a:extLst>
          </p:cNvPr>
          <p:cNvPicPr>
            <a:picLocks noChangeAspect="1"/>
          </p:cNvPicPr>
          <p:nvPr/>
        </p:nvPicPr>
        <p:blipFill>
          <a:blip r:embed="rId4"/>
          <a:stretch>
            <a:fillRect/>
          </a:stretch>
        </p:blipFill>
        <p:spPr>
          <a:xfrm>
            <a:off x="2435192" y="4822726"/>
            <a:ext cx="2615009" cy="2035274"/>
          </a:xfrm>
          <a:prstGeom prst="rect">
            <a:avLst/>
          </a:prstGeom>
        </p:spPr>
      </p:pic>
      <p:pic>
        <p:nvPicPr>
          <p:cNvPr id="19" name="Picture 18">
            <a:extLst>
              <a:ext uri="{FF2B5EF4-FFF2-40B4-BE49-F238E27FC236}">
                <a16:creationId xmlns:a16="http://schemas.microsoft.com/office/drawing/2014/main" id="{8399EF29-812C-0886-B6C0-71833C053246}"/>
              </a:ext>
            </a:extLst>
          </p:cNvPr>
          <p:cNvPicPr>
            <a:picLocks noChangeAspect="1"/>
          </p:cNvPicPr>
          <p:nvPr/>
        </p:nvPicPr>
        <p:blipFill>
          <a:blip r:embed="rId5"/>
          <a:stretch>
            <a:fillRect/>
          </a:stretch>
        </p:blipFill>
        <p:spPr>
          <a:xfrm>
            <a:off x="5103140" y="4822726"/>
            <a:ext cx="2789576" cy="2035274"/>
          </a:xfrm>
          <a:prstGeom prst="rect">
            <a:avLst/>
          </a:prstGeom>
        </p:spPr>
      </p:pic>
    </p:spTree>
    <p:extLst>
      <p:ext uri="{BB962C8B-B14F-4D97-AF65-F5344CB8AC3E}">
        <p14:creationId xmlns:p14="http://schemas.microsoft.com/office/powerpoint/2010/main" val="93249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7">
            <a:extLst>
              <a:ext uri="{FF2B5EF4-FFF2-40B4-BE49-F238E27FC236}">
                <a16:creationId xmlns:a16="http://schemas.microsoft.com/office/drawing/2014/main" id="{6EC2CE86-C4CB-38FC-4F2A-68E5D1C25FB2}"/>
              </a:ext>
            </a:extLst>
          </p:cNvPr>
          <p:cNvSpPr>
            <a:spLocks noGrp="1"/>
          </p:cNvSpPr>
          <p:nvPr>
            <p:ph type="title"/>
          </p:nvPr>
        </p:nvSpPr>
        <p:spPr>
          <a:xfrm>
            <a:off x="146468" y="184654"/>
            <a:ext cx="4156023" cy="267734"/>
          </a:xfrm>
        </p:spPr>
        <p:txBody>
          <a:bodyPr/>
          <a:lstStyle/>
          <a:p>
            <a:r>
              <a:rPr lang="en-US" sz="1200" dirty="0">
                <a:solidFill>
                  <a:schemeClr val="bg1"/>
                </a:solidFill>
                <a:latin typeface="Arial Black" panose="020B0A04020102020204" pitchFamily="34" charset="0"/>
              </a:rPr>
              <a:t>15. List down columns that are highly skewed.</a:t>
            </a:r>
            <a:endParaRPr lang="en-IN" sz="1200" dirty="0">
              <a:solidFill>
                <a:schemeClr val="bg1"/>
              </a:solidFill>
              <a:latin typeface="Arial Black" panose="020B0A04020102020204" pitchFamily="34" charset="0"/>
            </a:endParaRPr>
          </a:p>
        </p:txBody>
      </p:sp>
      <p:pic>
        <p:nvPicPr>
          <p:cNvPr id="46" name="Picture 45">
            <a:extLst>
              <a:ext uri="{FF2B5EF4-FFF2-40B4-BE49-F238E27FC236}">
                <a16:creationId xmlns:a16="http://schemas.microsoft.com/office/drawing/2014/main" id="{FBD351B8-E9DB-D311-C3DE-7705331DC30D}"/>
              </a:ext>
            </a:extLst>
          </p:cNvPr>
          <p:cNvPicPr>
            <a:picLocks noChangeAspect="1"/>
          </p:cNvPicPr>
          <p:nvPr/>
        </p:nvPicPr>
        <p:blipFill>
          <a:blip r:embed="rId2"/>
          <a:stretch>
            <a:fillRect/>
          </a:stretch>
        </p:blipFill>
        <p:spPr>
          <a:xfrm>
            <a:off x="4302492" y="184654"/>
            <a:ext cx="2059807" cy="1711306"/>
          </a:xfrm>
          <a:prstGeom prst="rect">
            <a:avLst/>
          </a:prstGeom>
        </p:spPr>
      </p:pic>
      <p:pic>
        <p:nvPicPr>
          <p:cNvPr id="48" name="Picture 47">
            <a:extLst>
              <a:ext uri="{FF2B5EF4-FFF2-40B4-BE49-F238E27FC236}">
                <a16:creationId xmlns:a16="http://schemas.microsoft.com/office/drawing/2014/main" id="{D8EC1932-FE6C-153A-596A-12D64620ED7B}"/>
              </a:ext>
            </a:extLst>
          </p:cNvPr>
          <p:cNvPicPr>
            <a:picLocks noChangeAspect="1"/>
          </p:cNvPicPr>
          <p:nvPr/>
        </p:nvPicPr>
        <p:blipFill>
          <a:blip r:embed="rId3"/>
          <a:stretch>
            <a:fillRect/>
          </a:stretch>
        </p:blipFill>
        <p:spPr>
          <a:xfrm>
            <a:off x="6487561" y="184654"/>
            <a:ext cx="2909326" cy="1711306"/>
          </a:xfrm>
          <a:prstGeom prst="rect">
            <a:avLst/>
          </a:prstGeom>
        </p:spPr>
      </p:pic>
      <p:sp>
        <p:nvSpPr>
          <p:cNvPr id="51" name="Title 7">
            <a:extLst>
              <a:ext uri="{FF2B5EF4-FFF2-40B4-BE49-F238E27FC236}">
                <a16:creationId xmlns:a16="http://schemas.microsoft.com/office/drawing/2014/main" id="{A0CCA58E-EC06-A4DA-048B-FB52BED66044}"/>
              </a:ext>
            </a:extLst>
          </p:cNvPr>
          <p:cNvSpPr txBox="1">
            <a:spLocks/>
          </p:cNvSpPr>
          <p:nvPr/>
        </p:nvSpPr>
        <p:spPr>
          <a:xfrm>
            <a:off x="146468" y="1981125"/>
            <a:ext cx="4156023" cy="289863"/>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bg1"/>
                </a:solidFill>
                <a:latin typeface="Arial Black" panose="020B0A04020102020204" pitchFamily="34" charset="0"/>
              </a:rPr>
              <a:t>16. List down columns that are highly kurtosis.</a:t>
            </a:r>
            <a:endParaRPr lang="en-IN" sz="1200" dirty="0">
              <a:solidFill>
                <a:schemeClr val="bg1"/>
              </a:solidFill>
              <a:latin typeface="Arial Black" panose="020B0A04020102020204" pitchFamily="34" charset="0"/>
            </a:endParaRPr>
          </a:p>
        </p:txBody>
      </p:sp>
      <p:pic>
        <p:nvPicPr>
          <p:cNvPr id="53" name="Picture 52">
            <a:extLst>
              <a:ext uri="{FF2B5EF4-FFF2-40B4-BE49-F238E27FC236}">
                <a16:creationId xmlns:a16="http://schemas.microsoft.com/office/drawing/2014/main" id="{36F968AA-802E-9A87-5424-243D842C9EA2}"/>
              </a:ext>
            </a:extLst>
          </p:cNvPr>
          <p:cNvPicPr>
            <a:picLocks noChangeAspect="1"/>
          </p:cNvPicPr>
          <p:nvPr/>
        </p:nvPicPr>
        <p:blipFill>
          <a:blip r:embed="rId4"/>
          <a:stretch>
            <a:fillRect/>
          </a:stretch>
        </p:blipFill>
        <p:spPr>
          <a:xfrm>
            <a:off x="4302491" y="1981126"/>
            <a:ext cx="2059807" cy="1886088"/>
          </a:xfrm>
          <a:prstGeom prst="rect">
            <a:avLst/>
          </a:prstGeom>
        </p:spPr>
      </p:pic>
      <p:pic>
        <p:nvPicPr>
          <p:cNvPr id="55" name="Picture 54">
            <a:extLst>
              <a:ext uri="{FF2B5EF4-FFF2-40B4-BE49-F238E27FC236}">
                <a16:creationId xmlns:a16="http://schemas.microsoft.com/office/drawing/2014/main" id="{E2F816D5-BB7D-6A20-8826-91A5F01443AF}"/>
              </a:ext>
            </a:extLst>
          </p:cNvPr>
          <p:cNvPicPr>
            <a:picLocks noChangeAspect="1"/>
          </p:cNvPicPr>
          <p:nvPr/>
        </p:nvPicPr>
        <p:blipFill>
          <a:blip r:embed="rId5"/>
          <a:stretch>
            <a:fillRect/>
          </a:stretch>
        </p:blipFill>
        <p:spPr>
          <a:xfrm>
            <a:off x="6487561" y="1981127"/>
            <a:ext cx="2909326" cy="1886088"/>
          </a:xfrm>
          <a:prstGeom prst="rect">
            <a:avLst/>
          </a:prstGeom>
        </p:spPr>
      </p:pic>
      <p:sp>
        <p:nvSpPr>
          <p:cNvPr id="56" name="Title 7">
            <a:extLst>
              <a:ext uri="{FF2B5EF4-FFF2-40B4-BE49-F238E27FC236}">
                <a16:creationId xmlns:a16="http://schemas.microsoft.com/office/drawing/2014/main" id="{7E3830DE-5958-3B3C-D447-8905211FB3FE}"/>
              </a:ext>
            </a:extLst>
          </p:cNvPr>
          <p:cNvSpPr txBox="1">
            <a:spLocks/>
          </p:cNvSpPr>
          <p:nvPr/>
        </p:nvSpPr>
        <p:spPr>
          <a:xfrm>
            <a:off x="146468" y="3952379"/>
            <a:ext cx="4156023" cy="444583"/>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bg1"/>
                </a:solidFill>
                <a:latin typeface="Arial Black" panose="020B0A04020102020204" pitchFamily="34" charset="0"/>
              </a:rPr>
              <a:t>17. Find the distribution of all variables with respect to the outcome 'stroke' variable.</a:t>
            </a:r>
            <a:endParaRPr lang="en-IN" sz="1200" dirty="0">
              <a:solidFill>
                <a:schemeClr val="bg1"/>
              </a:solidFill>
              <a:latin typeface="Arial Black" panose="020B0A04020102020204" pitchFamily="34" charset="0"/>
            </a:endParaRPr>
          </a:p>
        </p:txBody>
      </p:sp>
      <p:pic>
        <p:nvPicPr>
          <p:cNvPr id="58" name="Picture 57">
            <a:extLst>
              <a:ext uri="{FF2B5EF4-FFF2-40B4-BE49-F238E27FC236}">
                <a16:creationId xmlns:a16="http://schemas.microsoft.com/office/drawing/2014/main" id="{34D2ACB9-3C3D-0E18-44D9-739DC74595AE}"/>
              </a:ext>
            </a:extLst>
          </p:cNvPr>
          <p:cNvPicPr>
            <a:picLocks noChangeAspect="1"/>
          </p:cNvPicPr>
          <p:nvPr/>
        </p:nvPicPr>
        <p:blipFill>
          <a:blip r:embed="rId6"/>
          <a:stretch>
            <a:fillRect/>
          </a:stretch>
        </p:blipFill>
        <p:spPr>
          <a:xfrm>
            <a:off x="4302491" y="3952380"/>
            <a:ext cx="5094396" cy="2692456"/>
          </a:xfrm>
          <a:prstGeom prst="rect">
            <a:avLst/>
          </a:prstGeom>
        </p:spPr>
      </p:pic>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7">
            <a:extLst>
              <a:ext uri="{FF2B5EF4-FFF2-40B4-BE49-F238E27FC236}">
                <a16:creationId xmlns:a16="http://schemas.microsoft.com/office/drawing/2014/main" id="{A95129F2-56D9-D06E-A8D8-F8291B8DB8E8}"/>
              </a:ext>
            </a:extLst>
          </p:cNvPr>
          <p:cNvSpPr txBox="1">
            <a:spLocks/>
          </p:cNvSpPr>
          <p:nvPr/>
        </p:nvSpPr>
        <p:spPr>
          <a:xfrm>
            <a:off x="938465" y="246667"/>
            <a:ext cx="6049475" cy="2514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tx2"/>
                </a:solidFill>
                <a:latin typeface="Arial Black" panose="020B0A04020102020204" pitchFamily="34" charset="0"/>
              </a:rPr>
              <a:t>18. Plot the heatmap for the correlation matrix for the given dataset.</a:t>
            </a:r>
            <a:endParaRPr lang="en-IN" sz="1200" dirty="0">
              <a:solidFill>
                <a:schemeClr val="tx2"/>
              </a:solidFill>
              <a:latin typeface="Arial Black" panose="020B0A04020102020204" pitchFamily="34" charset="0"/>
            </a:endParaRPr>
          </a:p>
        </p:txBody>
      </p:sp>
      <p:pic>
        <p:nvPicPr>
          <p:cNvPr id="22" name="Picture 21">
            <a:extLst>
              <a:ext uri="{FF2B5EF4-FFF2-40B4-BE49-F238E27FC236}">
                <a16:creationId xmlns:a16="http://schemas.microsoft.com/office/drawing/2014/main" id="{E1F7FCA4-0935-1125-37A2-954D3275D978}"/>
              </a:ext>
            </a:extLst>
          </p:cNvPr>
          <p:cNvPicPr>
            <a:picLocks noChangeAspect="1"/>
          </p:cNvPicPr>
          <p:nvPr/>
        </p:nvPicPr>
        <p:blipFill>
          <a:blip r:embed="rId2"/>
          <a:stretch>
            <a:fillRect/>
          </a:stretch>
        </p:blipFill>
        <p:spPr>
          <a:xfrm>
            <a:off x="620139" y="708796"/>
            <a:ext cx="5819161" cy="3648521"/>
          </a:xfrm>
          <a:prstGeom prst="rect">
            <a:avLst/>
          </a:prstGeom>
        </p:spPr>
      </p:pic>
      <p:sp>
        <p:nvSpPr>
          <p:cNvPr id="24" name="TextBox 23">
            <a:extLst>
              <a:ext uri="{FF2B5EF4-FFF2-40B4-BE49-F238E27FC236}">
                <a16:creationId xmlns:a16="http://schemas.microsoft.com/office/drawing/2014/main" id="{625DE341-75D6-38A2-F2E3-E3A3EA284CD5}"/>
              </a:ext>
            </a:extLst>
          </p:cNvPr>
          <p:cNvSpPr txBox="1"/>
          <p:nvPr/>
        </p:nvSpPr>
        <p:spPr>
          <a:xfrm>
            <a:off x="6706401" y="1501440"/>
            <a:ext cx="3746634" cy="1384995"/>
          </a:xfrm>
          <a:prstGeom prst="rect">
            <a:avLst/>
          </a:prstGeom>
          <a:noFill/>
        </p:spPr>
        <p:txBody>
          <a:bodyPr wrap="square">
            <a:spAutoFit/>
          </a:bodyPr>
          <a:lstStyle/>
          <a:p>
            <a:pPr marL="171450" indent="-171450">
              <a:buFont typeface="Arial" panose="020B0604020202020204" pitchFamily="34" charset="0"/>
              <a:buChar char="•"/>
            </a:pPr>
            <a:r>
              <a:rPr lang="en-US" sz="1400" dirty="0">
                <a:solidFill>
                  <a:srgbClr val="002060"/>
                </a:solidFill>
                <a:latin typeface="Verdana" panose="020B0604030504040204" pitchFamily="34" charset="0"/>
                <a:ea typeface="Verdana" panose="020B0604030504040204" pitchFamily="34" charset="0"/>
              </a:rPr>
              <a:t>There are no columns in our data frame which are Highly Correlated ( within the range of 0.7 to 1 ).</a:t>
            </a:r>
          </a:p>
          <a:p>
            <a:pPr marL="171450" indent="-171450">
              <a:buFont typeface="Arial" panose="020B0604020202020204" pitchFamily="34" charset="0"/>
              <a:buChar char="•"/>
            </a:pPr>
            <a:r>
              <a:rPr lang="en-US" sz="1400" dirty="0">
                <a:solidFill>
                  <a:srgbClr val="002060"/>
                </a:solidFill>
                <a:latin typeface="Verdana" panose="020B0604030504040204" pitchFamily="34" charset="0"/>
                <a:ea typeface="Verdana" panose="020B0604030504040204" pitchFamily="34" charset="0"/>
              </a:rPr>
              <a:t>The age and ever-married features moderately correlated with a value of 0.68.</a:t>
            </a:r>
            <a:endParaRPr lang="en-IN" sz="1400" dirty="0">
              <a:solidFill>
                <a:srgbClr val="002060"/>
              </a:solidFill>
              <a:latin typeface="Verdana" panose="020B0604030504040204" pitchFamily="34" charset="0"/>
              <a:ea typeface="Verdana" panose="020B0604030504040204" pitchFamily="34" charset="0"/>
            </a:endParaRPr>
          </a:p>
        </p:txBody>
      </p:sp>
      <p:sp>
        <p:nvSpPr>
          <p:cNvPr id="25" name="Title 7">
            <a:extLst>
              <a:ext uri="{FF2B5EF4-FFF2-40B4-BE49-F238E27FC236}">
                <a16:creationId xmlns:a16="http://schemas.microsoft.com/office/drawing/2014/main" id="{975F093E-A9CA-1A15-0486-8BCF5D0A37A3}"/>
              </a:ext>
            </a:extLst>
          </p:cNvPr>
          <p:cNvSpPr txBox="1">
            <a:spLocks/>
          </p:cNvSpPr>
          <p:nvPr/>
        </p:nvSpPr>
        <p:spPr>
          <a:xfrm>
            <a:off x="365760" y="4527196"/>
            <a:ext cx="9625263" cy="2514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1200" dirty="0">
                <a:solidFill>
                  <a:schemeClr val="tx2"/>
                </a:solidFill>
                <a:latin typeface="Arial Black" panose="020B0A04020102020204" pitchFamily="34" charset="0"/>
              </a:rPr>
              <a:t>19. Split the dataset randomly into train and test datasets. Use a training ratio of 70:30 ratio.</a:t>
            </a:r>
            <a:endParaRPr lang="en-IN" sz="1200" dirty="0">
              <a:solidFill>
                <a:schemeClr val="tx2"/>
              </a:solidFill>
              <a:latin typeface="Arial Black" panose="020B0A04020102020204" pitchFamily="34" charset="0"/>
            </a:endParaRPr>
          </a:p>
        </p:txBody>
      </p:sp>
      <p:pic>
        <p:nvPicPr>
          <p:cNvPr id="27" name="Picture 26">
            <a:extLst>
              <a:ext uri="{FF2B5EF4-FFF2-40B4-BE49-F238E27FC236}">
                <a16:creationId xmlns:a16="http://schemas.microsoft.com/office/drawing/2014/main" id="{D74CAB55-5CC7-1630-C562-A12B803AC340}"/>
              </a:ext>
            </a:extLst>
          </p:cNvPr>
          <p:cNvPicPr>
            <a:picLocks noChangeAspect="1"/>
          </p:cNvPicPr>
          <p:nvPr/>
        </p:nvPicPr>
        <p:blipFill>
          <a:blip r:embed="rId3"/>
          <a:stretch>
            <a:fillRect/>
          </a:stretch>
        </p:blipFill>
        <p:spPr>
          <a:xfrm>
            <a:off x="402238" y="4860468"/>
            <a:ext cx="6392965" cy="1600489"/>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9</a:t>
            </a:fld>
            <a:endParaRPr lang="en-US" dirty="0"/>
          </a:p>
        </p:txBody>
      </p:sp>
      <p:sp>
        <p:nvSpPr>
          <p:cNvPr id="11" name="Title 7">
            <a:extLst>
              <a:ext uri="{FF2B5EF4-FFF2-40B4-BE49-F238E27FC236}">
                <a16:creationId xmlns:a16="http://schemas.microsoft.com/office/drawing/2014/main" id="{BB27448C-CDCC-797E-4123-B09AB4A24D61}"/>
              </a:ext>
            </a:extLst>
          </p:cNvPr>
          <p:cNvSpPr txBox="1">
            <a:spLocks/>
          </p:cNvSpPr>
          <p:nvPr/>
        </p:nvSpPr>
        <p:spPr>
          <a:xfrm>
            <a:off x="146467" y="184654"/>
            <a:ext cx="5686441" cy="7778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en-US" sz="1200" dirty="0">
                <a:latin typeface="Arial Black" panose="020B0A04020102020204" pitchFamily="34" charset="0"/>
              </a:rPr>
              <a:t>20. Check whether the dataset is balanced or imbalanced. If it is highly investigated, a different approach is to balance the dataset by using the correct technique.</a:t>
            </a:r>
          </a:p>
          <a:p>
            <a:endParaRPr lang="en-IN" sz="1200" dirty="0">
              <a:latin typeface="Arial Black" panose="020B0A04020102020204" pitchFamily="34" charset="0"/>
            </a:endParaRPr>
          </a:p>
        </p:txBody>
      </p:sp>
      <p:sp>
        <p:nvSpPr>
          <p:cNvPr id="13" name="TextBox 12">
            <a:extLst>
              <a:ext uri="{FF2B5EF4-FFF2-40B4-BE49-F238E27FC236}">
                <a16:creationId xmlns:a16="http://schemas.microsoft.com/office/drawing/2014/main" id="{C61E092C-58AB-72D5-E90B-2C6B6970DF01}"/>
              </a:ext>
            </a:extLst>
          </p:cNvPr>
          <p:cNvSpPr txBox="1"/>
          <p:nvPr/>
        </p:nvSpPr>
        <p:spPr>
          <a:xfrm>
            <a:off x="146466" y="797609"/>
            <a:ext cx="6668219" cy="1938992"/>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The data is highly imbalanced.</a:t>
            </a:r>
          </a:p>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Since STROKE is highly imbalanced, there are two ways to deal with it. We can either under-sample the majority class or we could oversample the minority class.</a:t>
            </a:r>
          </a:p>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We will be using the oversampling technique for this project.</a:t>
            </a:r>
          </a:p>
          <a:p>
            <a:pPr marL="171450" indent="-171450">
              <a:buFont typeface="Arial" panose="020B0604020202020204" pitchFamily="34" charset="0"/>
              <a:buChar char="•"/>
            </a:pPr>
            <a:r>
              <a:rPr lang="en-US" sz="1200" dirty="0">
                <a:solidFill>
                  <a:schemeClr val="bg1"/>
                </a:solidFill>
                <a:latin typeface="Verdana" panose="020B0604030504040204" pitchFamily="34" charset="0"/>
                <a:ea typeface="Verdana" panose="020B0604030504040204" pitchFamily="34" charset="0"/>
              </a:rPr>
              <a:t>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lang="en-IN" sz="1200" dirty="0">
              <a:solidFill>
                <a:schemeClr val="bg1"/>
              </a:solidFill>
              <a:latin typeface="Verdana" panose="020B0604030504040204" pitchFamily="34" charset="0"/>
              <a:ea typeface="Verdana" panose="020B0604030504040204" pitchFamily="34" charset="0"/>
            </a:endParaRPr>
          </a:p>
        </p:txBody>
      </p:sp>
      <p:pic>
        <p:nvPicPr>
          <p:cNvPr id="17" name="Picture 16">
            <a:extLst>
              <a:ext uri="{FF2B5EF4-FFF2-40B4-BE49-F238E27FC236}">
                <a16:creationId xmlns:a16="http://schemas.microsoft.com/office/drawing/2014/main" id="{5BE3E24F-1DE1-A44B-0035-C93FBDFD895B}"/>
              </a:ext>
            </a:extLst>
          </p:cNvPr>
          <p:cNvPicPr>
            <a:picLocks noChangeAspect="1"/>
          </p:cNvPicPr>
          <p:nvPr/>
        </p:nvPicPr>
        <p:blipFill>
          <a:blip r:embed="rId2"/>
          <a:stretch>
            <a:fillRect/>
          </a:stretch>
        </p:blipFill>
        <p:spPr>
          <a:xfrm>
            <a:off x="305412" y="2855945"/>
            <a:ext cx="6162395" cy="3400476"/>
          </a:xfrm>
          <a:prstGeom prst="rect">
            <a:avLst/>
          </a:prstGeom>
        </p:spPr>
      </p:pic>
    </p:spTree>
    <p:extLst>
      <p:ext uri="{BB962C8B-B14F-4D97-AF65-F5344CB8AC3E}">
        <p14:creationId xmlns:p14="http://schemas.microsoft.com/office/powerpoint/2010/main" val="152738693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165</TotalTime>
  <Words>921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EB Garamond</vt:lpstr>
      <vt:lpstr>Tenorite</vt:lpstr>
      <vt:lpstr>Verdana</vt:lpstr>
      <vt:lpstr>Office Theme</vt:lpstr>
      <vt:lpstr>MINI PROJECT – SLR, SLC &amp; ULC</vt:lpstr>
      <vt:lpstr>PowerPoint Presentation</vt:lpstr>
      <vt:lpstr>1. Read the dataset and view the first 10 rows of it.</vt:lpstr>
      <vt:lpstr>PowerPoint Presentation</vt:lpstr>
      <vt:lpstr>11. Perform hypothesis testing to find the significant variables.</vt:lpstr>
      <vt:lpstr>12. Drop the unnecessary columns.</vt:lpstr>
      <vt:lpstr>15. List down columns that are highly skewed.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SLR, SLC &amp; ULC</dc:title>
  <dc:creator>Pratyasa Pati</dc:creator>
  <cp:lastModifiedBy>Pratyasa Pati</cp:lastModifiedBy>
  <cp:revision>1</cp:revision>
  <dcterms:created xsi:type="dcterms:W3CDTF">2023-02-07T12:01:08Z</dcterms:created>
  <dcterms:modified xsi:type="dcterms:W3CDTF">2023-02-11T09:49:30Z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