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0145"/>
    <a:srgbClr val="430175"/>
    <a:srgbClr val="72049E"/>
    <a:srgbClr val="1BF5EB"/>
    <a:srgbClr val="FFFFFF"/>
    <a:srgbClr val="9606D0"/>
    <a:srgbClr val="7BF9F3"/>
    <a:srgbClr val="0AE8DD"/>
    <a:srgbClr val="A7FBF7"/>
    <a:srgbClr val="617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E5433-4785-23B7-7CB3-888BD05E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28BFBA-21F9-8B91-44AC-8098FC45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6B6D0-FBDE-D79B-E7CF-BCA1789A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5565-8261-A17F-403D-824A58EE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D3372-FD1C-54FB-2388-0FBFF239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19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D1BDB-F0E1-B60F-06D7-93722949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24CDEC-810C-70E7-3BAD-446EF5530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7FB93-B432-1697-5081-3BCE2B08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58854-CD76-AB36-383B-866626DC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5D98F-74D7-813A-EA80-A7F0C271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0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F6E9AE-7F57-60CF-E5FD-65CA91045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4758F-AEE2-2387-3BEE-810FE745D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EB6FE-A4AD-1B8B-FA72-8BFCC4F0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830866-01BA-D8D5-5F50-99034218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9DACD4-139A-CC62-799F-8AB8427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9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747CD-FAF9-22A4-6C20-E0197A1F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B937B-911C-4005-39A3-E115EEBB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C8954-D067-58C7-A660-1D2EF6FF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B0DEE7-50DA-829F-AFA1-4B1B8614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9C1FE-7C2E-6000-39AC-D7E791C7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10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8BE55-E90B-E1A0-0BBA-03062576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5FE08C-6503-90DF-227E-F82C67BD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4BB91B-029C-53A2-B93A-9808F2BE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321BE-F6B1-8345-CD9E-C0C53F35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90EED-413D-C50C-37E3-6C74E6FE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C436D-9462-8D4C-0012-7E81A5D1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391C9-83F8-E290-372F-38C6C20D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66BBE4-A18D-E003-ACF4-AE0C5BD9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275385-A7CF-12E7-E914-1464DFD6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69ADB-3377-579E-F6CE-6682C23F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9DF1AD-3BC8-1BDF-1D91-0421B403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9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0B5DD-2123-4AE4-4094-42BB2C004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D7B0CB-BBDB-2340-15D1-7834577F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F41E0C-6A9D-6B34-F44E-85EC11018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246373-5066-B594-3B4B-C70A9162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EF4308-2A2F-D143-A16B-71EBE123C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E600E5-FBDD-CF5A-E9EA-346F8B1E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8CFBDB-F29F-5437-8449-F7D430D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A084FF-C204-5CBA-6797-0B89CF5E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33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72306-5E7E-0013-F197-CC8BBB7A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440A2B-ECBD-4EA0-0120-C70FD06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9F743B-1E34-5A07-6CB3-CAC463A4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DB0FD8A-14AF-BE58-C6FE-560D899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5523F6-3971-4085-C5FD-A556DE9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4889D-0A0D-7A2A-654C-3A48486F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9B8D7F-4707-B2CD-8C3E-518007EC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77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399AB-EA84-9DC7-E725-56F1D973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39D00-8A02-EA29-4489-7B2A556F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21A9F9-9A8B-A1ED-2BC3-BFF405D8E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56412-5DD3-3A89-F802-79EE4CB6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6F13C-6229-E3C9-398E-D7CA85D0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545765-A5E2-5128-C8CB-C2C5496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7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FEA0A-E29C-811F-B703-8371C91B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D05A1B-B234-2EAC-F4A5-0E7175E4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550759-F368-8B1D-1EA9-88701AEF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1E0983-14DE-33C8-0E19-48FA6536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82F42E-7915-3C43-4DAE-E67CF73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88FAA3-A22E-A470-9115-02A4AC89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8E165-D699-1D9C-E2B7-6DC264B5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C65F60-732C-B1CA-3255-04AD782B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9EE1E-398B-9C19-2A41-762A2F3CB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9285-06B3-4F5C-8F99-41659EE42E75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E1132-E349-1796-B113-DB777A764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9A180-9374-1714-3BD5-C90B46B6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B832-1C89-4BB1-B59E-86CD07EE1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39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Бирюза, Красочность, цеп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00D2DCE-5265-FD43-CAF1-A24D719E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02E515-CC53-17FF-6964-5A8F1B5561FB}"/>
              </a:ext>
            </a:extLst>
          </p:cNvPr>
          <p:cNvSpPr/>
          <p:nvPr/>
        </p:nvSpPr>
        <p:spPr>
          <a:xfrm rot="10800000">
            <a:off x="-2" y="5485762"/>
            <a:ext cx="12192000" cy="1403937"/>
          </a:xfrm>
          <a:prstGeom prst="rect">
            <a:avLst/>
          </a:prstGeom>
          <a:gradFill>
            <a:gsLst>
              <a:gs pos="0">
                <a:schemeClr val="tx1"/>
              </a:gs>
              <a:gs pos="67535">
                <a:srgbClr val="000000">
                  <a:alpha val="60000"/>
                </a:srgbClr>
              </a:gs>
              <a:gs pos="34194">
                <a:srgbClr val="000000">
                  <a:alpha val="84000"/>
                </a:srgbClr>
              </a:gs>
              <a:gs pos="15566">
                <a:srgbClr val="000000">
                  <a:alpha val="92000"/>
                </a:srgbClr>
              </a:gs>
              <a:gs pos="57155">
                <a:srgbClr val="000000">
                  <a:alpha val="66000"/>
                </a:srgbClr>
              </a:gs>
              <a:gs pos="79672">
                <a:srgbClr val="000000">
                  <a:alpha val="39000"/>
                </a:srgbClr>
              </a:gs>
              <a:gs pos="43000">
                <a:schemeClr val="tx1">
                  <a:alpha val="79000"/>
                </a:schemeClr>
              </a:gs>
              <a:gs pos="94368">
                <a:srgbClr val="000000">
                  <a:alpha val="19000"/>
                </a:srgbClr>
              </a:gs>
              <a:gs pos="89000">
                <a:schemeClr val="tx1">
                  <a:alpha val="2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AD6B297-E0D8-6A9E-5F88-3848248B9EAF}"/>
              </a:ext>
            </a:extLst>
          </p:cNvPr>
          <p:cNvSpPr/>
          <p:nvPr/>
        </p:nvSpPr>
        <p:spPr>
          <a:xfrm>
            <a:off x="0" y="1"/>
            <a:ext cx="12192000" cy="2430508"/>
          </a:xfrm>
          <a:prstGeom prst="rect">
            <a:avLst/>
          </a:prstGeom>
          <a:gradFill>
            <a:gsLst>
              <a:gs pos="0">
                <a:schemeClr val="tx1"/>
              </a:gs>
              <a:gs pos="67535">
                <a:srgbClr val="000000">
                  <a:alpha val="60000"/>
                </a:srgbClr>
              </a:gs>
              <a:gs pos="34194">
                <a:srgbClr val="000000">
                  <a:alpha val="84000"/>
                </a:srgbClr>
              </a:gs>
              <a:gs pos="15566">
                <a:srgbClr val="000000">
                  <a:alpha val="92000"/>
                </a:srgbClr>
              </a:gs>
              <a:gs pos="57155">
                <a:srgbClr val="000000">
                  <a:alpha val="66000"/>
                </a:srgbClr>
              </a:gs>
              <a:gs pos="79672">
                <a:srgbClr val="000000">
                  <a:alpha val="39000"/>
                </a:srgbClr>
              </a:gs>
              <a:gs pos="43000">
                <a:schemeClr val="tx1">
                  <a:alpha val="79000"/>
                </a:schemeClr>
              </a:gs>
              <a:gs pos="94368">
                <a:srgbClr val="000000">
                  <a:alpha val="19000"/>
                </a:srgbClr>
              </a:gs>
              <a:gs pos="89000">
                <a:schemeClr val="tx1">
                  <a:alpha val="2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281E8-8F7E-956D-432A-6F8F7BE675B3}"/>
              </a:ext>
            </a:extLst>
          </p:cNvPr>
          <p:cNvSpPr txBox="1"/>
          <p:nvPr/>
        </p:nvSpPr>
        <p:spPr>
          <a:xfrm>
            <a:off x="3503178" y="3351282"/>
            <a:ext cx="535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“Test your intelligence”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6127C-B89A-F075-8E43-AF3FFF2146A4}"/>
              </a:ext>
            </a:extLst>
          </p:cNvPr>
          <p:cNvSpPr txBox="1"/>
          <p:nvPr/>
        </p:nvSpPr>
        <p:spPr>
          <a:xfrm>
            <a:off x="1951579" y="487829"/>
            <a:ext cx="8288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rgbClr val="A7FBF7"/>
                </a:solidFill>
              </a:rPr>
              <a:t>Проект Яндекс Лицей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07A7B-598A-2282-F7D4-911D27E665B1}"/>
              </a:ext>
            </a:extLst>
          </p:cNvPr>
          <p:cNvSpPr txBox="1"/>
          <p:nvPr/>
        </p:nvSpPr>
        <p:spPr>
          <a:xfrm>
            <a:off x="6989169" y="5243959"/>
            <a:ext cx="6226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n w="22225">
                  <a:solidFill>
                    <a:schemeClr val="bg1"/>
                  </a:solidFill>
                </a:ln>
                <a:solidFill>
                  <a:srgbClr val="1BF5EB"/>
                </a:solidFill>
              </a:rPr>
              <a:t>Степина Юлия </a:t>
            </a:r>
          </a:p>
          <a:p>
            <a:pPr algn="ctr"/>
            <a:r>
              <a:rPr lang="ru-RU" sz="3200" b="1" dirty="0">
                <a:ln w="22225">
                  <a:solidFill>
                    <a:schemeClr val="bg1"/>
                  </a:solidFill>
                </a:ln>
                <a:solidFill>
                  <a:srgbClr val="1BF5EB"/>
                </a:solidFill>
              </a:rPr>
              <a:t> и </a:t>
            </a:r>
          </a:p>
          <a:p>
            <a:pPr algn="ctr"/>
            <a:r>
              <a:rPr lang="ru-RU" sz="3200" b="1" dirty="0">
                <a:ln w="22225">
                  <a:solidFill>
                    <a:schemeClr val="bg1"/>
                  </a:solidFill>
                </a:ln>
                <a:solidFill>
                  <a:srgbClr val="1BF5EB"/>
                </a:solidFill>
              </a:rPr>
              <a:t>Мокроусова Таисия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60728-5A73-8092-9D69-516FED250B5F}"/>
              </a:ext>
            </a:extLst>
          </p:cNvPr>
          <p:cNvSpPr txBox="1"/>
          <p:nvPr/>
        </p:nvSpPr>
        <p:spPr>
          <a:xfrm>
            <a:off x="3770887" y="1614041"/>
            <a:ext cx="4650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A7FBF7"/>
                </a:solidFill>
              </a:rPr>
              <a:t>Чат-Бот игра «Квиз»</a:t>
            </a:r>
          </a:p>
        </p:txBody>
      </p:sp>
    </p:spTree>
    <p:extLst>
      <p:ext uri="{BB962C8B-B14F-4D97-AF65-F5344CB8AC3E}">
        <p14:creationId xmlns:p14="http://schemas.microsoft.com/office/powerpoint/2010/main" val="389363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Бирюза, Красочность, цеп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840BA46-1346-C5CC-F44F-E0FD29F64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72F47D-AA0C-EC00-F908-42317872BBCD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5573B-D393-DDD7-3938-2FA9ABB1E968}"/>
              </a:ext>
            </a:extLst>
          </p:cNvPr>
          <p:cNvSpPr txBox="1"/>
          <p:nvPr/>
        </p:nvSpPr>
        <p:spPr>
          <a:xfrm>
            <a:off x="129598" y="165804"/>
            <a:ext cx="2392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A7FBF7"/>
                </a:solidFill>
              </a:rPr>
              <a:t>Введение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649CC-4CA6-43E7-CCCF-04B49BCC93B5}"/>
              </a:ext>
            </a:extLst>
          </p:cNvPr>
          <p:cNvSpPr txBox="1"/>
          <p:nvPr/>
        </p:nvSpPr>
        <p:spPr>
          <a:xfrm>
            <a:off x="344921" y="808244"/>
            <a:ext cx="1366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A7FBF7"/>
                </a:solidFill>
              </a:rPr>
              <a:t>Идея: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64E8A-9E5E-2B97-D068-47B9DF1B8B80}"/>
              </a:ext>
            </a:extLst>
          </p:cNvPr>
          <p:cNvSpPr txBox="1"/>
          <p:nvPr/>
        </p:nvSpPr>
        <p:spPr>
          <a:xfrm>
            <a:off x="775278" y="1389129"/>
            <a:ext cx="10858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solidFill>
                  <a:srgbClr val="A7FBF7"/>
                </a:solidFill>
              </a:rPr>
              <a:t>   Создать интерактивного квиз чат-бота, который будет проводить викторины на различные темы, такие как животные, космос, праздники и фильмы. Чат-бот может работать в </a:t>
            </a:r>
            <a:r>
              <a:rPr lang="ru-RU" sz="2400" b="1" dirty="0" err="1">
                <a:solidFill>
                  <a:srgbClr val="A7FBF7"/>
                </a:solidFill>
              </a:rPr>
              <a:t>Telegram</a:t>
            </a:r>
            <a:r>
              <a:rPr lang="ru-RU" sz="2400" b="1" dirty="0">
                <a:solidFill>
                  <a:srgbClr val="A7FBF7"/>
                </a:solidFill>
              </a:rPr>
              <a:t> и предоставлять пользователям возможность тестировать свои знания, получать сразу обратную связь и похвалу за правильные ответы.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F6D41-D12F-B054-6754-6611C9F0979B}"/>
              </a:ext>
            </a:extLst>
          </p:cNvPr>
          <p:cNvSpPr txBox="1"/>
          <p:nvPr/>
        </p:nvSpPr>
        <p:spPr>
          <a:xfrm>
            <a:off x="344921" y="3429000"/>
            <a:ext cx="260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A7FBF7"/>
                </a:solidFill>
              </a:rPr>
              <a:t>Задачи: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CC83B-D90B-3B16-ED4B-B10D7B5093C2}"/>
              </a:ext>
            </a:extLst>
          </p:cNvPr>
          <p:cNvSpPr txBox="1"/>
          <p:nvPr/>
        </p:nvSpPr>
        <p:spPr>
          <a:xfrm>
            <a:off x="775278" y="4095955"/>
            <a:ext cx="1113876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Сбор вопросов: Разработать базу данных вопросов и ответов по выбранным темам, включая объяснения правильных ответов.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Разработка логики бота: Написать логику для взаимодействия с пользователем: получение ответов, подсчет очков, управление временем и т.д.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Интерфейс и взаимодействие: Создать простой и интуитивно понятный интерфейс для общения с пользователем.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Тестирование: Провести тестирование бота, чтобы убедиться в правильности работы и отсутствии ошибок.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A7FBF7"/>
                </a:solidFill>
              </a:rPr>
              <a:t>Запуск и продвижение: Опубликовать бота в мессенджерах, разработать стратегию продвижения и привлечения пользователей.</a:t>
            </a:r>
          </a:p>
          <a:p>
            <a:pPr indent="-342900" algn="just">
              <a:buFont typeface="+mj-lt"/>
              <a:buAutoNum type="arabicPeriod"/>
            </a:pPr>
            <a:endParaRPr lang="ru-RU" sz="1400" b="1" dirty="0">
              <a:solidFill>
                <a:srgbClr val="A7FBF7"/>
              </a:solidFill>
            </a:endParaRPr>
          </a:p>
          <a:p>
            <a:pPr algn="just"/>
            <a:endParaRPr lang="ru-RU" dirty="0">
              <a:solidFill>
                <a:srgbClr val="A7FB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Бирюза, Красочность, цеп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1DDF7C0-500B-9C2F-0366-ED4CA1AA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AB97FA-EED8-6D97-430D-B0B5432B777F}"/>
              </a:ext>
            </a:extLst>
          </p:cNvPr>
          <p:cNvSpPr/>
          <p:nvPr/>
        </p:nvSpPr>
        <p:spPr>
          <a:xfrm>
            <a:off x="940402" y="1589689"/>
            <a:ext cx="10384221" cy="4126485"/>
          </a:xfrm>
          <a:prstGeom prst="rect">
            <a:avLst/>
          </a:prstGeom>
          <a:solidFill>
            <a:srgbClr val="280145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453B-66BC-84DA-0218-C7BF2D303855}"/>
              </a:ext>
            </a:extLst>
          </p:cNvPr>
          <p:cNvSpPr txBox="1"/>
          <p:nvPr/>
        </p:nvSpPr>
        <p:spPr>
          <a:xfrm>
            <a:off x="1466849" y="2270603"/>
            <a:ext cx="9258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solidFill>
                  <a:srgbClr val="A7FBF7"/>
                </a:solidFill>
              </a:rPr>
              <a:t>    Квиз-бот — это бот, который проводит викторины, тесты, опросы и другие формы интерактивного взаимодействия с пользователем. Он задаёт вопросы, собирает ответы и, в зависимости от настроек, может вычислять правильные ответы, давать комментарии к ответам, собирать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06418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0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51DEB9-65A3-F55B-3AAD-06BC9F7ADD65}"/>
              </a:ext>
            </a:extLst>
          </p:cNvPr>
          <p:cNvSpPr/>
          <p:nvPr/>
        </p:nvSpPr>
        <p:spPr>
          <a:xfrm>
            <a:off x="4214648" y="0"/>
            <a:ext cx="7683062" cy="6968359"/>
          </a:xfrm>
          <a:prstGeom prst="rect">
            <a:avLst/>
          </a:prstGeom>
          <a:solidFill>
            <a:srgbClr val="A7F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7B9FD-0369-F03E-5158-3E5A2BC30135}"/>
              </a:ext>
            </a:extLst>
          </p:cNvPr>
          <p:cNvSpPr txBox="1"/>
          <p:nvPr/>
        </p:nvSpPr>
        <p:spPr>
          <a:xfrm>
            <a:off x="494315" y="2052935"/>
            <a:ext cx="33422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Начало общения с Ботом</a:t>
            </a:r>
          </a:p>
        </p:txBody>
      </p:sp>
      <p:pic>
        <p:nvPicPr>
          <p:cNvPr id="3" name="Рисунок 2" descr="Изображение выглядит как текст, Шрифт, снимок экран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5066443-6576-16B1-F521-B4DA48069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2"/>
          <a:stretch/>
        </p:blipFill>
        <p:spPr>
          <a:xfrm>
            <a:off x="4467801" y="2357507"/>
            <a:ext cx="7176756" cy="21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017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B3FBC-BEA8-0B8E-DBD0-B8C890C6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4258C5-4031-B098-741F-B832A6AF4742}"/>
              </a:ext>
            </a:extLst>
          </p:cNvPr>
          <p:cNvSpPr/>
          <p:nvPr/>
        </p:nvSpPr>
        <p:spPr>
          <a:xfrm>
            <a:off x="4214648" y="1"/>
            <a:ext cx="7683062" cy="6858000"/>
          </a:xfrm>
          <a:prstGeom prst="rect">
            <a:avLst/>
          </a:prstGeom>
          <a:solidFill>
            <a:srgbClr val="1BF5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C9230E-5A44-EB90-3E65-26C455F05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23" y="1982452"/>
            <a:ext cx="6836708" cy="3127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4DDBB-5898-B97E-3A2D-89189A5A51B4}"/>
              </a:ext>
            </a:extLst>
          </p:cNvPr>
          <p:cNvSpPr txBox="1"/>
          <p:nvPr/>
        </p:nvSpPr>
        <p:spPr>
          <a:xfrm>
            <a:off x="450438" y="2233910"/>
            <a:ext cx="375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Выбор категории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9395F59-5D46-E0D2-CA53-4EB55BAC9572}"/>
              </a:ext>
            </a:extLst>
          </p:cNvPr>
          <p:cNvCxnSpPr>
            <a:cxnSpLocks/>
          </p:cNvCxnSpPr>
          <p:nvPr/>
        </p:nvCxnSpPr>
        <p:spPr>
          <a:xfrm>
            <a:off x="4937617" y="3900398"/>
            <a:ext cx="6253320" cy="0"/>
          </a:xfrm>
          <a:prstGeom prst="line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уга 7">
            <a:extLst>
              <a:ext uri="{FF2B5EF4-FFF2-40B4-BE49-F238E27FC236}">
                <a16:creationId xmlns:a16="http://schemas.microsoft.com/office/drawing/2014/main" id="{194B7843-E866-FA0C-DACE-6BA97EEDD5A2}"/>
              </a:ext>
            </a:extLst>
          </p:cNvPr>
          <p:cNvSpPr/>
          <p:nvPr/>
        </p:nvSpPr>
        <p:spPr>
          <a:xfrm>
            <a:off x="5389540" y="1745660"/>
            <a:ext cx="2262681" cy="2019289"/>
          </a:xfrm>
          <a:prstGeom prst="arc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9BE33CC-56CA-66CF-F26F-3F36A29E6C6D}"/>
              </a:ext>
            </a:extLst>
          </p:cNvPr>
          <p:cNvCxnSpPr>
            <a:cxnSpLocks/>
          </p:cNvCxnSpPr>
          <p:nvPr/>
        </p:nvCxnSpPr>
        <p:spPr>
          <a:xfrm>
            <a:off x="7652221" y="2755304"/>
            <a:ext cx="0" cy="190499"/>
          </a:xfrm>
          <a:prstGeom prst="straightConnector1">
            <a:avLst/>
          </a:prstGeom>
          <a:ln w="41275">
            <a:solidFill>
              <a:srgbClr val="4301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3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0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51DEB9-65A3-F55B-3AAD-06BC9F7ADD65}"/>
              </a:ext>
            </a:extLst>
          </p:cNvPr>
          <p:cNvSpPr/>
          <p:nvPr/>
        </p:nvSpPr>
        <p:spPr>
          <a:xfrm>
            <a:off x="4214648" y="1"/>
            <a:ext cx="7683062" cy="6858000"/>
          </a:xfrm>
          <a:prstGeom prst="rect">
            <a:avLst/>
          </a:prstGeom>
          <a:solidFill>
            <a:srgbClr val="1BF5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7B9FD-0369-F03E-5158-3E5A2BC30135}"/>
              </a:ext>
            </a:extLst>
          </p:cNvPr>
          <p:cNvSpPr txBox="1"/>
          <p:nvPr/>
        </p:nvSpPr>
        <p:spPr>
          <a:xfrm>
            <a:off x="450438" y="2233910"/>
            <a:ext cx="375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Функции</a:t>
            </a:r>
          </a:p>
          <a:p>
            <a:r>
              <a:rPr lang="ru-RU" sz="5400" b="1" dirty="0">
                <a:solidFill>
                  <a:schemeClr val="bg1"/>
                </a:solidFill>
              </a:rPr>
              <a:t>(команды)</a:t>
            </a:r>
          </a:p>
        </p:txBody>
      </p:sp>
      <p:pic>
        <p:nvPicPr>
          <p:cNvPr id="3" name="Рисунок 2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414E75-C66A-576C-8698-075C0AD7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9"/>
          <a:stretch/>
        </p:blipFill>
        <p:spPr>
          <a:xfrm>
            <a:off x="4886866" y="1447798"/>
            <a:ext cx="6534343" cy="4162426"/>
          </a:xfrm>
          <a:prstGeom prst="rect">
            <a:avLst/>
          </a:prstGeom>
        </p:spPr>
      </p:pic>
      <p:sp>
        <p:nvSpPr>
          <p:cNvPr id="8" name="Дуга 7">
            <a:extLst>
              <a:ext uri="{FF2B5EF4-FFF2-40B4-BE49-F238E27FC236}">
                <a16:creationId xmlns:a16="http://schemas.microsoft.com/office/drawing/2014/main" id="{0B74CBE9-F5BA-77F8-865B-A43D55812703}"/>
              </a:ext>
            </a:extLst>
          </p:cNvPr>
          <p:cNvSpPr/>
          <p:nvPr/>
        </p:nvSpPr>
        <p:spPr>
          <a:xfrm>
            <a:off x="8029575" y="738188"/>
            <a:ext cx="1085850" cy="800101"/>
          </a:xfrm>
          <a:prstGeom prst="arc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BB65D1A-4265-8421-B684-0CC9F10AF750}"/>
              </a:ext>
            </a:extLst>
          </p:cNvPr>
          <p:cNvCxnSpPr>
            <a:cxnSpLocks/>
          </p:cNvCxnSpPr>
          <p:nvPr/>
        </p:nvCxnSpPr>
        <p:spPr>
          <a:xfrm>
            <a:off x="9115425" y="1123950"/>
            <a:ext cx="0" cy="190499"/>
          </a:xfrm>
          <a:prstGeom prst="straightConnector1">
            <a:avLst/>
          </a:prstGeom>
          <a:ln w="41275">
            <a:solidFill>
              <a:srgbClr val="4301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уга 11">
            <a:extLst>
              <a:ext uri="{FF2B5EF4-FFF2-40B4-BE49-F238E27FC236}">
                <a16:creationId xmlns:a16="http://schemas.microsoft.com/office/drawing/2014/main" id="{59791078-58CF-5356-0BE4-CA0855C8949C}"/>
              </a:ext>
            </a:extLst>
          </p:cNvPr>
          <p:cNvSpPr/>
          <p:nvPr/>
        </p:nvSpPr>
        <p:spPr>
          <a:xfrm rot="12000963">
            <a:off x="9214159" y="3707463"/>
            <a:ext cx="1085850" cy="1192352"/>
          </a:xfrm>
          <a:prstGeom prst="arc">
            <a:avLst>
              <a:gd name="adj1" fmla="val 16742730"/>
              <a:gd name="adj2" fmla="val 0"/>
            </a:avLst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36BE149-92F7-3A61-ADC4-F4A0CEC29A98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9246953" y="4029075"/>
            <a:ext cx="32622" cy="88730"/>
          </a:xfrm>
          <a:prstGeom prst="straightConnector1">
            <a:avLst/>
          </a:prstGeom>
          <a:ln w="41275">
            <a:solidFill>
              <a:srgbClr val="4301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24263EC-3508-1D56-CB1A-2847D8B43D66}"/>
              </a:ext>
            </a:extLst>
          </p:cNvPr>
          <p:cNvCxnSpPr/>
          <p:nvPr/>
        </p:nvCxnSpPr>
        <p:spPr>
          <a:xfrm>
            <a:off x="8056179" y="1924050"/>
            <a:ext cx="2133600" cy="0"/>
          </a:xfrm>
          <a:prstGeom prst="line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A5BB93A-3FA6-1030-971A-5A4CAD337AB5}"/>
              </a:ext>
            </a:extLst>
          </p:cNvPr>
          <p:cNvCxnSpPr/>
          <p:nvPr/>
        </p:nvCxnSpPr>
        <p:spPr>
          <a:xfrm>
            <a:off x="8048625" y="3895725"/>
            <a:ext cx="2133600" cy="0"/>
          </a:xfrm>
          <a:prstGeom prst="line">
            <a:avLst/>
          </a:prstGeom>
          <a:ln w="41275">
            <a:solidFill>
              <a:srgbClr val="430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52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3A9FC-24BC-D4A6-6167-4C31A0BF6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Бирюза, Красочность, цеп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00C383-4719-9799-304A-DF3695616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7CDCA8-DEED-CEB7-2754-13EBECDE1402}"/>
              </a:ext>
            </a:extLst>
          </p:cNvPr>
          <p:cNvSpPr/>
          <p:nvPr/>
        </p:nvSpPr>
        <p:spPr>
          <a:xfrm>
            <a:off x="0" y="1"/>
            <a:ext cx="12192000" cy="1238249"/>
          </a:xfrm>
          <a:prstGeom prst="rect">
            <a:avLst/>
          </a:prstGeom>
          <a:gradFill>
            <a:gsLst>
              <a:gs pos="0">
                <a:schemeClr val="tx1"/>
              </a:gs>
              <a:gs pos="67535">
                <a:srgbClr val="000000">
                  <a:alpha val="60000"/>
                </a:srgbClr>
              </a:gs>
              <a:gs pos="34194">
                <a:srgbClr val="000000">
                  <a:alpha val="84000"/>
                </a:srgbClr>
              </a:gs>
              <a:gs pos="15566">
                <a:srgbClr val="000000">
                  <a:alpha val="92000"/>
                </a:srgbClr>
              </a:gs>
              <a:gs pos="57155">
                <a:srgbClr val="000000">
                  <a:alpha val="66000"/>
                </a:srgbClr>
              </a:gs>
              <a:gs pos="79672">
                <a:srgbClr val="000000">
                  <a:alpha val="39000"/>
                </a:srgbClr>
              </a:gs>
              <a:gs pos="43000">
                <a:schemeClr val="tx1">
                  <a:alpha val="79000"/>
                </a:schemeClr>
              </a:gs>
              <a:gs pos="94368">
                <a:srgbClr val="000000">
                  <a:alpha val="19000"/>
                </a:srgbClr>
              </a:gs>
              <a:gs pos="89000">
                <a:schemeClr val="tx1">
                  <a:alpha val="23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C8D2B-1120-594F-73FE-87D3AAE4DAD2}"/>
              </a:ext>
            </a:extLst>
          </p:cNvPr>
          <p:cNvSpPr txBox="1"/>
          <p:nvPr/>
        </p:nvSpPr>
        <p:spPr>
          <a:xfrm>
            <a:off x="348810" y="333969"/>
            <a:ext cx="469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Заключение: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64A885A-6216-0B30-FEFC-596472E1CEDA}"/>
              </a:ext>
            </a:extLst>
          </p:cNvPr>
          <p:cNvSpPr/>
          <p:nvPr/>
        </p:nvSpPr>
        <p:spPr>
          <a:xfrm>
            <a:off x="940402" y="1589689"/>
            <a:ext cx="10384221" cy="4126485"/>
          </a:xfrm>
          <a:prstGeom prst="rect">
            <a:avLst/>
          </a:prstGeom>
          <a:solidFill>
            <a:srgbClr val="0AE8D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5AEAB-3337-BDB3-11DF-787341FD6883}"/>
              </a:ext>
            </a:extLst>
          </p:cNvPr>
          <p:cNvSpPr txBox="1"/>
          <p:nvPr/>
        </p:nvSpPr>
        <p:spPr>
          <a:xfrm>
            <a:off x="1495814" y="2375658"/>
            <a:ext cx="92733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bg1"/>
                </a:solidFill>
              </a:rPr>
              <a:t>     Мы считаем, что работа прошла довольно успешно. Большую часть задуманных функций бота удалось реализовать в полной мере.</a:t>
            </a:r>
          </a:p>
          <a:p>
            <a:pPr algn="just"/>
            <a:r>
              <a:rPr lang="ru-RU" sz="2000" b="1" dirty="0">
                <a:solidFill>
                  <a:schemeClr val="bg1"/>
                </a:solidFill>
              </a:rPr>
              <a:t>    В дальнейшем можно добавить вопросы по разным уровням сложности, рейтинг всех игроков и т.п. </a:t>
            </a:r>
          </a:p>
          <a:p>
            <a:pPr algn="just"/>
            <a:r>
              <a:rPr lang="ru-RU" sz="2000" b="1" dirty="0">
                <a:solidFill>
                  <a:schemeClr val="bg1"/>
                </a:solidFill>
              </a:rPr>
              <a:t>    В процессе работы над данным проектом нам удалось лучше освоить пройденный материал и познакомиться с библиотекой </a:t>
            </a:r>
            <a:r>
              <a:rPr lang="en-US" sz="2000" b="1" dirty="0" err="1">
                <a:solidFill>
                  <a:schemeClr val="bg1"/>
                </a:solidFill>
              </a:rPr>
              <a:t>Aiogram</a:t>
            </a:r>
            <a:r>
              <a:rPr lang="ru-RU" sz="2000" b="1" dirty="0">
                <a:solidFill>
                  <a:schemeClr val="bg1"/>
                </a:solidFill>
              </a:rPr>
              <a:t>(современная и полностью асинхронная библиотека для создания </a:t>
            </a:r>
            <a:r>
              <a:rPr lang="ru-RU" sz="2000" b="1" dirty="0" err="1">
                <a:solidFill>
                  <a:schemeClr val="bg1"/>
                </a:solidFill>
              </a:rPr>
              <a:t>Telegram</a:t>
            </a:r>
            <a:r>
              <a:rPr lang="ru-RU" sz="2000" b="1" dirty="0">
                <a:solidFill>
                  <a:schemeClr val="bg1"/>
                </a:solidFill>
              </a:rPr>
              <a:t>-ботов на языке программирования Python), с помощью которой и была реализован наш чат-Бот.</a:t>
            </a:r>
          </a:p>
        </p:txBody>
      </p:sp>
    </p:spTree>
    <p:extLst>
      <p:ext uri="{BB962C8B-B14F-4D97-AF65-F5344CB8AC3E}">
        <p14:creationId xmlns:p14="http://schemas.microsoft.com/office/powerpoint/2010/main" val="2028859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299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 Light</vt:lpstr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stepinaulia11@gmail.com</dc:creator>
  <cp:lastModifiedBy>stepinaulia11@gmail.com</cp:lastModifiedBy>
  <cp:revision>6</cp:revision>
  <dcterms:created xsi:type="dcterms:W3CDTF">2025-02-05T18:56:30Z</dcterms:created>
  <dcterms:modified xsi:type="dcterms:W3CDTF">2025-04-15T13:19:12Z</dcterms:modified>
</cp:coreProperties>
</file>