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8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A360460-E3FA-44AE-88C5-37066208EB40}" type="datetimeFigureOut">
              <a:rPr lang="ru-RU" smtClean="0"/>
              <a:t>06.02.2017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339D79-E08F-42D8-847F-768B90BEFD6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8798" y="260648"/>
            <a:ext cx="5562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Is it important </a:t>
            </a:r>
          </a:p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to know English?</a:t>
            </a:r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08" y="2036407"/>
            <a:ext cx="5763530" cy="384235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16016" y="5445224"/>
            <a:ext cx="5508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Prepared by:</a:t>
            </a:r>
            <a:endParaRPr lang="uk-UA" b="1" dirty="0">
              <a:solidFill>
                <a:srgbClr val="FF0000"/>
              </a:solidFill>
            </a:endParaRPr>
          </a:p>
          <a:p>
            <a:pPr marL="45720" algn="ctr"/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Natali</a:t>
            </a:r>
            <a:r>
              <a:rPr lang="uk-UA" b="1" dirty="0">
                <a:solidFill>
                  <a:srgbClr val="FF0000"/>
                </a:solidFill>
              </a:rPr>
              <a:t>і</a:t>
            </a:r>
            <a:r>
              <a:rPr lang="en-US" b="1" dirty="0">
                <a:solidFill>
                  <a:srgbClr val="FF0000"/>
                </a:solidFill>
              </a:rPr>
              <a:t>a Les</a:t>
            </a:r>
            <a:r>
              <a:rPr lang="uk-UA" b="1" dirty="0">
                <a:solidFill>
                  <a:srgbClr val="FF0000"/>
                </a:solidFill>
              </a:rPr>
              <a:t>і</a:t>
            </a:r>
            <a:r>
              <a:rPr lang="en-US" b="1" dirty="0" err="1">
                <a:solidFill>
                  <a:srgbClr val="FF0000"/>
                </a:solidFill>
              </a:rPr>
              <a:t>uta</a:t>
            </a:r>
            <a:endParaRPr lang="ru-RU" sz="1600" b="1" dirty="0">
              <a:solidFill>
                <a:srgbClr val="FF0000"/>
              </a:solidFill>
            </a:endParaRPr>
          </a:p>
          <a:p>
            <a:pPr marL="45720" algn="ctr"/>
            <a:r>
              <a:rPr lang="en-US" b="1" dirty="0" smtClean="0">
                <a:solidFill>
                  <a:srgbClr val="FF0000"/>
                </a:solidFill>
              </a:rPr>
              <a:t>Student of 11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Grade </a:t>
            </a:r>
          </a:p>
          <a:p>
            <a:pPr marL="45720" algn="ctr"/>
            <a:r>
              <a:rPr lang="en-US" b="1" dirty="0" smtClean="0">
                <a:solidFill>
                  <a:srgbClr val="FF0000"/>
                </a:solidFill>
              </a:rPr>
              <a:t>School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err="1">
                <a:solidFill>
                  <a:srgbClr val="FF0000"/>
                </a:solidFill>
              </a:rPr>
              <a:t>Diagova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uk-U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294">
            <a:off x="198622" y="4308811"/>
            <a:ext cx="2311959" cy="20933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0648"/>
            <a:ext cx="5616624" cy="6087811"/>
          </a:xfrm>
        </p:spPr>
      </p:pic>
    </p:spTree>
    <p:extLst>
      <p:ext uri="{BB962C8B-B14F-4D97-AF65-F5344CB8AC3E}">
        <p14:creationId xmlns:p14="http://schemas.microsoft.com/office/powerpoint/2010/main" val="286395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49" y="14064"/>
            <a:ext cx="9144000" cy="6858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827584" y="1052736"/>
            <a:ext cx="7165348" cy="5184576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11500" i="1" dirty="0" smtClean="0">
                <a:solidFill>
                  <a:srgbClr val="FF0000"/>
                </a:solidFill>
              </a:rPr>
              <a:t>ENGLISH </a:t>
            </a:r>
            <a:br>
              <a:rPr lang="en-US" sz="11500" i="1" dirty="0" smtClean="0">
                <a:solidFill>
                  <a:srgbClr val="FF0000"/>
                </a:solidFill>
              </a:rPr>
            </a:br>
            <a:r>
              <a:rPr lang="en-US" sz="11500" i="1" dirty="0" smtClean="0">
                <a:solidFill>
                  <a:srgbClr val="FF0000"/>
                </a:solidFill>
              </a:rPr>
              <a:t>IS </a:t>
            </a:r>
            <a:r>
              <a:rPr lang="en-US" sz="11500" i="1" dirty="0" smtClean="0"/>
              <a:t/>
            </a:r>
            <a:br>
              <a:rPr lang="en-US" sz="11500" i="1" dirty="0" smtClean="0"/>
            </a:br>
            <a:r>
              <a:rPr lang="en-US" sz="11500" i="1" dirty="0" smtClean="0">
                <a:solidFill>
                  <a:srgbClr val="FF0000"/>
                </a:solidFill>
              </a:rPr>
              <a:t>FUN!</a:t>
            </a:r>
            <a:endParaRPr lang="ru-RU" sz="115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33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08597" y="498936"/>
            <a:ext cx="4068126" cy="2244057"/>
          </a:xfrm>
        </p:spPr>
        <p:txBody>
          <a:bodyPr>
            <a:noAutofit/>
          </a:bodyPr>
          <a:lstStyle/>
          <a:p>
            <a:pPr marL="4572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Learning a foreign language is not an easy thing.</a:t>
            </a:r>
          </a:p>
          <a:p>
            <a:pPr marL="4572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It is a long and slow process that takes a lot of time and efforts.</a:t>
            </a:r>
          </a:p>
          <a:p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692228"/>
            <a:ext cx="349033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Nowadays it is especially important to know foreign languages.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044">
            <a:off x="5620032" y="598727"/>
            <a:ext cx="2858250" cy="266264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94617">
            <a:off x="854532" y="3810585"/>
            <a:ext cx="3750274" cy="231266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190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67544" y="476672"/>
            <a:ext cx="3960440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learn languages because they need them for their work, others travel abroad, for the third studying languages is a hobby.</a:t>
            </a:r>
          </a:p>
          <a:p>
            <a:pPr algn="just"/>
            <a:r>
              <a:rPr lang="uk-UA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who knows foreign languages can speak to people from other countries, read foreign writers in the original, which makes your outlook wider.</a:t>
            </a:r>
          </a:p>
          <a:p>
            <a:pPr algn="just"/>
            <a:r>
              <a:rPr lang="uk-UA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surprising that many intellectuals and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well-educated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are polyglots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04066"/>
            <a:ext cx="4421606" cy="56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3888" y="188640"/>
            <a:ext cx="4176464" cy="1215008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I study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English</a:t>
            </a:r>
            <a:r>
              <a:rPr lang="uk-UA" i="1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169054" y="2348880"/>
            <a:ext cx="3789040" cy="2579876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Nowadays </a:t>
            </a:r>
            <a:r>
              <a:rPr lang="en-US" sz="2800" b="1" dirty="0">
                <a:solidFill>
                  <a:srgbClr val="FF0000"/>
                </a:solidFill>
              </a:rPr>
              <a:t>English has become the world’s most important language in politics, science, trade and cultural relations.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0867">
            <a:off x="395536" y="470856"/>
            <a:ext cx="4293096" cy="4293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96" y="5729228"/>
            <a:ext cx="94942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Over 300 million people speak it as a mother tongue.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56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348324" y="314400"/>
            <a:ext cx="4968552" cy="4176464"/>
          </a:xfrm>
        </p:spPr>
        <p:txBody>
          <a:bodyPr>
            <a:normAutofit fontScale="92500"/>
          </a:bodyPr>
          <a:lstStyle/>
          <a:p>
            <a:pPr algn="just"/>
            <a:r>
              <a:rPr lang="uk-UA" sz="2400" b="1" dirty="0" smtClean="0">
                <a:solidFill>
                  <a:srgbClr val="30804B"/>
                </a:solidFill>
              </a:rPr>
              <a:t>	</a:t>
            </a:r>
            <a:r>
              <a:rPr lang="en-US" sz="2400" b="1" dirty="0" smtClean="0">
                <a:solidFill>
                  <a:srgbClr val="30804B"/>
                </a:solidFill>
              </a:rPr>
              <a:t>The </a:t>
            </a:r>
            <a:r>
              <a:rPr lang="en-US" sz="2400" b="1" dirty="0">
                <a:solidFill>
                  <a:srgbClr val="30804B"/>
                </a:solidFill>
              </a:rPr>
              <a:t>native speakers of English live in Great Britain, the United States of America, Australia and New Zealand.</a:t>
            </a:r>
          </a:p>
          <a:p>
            <a:pPr algn="just"/>
            <a:r>
              <a:rPr lang="uk-UA" sz="2400" b="1" dirty="0" smtClean="0">
                <a:solidFill>
                  <a:srgbClr val="30804B"/>
                </a:solidFill>
              </a:rPr>
              <a:t>	</a:t>
            </a:r>
            <a:r>
              <a:rPr lang="en-US" sz="2400" b="1" dirty="0" smtClean="0">
                <a:solidFill>
                  <a:srgbClr val="30804B"/>
                </a:solidFill>
              </a:rPr>
              <a:t>English </a:t>
            </a:r>
            <a:r>
              <a:rPr lang="en-US" sz="2400" b="1" dirty="0">
                <a:solidFill>
                  <a:srgbClr val="30804B"/>
                </a:solidFill>
              </a:rPr>
              <a:t>is one of the official languages in the Irish Republic, Canada, the South Africa Republic.</a:t>
            </a:r>
          </a:p>
          <a:p>
            <a:pPr algn="just"/>
            <a:r>
              <a:rPr lang="uk-UA" sz="2400" b="1" dirty="0" smtClean="0">
                <a:solidFill>
                  <a:srgbClr val="30804B"/>
                </a:solidFill>
              </a:rPr>
              <a:t>	</a:t>
            </a:r>
            <a:r>
              <a:rPr lang="en-US" sz="2400" b="1" dirty="0" smtClean="0">
                <a:solidFill>
                  <a:srgbClr val="30804B"/>
                </a:solidFill>
              </a:rPr>
              <a:t>English </a:t>
            </a:r>
            <a:r>
              <a:rPr lang="en-US" sz="2400" b="1" dirty="0">
                <a:solidFill>
                  <a:srgbClr val="30804B"/>
                </a:solidFill>
              </a:rPr>
              <a:t>is one of the official languages of the United Nations Organization and other political organizations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725144"/>
            <a:ext cx="8861679" cy="19442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436" y="561434"/>
            <a:ext cx="285750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33628" y="332656"/>
            <a:ext cx="6192688" cy="3617688"/>
          </a:xfrm>
        </p:spPr>
        <p:txBody>
          <a:bodyPr>
            <a:normAutofit fontScale="92500"/>
          </a:bodyPr>
          <a:lstStyle/>
          <a:p>
            <a:pPr marL="45720" indent="0" algn="ctr"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of the world’s scientific literature is in English.</a:t>
            </a:r>
          </a:p>
          <a:p>
            <a:pPr marL="45720" indent="0" algn="ctr"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language of computer technology.</a:t>
            </a:r>
          </a:p>
          <a:p>
            <a:pPr marL="45720" indent="0" algn="ctr">
              <a:buNone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know English today is absolutely necessary for every educated person, for every good specialist.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851">
            <a:off x="4499992" y="4207799"/>
            <a:ext cx="3706237" cy="235800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7704">
            <a:off x="827584" y="4365104"/>
            <a:ext cx="3240360" cy="19170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138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615608" y="342853"/>
            <a:ext cx="3528392" cy="5246387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life English plays a very important role. Knowledge of English opens up endless opportunities in career development.</a:t>
            </a:r>
            <a:endParaRPr lang="ru-RU" sz="36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2" y="342853"/>
            <a:ext cx="5472608" cy="48245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457" y="5167389"/>
            <a:ext cx="2339752" cy="15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83568" y="3933056"/>
            <a:ext cx="807349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10541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So many languages you know, so many times you are a man.</a:t>
            </a:r>
            <a:endParaRPr lang="ru-RU" sz="5400" b="1" cap="none" spc="0" dirty="0">
              <a:ln w="10541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31734"/>
            <a:ext cx="61926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9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260648"/>
            <a:ext cx="6400800" cy="15121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Some tips how to learn English</a:t>
            </a:r>
            <a:endParaRPr lang="uk-U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2060848"/>
            <a:ext cx="8489032" cy="4680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Even if you study English at a language school, it doesn’t mean you can’t learn outside </a:t>
            </a:r>
            <a:r>
              <a:rPr lang="en-US" sz="1800" dirty="0" smtClean="0">
                <a:solidFill>
                  <a:srgbClr val="00B050"/>
                </a:solidFill>
              </a:rPr>
              <a:t>of class</a:t>
            </a:r>
            <a:r>
              <a:rPr lang="en-US" sz="1800" dirty="0">
                <a:solidFill>
                  <a:srgbClr val="00B050"/>
                </a:solidFill>
              </a:rPr>
              <a:t>. Using as many different sources, methods and tools as possible you will learn </a:t>
            </a:r>
            <a:r>
              <a:rPr lang="en-US" sz="1800" dirty="0" smtClean="0">
                <a:solidFill>
                  <a:srgbClr val="00B050"/>
                </a:solidFill>
              </a:rPr>
              <a:t>faster. There </a:t>
            </a:r>
            <a:r>
              <a:rPr lang="en-US" sz="1800" dirty="0">
                <a:solidFill>
                  <a:srgbClr val="00B050"/>
                </a:solidFill>
              </a:rPr>
              <a:t>are many different ways you can improve your English, so don’t limit yourself to </a:t>
            </a:r>
            <a:r>
              <a:rPr lang="en-US" sz="1800" dirty="0" smtClean="0">
                <a:solidFill>
                  <a:srgbClr val="00B050"/>
                </a:solidFill>
              </a:rPr>
              <a:t>only one </a:t>
            </a:r>
            <a:r>
              <a:rPr lang="en-US" sz="1800" dirty="0">
                <a:solidFill>
                  <a:srgbClr val="00B050"/>
                </a:solidFill>
              </a:rPr>
              <a:t>or two. The Internet is a fantastic resource for virtually anything, and for the </a:t>
            </a:r>
            <a:r>
              <a:rPr lang="en-US" sz="1800" dirty="0" smtClean="0">
                <a:solidFill>
                  <a:srgbClr val="00B050"/>
                </a:solidFill>
              </a:rPr>
              <a:t>language learner </a:t>
            </a:r>
            <a:r>
              <a:rPr lang="en-US" sz="1800" dirty="0">
                <a:solidFill>
                  <a:srgbClr val="00B050"/>
                </a:solidFill>
              </a:rPr>
              <a:t>it’s </a:t>
            </a:r>
            <a:r>
              <a:rPr lang="en-US" sz="1800" dirty="0" smtClean="0">
                <a:solidFill>
                  <a:srgbClr val="00B050"/>
                </a:solidFill>
              </a:rPr>
              <a:t>perfect</a:t>
            </a:r>
          </a:p>
          <a:p>
            <a:r>
              <a:rPr lang="en-US" sz="1800" dirty="0">
                <a:solidFill>
                  <a:srgbClr val="0070C0"/>
                </a:solidFill>
              </a:rPr>
              <a:t>The absolute best way to learn English is to surround yourself with it. Take notes in </a:t>
            </a:r>
            <a:r>
              <a:rPr lang="en-US" sz="1800" dirty="0" smtClean="0">
                <a:solidFill>
                  <a:srgbClr val="0070C0"/>
                </a:solidFill>
              </a:rPr>
              <a:t>English, put </a:t>
            </a:r>
            <a:r>
              <a:rPr lang="en-US" sz="1800" dirty="0">
                <a:solidFill>
                  <a:srgbClr val="0070C0"/>
                </a:solidFill>
              </a:rPr>
              <a:t>English books around your room, listen to English language radio broadcasts, </a:t>
            </a:r>
            <a:r>
              <a:rPr lang="en-US" sz="1800" dirty="0" smtClean="0">
                <a:solidFill>
                  <a:srgbClr val="0070C0"/>
                </a:solidFill>
              </a:rPr>
              <a:t>watch English </a:t>
            </a:r>
            <a:r>
              <a:rPr lang="en-US" sz="1800" dirty="0">
                <a:solidFill>
                  <a:srgbClr val="0070C0"/>
                </a:solidFill>
              </a:rPr>
              <a:t>news, movies and television. Speak English with your friends whenever you can</a:t>
            </a:r>
            <a:r>
              <a:rPr lang="en-US" sz="1800" dirty="0" smtClean="0">
                <a:solidFill>
                  <a:srgbClr val="0070C0"/>
                </a:solidFill>
              </a:rPr>
              <a:t>.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This is not only a fun way to learn but it is also very effective. By watching English </a:t>
            </a:r>
            <a:r>
              <a:rPr lang="en-US" sz="1800" dirty="0" smtClean="0">
                <a:solidFill>
                  <a:srgbClr val="FF0000"/>
                </a:solidFill>
              </a:rPr>
              <a:t>films (especially </a:t>
            </a:r>
            <a:r>
              <a:rPr lang="en-US" sz="1800" dirty="0">
                <a:solidFill>
                  <a:srgbClr val="FF0000"/>
                </a:solidFill>
              </a:rPr>
              <a:t>those with English subtitles) you can expand your vocabulary and get used to </a:t>
            </a:r>
            <a:r>
              <a:rPr lang="en-US" sz="1800" dirty="0" smtClean="0">
                <a:solidFill>
                  <a:srgbClr val="FF0000"/>
                </a:solidFill>
              </a:rPr>
              <a:t>the flow </a:t>
            </a:r>
            <a:r>
              <a:rPr lang="en-US" sz="1800" dirty="0">
                <a:solidFill>
                  <a:srgbClr val="FF0000"/>
                </a:solidFill>
              </a:rPr>
              <a:t>of speech from the actors. If you listen to the news, you can also learn to </a:t>
            </a:r>
            <a:r>
              <a:rPr lang="en-US" sz="1800" dirty="0" smtClean="0">
                <a:solidFill>
                  <a:srgbClr val="FF0000"/>
                </a:solidFill>
              </a:rPr>
              <a:t>understand different accents. Music </a:t>
            </a:r>
            <a:r>
              <a:rPr lang="en-US" sz="1800" dirty="0">
                <a:solidFill>
                  <a:srgbClr val="FF0000"/>
                </a:solidFill>
              </a:rPr>
              <a:t>can be a very effective method of learning English. In fact, it is often used to </a:t>
            </a:r>
            <a:r>
              <a:rPr lang="en-US" sz="1800" dirty="0" smtClean="0">
                <a:solidFill>
                  <a:srgbClr val="FF0000"/>
                </a:solidFill>
              </a:rPr>
              <a:t>improve comprehension</a:t>
            </a:r>
            <a:r>
              <a:rPr lang="en-US" sz="1800" dirty="0">
                <a:solidFill>
                  <a:srgbClr val="FF0000"/>
                </a:solidFill>
              </a:rPr>
              <a:t>.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4" name="AutoShape 2" descr="Картинки по запросу engl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4" descr="Картинки по запросу english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8316">
            <a:off x="924358" y="277549"/>
            <a:ext cx="2152743" cy="16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8192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171</TotalTime>
  <Words>356</Words>
  <Application>Microsoft Office PowerPoint</Application>
  <PresentationFormat>Экран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Georgia</vt:lpstr>
      <vt:lpstr>Times New Roman</vt:lpstr>
      <vt:lpstr>Trebuchet MS</vt:lpstr>
      <vt:lpstr>Воздушный поток</vt:lpstr>
      <vt:lpstr>Презентация PowerPoint</vt:lpstr>
      <vt:lpstr>Презентация PowerPoint</vt:lpstr>
      <vt:lpstr>Презентация PowerPoint</vt:lpstr>
      <vt:lpstr>I study English! </vt:lpstr>
      <vt:lpstr>Презентация PowerPoint</vt:lpstr>
      <vt:lpstr>Презентация PowerPoint</vt:lpstr>
      <vt:lpstr>Презентация PowerPoint</vt:lpstr>
      <vt:lpstr>Презентация PowerPoint</vt:lpstr>
      <vt:lpstr>Some tips how to learn English</vt:lpstr>
      <vt:lpstr>Презентация PowerPoint</vt:lpstr>
      <vt:lpstr>Презентация PowerPoint</vt:lpstr>
      <vt:lpstr>ENGLISH  IS  FUN!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bosss</dc:creator>
  <cp:lastModifiedBy>Ира</cp:lastModifiedBy>
  <cp:revision>15</cp:revision>
  <dcterms:created xsi:type="dcterms:W3CDTF">2017-02-04T11:24:14Z</dcterms:created>
  <dcterms:modified xsi:type="dcterms:W3CDTF">2017-02-06T07:54:27Z</dcterms:modified>
</cp:coreProperties>
</file>