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80"/>
  </p:normalViewPr>
  <p:slideViewPr>
    <p:cSldViewPr snapToGrid="0">
      <p:cViewPr varScale="1">
        <p:scale>
          <a:sx n="145" d="100"/>
          <a:sy n="145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E7005-345E-EADA-29B0-EC396FAF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3957C-910D-2268-63B6-BA85ABEE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11D7C-5585-6BF5-D982-66EA81EB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EEADA-52D5-2EF5-673F-1A347DE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2470CD-27A9-E549-8D4D-B770BA24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6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3DF53-C5A4-4BC8-F8A2-47DC011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410C94-5B8F-5C58-CCD4-E9F58F08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3465E-E341-9798-405E-1030EBB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3A462A-9F84-5C54-D9C5-AF753D0F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14FF9A-EB3A-B349-5148-8B7069F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EA9312C-6633-C5C3-C266-791A0810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F3FA31-A5AB-0C80-A5F0-EB014778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1B7F9-1143-371A-DA5F-E7018326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B8CEB6-5CF1-7699-D9F8-DA47F4D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8F640-D5A2-8453-CD61-B4D9EC0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5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2AD34-3B92-034B-5993-3A718CCF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7FAA60-EB96-C98A-8972-380B0326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0DFD7-73C8-B477-AAC3-878935B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44319-0F8F-E1C5-7A06-DB589965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19D14C-D6B3-D23A-93C3-86C61F2C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6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87FF6-5FA9-BF5B-B8E8-5F38E2FD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113C93-EDE6-48C4-A47E-E75790C8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FC614E-5245-D918-2E49-207B8FE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93FB8F-F1A8-F00D-1298-9B03CFE4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A0B34-544B-4BB6-75A7-8FA97001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27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BEFFA-3F4B-D2E4-7A0B-B8EED90F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A2060-F45B-8913-8C65-835888D7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AF9BFB-8E7E-0ACE-B6BC-834D2EE6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EC7720-0F7C-2116-D543-8384071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8B4C2B-BF54-3216-FEAD-DC40B24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3593DD-92D6-D938-6946-92783BD0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5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EB508-805D-DEAE-A64B-FD183CD5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313F10-6289-4AE1-AF00-1E237B21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F9207A-2944-377C-9A95-A68035F1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CCD511-1D2D-E227-3C96-80FC8CB8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7A986D-F642-9CBB-3F73-72E05871E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F5735-818F-DBF5-D22C-E691CB11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ABD9BD-5320-80AF-6168-6985810B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8566DC-3DF6-D4D3-F583-AE59E2DA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75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2792-AF4E-B98D-E7EB-412B2F0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60E867-B40C-9AF3-A522-07A69E8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081005-6819-F39F-326D-096780F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02921A-D2F6-C064-7413-66F2C7C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D76C5B-93CD-F264-11C1-7B2586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F88379-F3E4-43B6-61AB-FE2EAD8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6C33C-902E-EC3B-6FCE-62E12C9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6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E674D-5CC4-5DC9-0353-107843B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10F2E-56F3-71F2-96DC-23E35594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6CAB6B-70B4-6170-1E8A-0DE45931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6F3C3D-EFB7-D386-B42D-9632E43C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D6563-777E-0EDC-0C7C-D75623A6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81B97E-75D7-C0BD-091E-2E4AD678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2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2A680-DCAC-A471-516D-6C2D0210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593A5-4C28-7CD3-140B-466D1B8A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53FB66-E57D-5903-694D-681A8596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59D87F-F21F-C812-41EF-C9751A91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713911-8829-2CF7-4157-F22797A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00FD96-DDD5-3A5F-388F-D99CA613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5031FF-1D58-1DE1-AD56-78FCB57A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71A5A-4019-0FB2-E1B9-5674C9CC8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47914-677F-60CD-8FD3-CAB7BA854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FA578-5FA8-1347-BEC0-A4347973ACB6}" type="datetimeFigureOut">
              <a:rPr lang="it-IT" smtClean="0"/>
              <a:t>20/06/25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7C515-F529-7E65-8423-F2D54B43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1C2B2-0C78-4103-9624-DF0F270B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0765355_Multi-Sensor_Adaptive_Weighted_Data_Fusion_Based_on_Biased_Estim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A0266-F16B-40AA-7BE2-86D84E35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Sensor Fusion and Multi-Object Tracking with </a:t>
            </a:r>
            <a:r>
              <a:rPr lang="it-IT" sz="4400" dirty="0" err="1"/>
              <a:t>Kalman</a:t>
            </a:r>
            <a:r>
              <a:rPr lang="it-IT" sz="4400" dirty="0"/>
              <a:t> Filter and </a:t>
            </a:r>
            <a:r>
              <a:rPr lang="it-IT" sz="4400" dirty="0" err="1"/>
              <a:t>Parameter</a:t>
            </a:r>
            <a:r>
              <a:rPr lang="it-IT" sz="4400" dirty="0"/>
              <a:t> </a:t>
            </a:r>
            <a:r>
              <a:rPr lang="it-IT" sz="4400" dirty="0" err="1"/>
              <a:t>Optimization</a:t>
            </a:r>
            <a:r>
              <a:rPr lang="it-IT" sz="4400" dirty="0"/>
              <a:t> on </a:t>
            </a:r>
            <a:r>
              <a:rPr lang="it-IT" sz="4400" dirty="0" err="1"/>
              <a:t>NuScenes</a:t>
            </a:r>
            <a:r>
              <a:rPr lang="it-IT" sz="4400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15492F-50CE-D938-E9AE-0848D2E6E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Stefano Ruggiero</a:t>
            </a:r>
          </a:p>
        </p:txBody>
      </p:sp>
    </p:spTree>
    <p:extLst>
      <p:ext uri="{BB962C8B-B14F-4D97-AF65-F5344CB8AC3E}">
        <p14:creationId xmlns:p14="http://schemas.microsoft.com/office/powerpoint/2010/main" val="28716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2CEF-3994-BFFD-0570-471638A5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3CC4B-C391-1A96-D061-CF255CD2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5/6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0ADABF-4FA5-2F18-371D-D6AE57F4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it-IT" dirty="0" err="1"/>
              <a:t>Kalman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&amp; fusion </a:t>
            </a:r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tuned</a:t>
            </a:r>
            <a:r>
              <a:rPr lang="it-IT" dirty="0"/>
              <a:t> via </a:t>
            </a:r>
            <a:r>
              <a:rPr lang="it-IT" dirty="0" err="1"/>
              <a:t>Optuna</a:t>
            </a:r>
            <a:r>
              <a:rPr lang="it-IT" dirty="0"/>
              <a:t>.</a:t>
            </a:r>
          </a:p>
          <a:p>
            <a:r>
              <a:rPr lang="it-IT" dirty="0" err="1"/>
              <a:t>Objective</a:t>
            </a:r>
            <a:r>
              <a:rPr lang="it-IT" dirty="0"/>
              <a:t>: </a:t>
            </a:r>
            <a:r>
              <a:rPr lang="it-IT" dirty="0" err="1"/>
              <a:t>minimize</a:t>
            </a:r>
            <a:r>
              <a:rPr lang="it-IT" dirty="0"/>
              <a:t> RMSE </a:t>
            </a:r>
            <a:r>
              <a:rPr lang="it-IT" dirty="0" err="1"/>
              <a:t>between</a:t>
            </a:r>
            <a:r>
              <a:rPr lang="it-IT" dirty="0"/>
              <a:t> tracker and ground truth.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5ADC28-C2B0-18C1-7FC5-466AFEB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180"/>
            <a:ext cx="6148526" cy="35185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A766F5E-8811-7E2B-C665-1392C296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87" y="3709680"/>
            <a:ext cx="2397863" cy="21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B24F-A441-6865-DB9B-3D1431C66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DFC6F-FFC1-5153-8F59-1896F9A0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6/6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1E6A2-351F-F2AA-76C8-EF30A99E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r>
              <a:rPr lang="it-IT" dirty="0"/>
              <a:t>Per-frame and per-scene RMSE.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04E38B-902D-BC94-489E-46BC1B5B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197"/>
            <a:ext cx="3726868" cy="28203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CFE839-4574-A956-3479-A0A5DB0E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17" y="2334826"/>
            <a:ext cx="6528787" cy="35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D8A70-0BAF-D098-837C-86D166F9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33238-5CFB-D526-48CE-C517BE8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3CBD479-33B9-1154-2AD6-D6B85D4A7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29592"/>
            <a:ext cx="5016500" cy="2476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6A4EB92-428E-9140-C7CB-E2F55C3C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3092"/>
            <a:ext cx="5016500" cy="2476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A3C1E7-4C88-3167-2228-8E107117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3092"/>
            <a:ext cx="5016500" cy="2476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DDA03E-7969-2254-7B6D-FC2ED5A44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29592"/>
            <a:ext cx="501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BEC4-3715-FDBA-5FA1-409C9111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5AE42-5157-1F38-5E2F-81B68F0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86EA739-096D-1D0D-F98D-C4557C7D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Good tracking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scenes</a:t>
            </a:r>
            <a:r>
              <a:rPr lang="it-IT" dirty="0"/>
              <a:t> (e.g., 5 and 7: low RMSE, </a:t>
            </a:r>
            <a:r>
              <a:rPr lang="it-IT" dirty="0" err="1"/>
              <a:t>stable</a:t>
            </a:r>
            <a:r>
              <a:rPr lang="it-IT" dirty="0"/>
              <a:t>).</a:t>
            </a:r>
          </a:p>
          <a:p>
            <a:r>
              <a:rPr lang="it-IT" dirty="0"/>
              <a:t>High RMSE in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scenes</a:t>
            </a:r>
            <a:r>
              <a:rPr lang="it-IT" dirty="0"/>
              <a:t> (4: </a:t>
            </a:r>
            <a:r>
              <a:rPr lang="it-IT" dirty="0" err="1"/>
              <a:t>occlusions</a:t>
            </a:r>
            <a:r>
              <a:rPr lang="it-IT" dirty="0"/>
              <a:t>, dense </a:t>
            </a:r>
            <a:r>
              <a:rPr lang="it-IT" dirty="0" err="1"/>
              <a:t>objects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F490000-32CC-472B-4551-85411DB3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69708"/>
              </p:ext>
            </p:extLst>
          </p:nvPr>
        </p:nvGraphicFramePr>
        <p:xfrm>
          <a:off x="6096000" y="1417320"/>
          <a:ext cx="5257800" cy="4023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5274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14730656"/>
                    </a:ext>
                  </a:extLst>
                </a:gridCol>
              </a:tblGrid>
              <a:tr h="188772">
                <a:tc>
                  <a:txBody>
                    <a:bodyPr/>
                    <a:lstStyle/>
                    <a:p>
                      <a:r>
                        <a:rPr lang="it-IT"/>
                        <a:t>Scene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Mean 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661109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5.62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160076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5.40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78211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47844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4.32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722195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30.36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373538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1.45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94637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8.06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204832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1.47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902033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8.43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898208"/>
                  </a:ext>
                </a:extLst>
              </a:tr>
              <a:tr h="117168">
                <a:tc>
                  <a:txBody>
                    <a:bodyPr/>
                    <a:lstStyle/>
                    <a:p>
                      <a:r>
                        <a:rPr lang="it-IT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09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84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34552-0FF5-EDE6-D5E3-0A43AAC2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92D-8C8B-DE60-88DC-9DE8D47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A973A-FD2A-7A67-DB82-B8DF2F1D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Memeasurement-level</a:t>
            </a:r>
            <a:r>
              <a:rPr lang="it-IT" dirty="0"/>
              <a:t> fusion</a:t>
            </a:r>
          </a:p>
          <a:p>
            <a:r>
              <a:rPr lang="it-IT" dirty="0" err="1"/>
              <a:t>Kalman</a:t>
            </a:r>
            <a:r>
              <a:rPr lang="it-IT" dirty="0"/>
              <a:t> filter for multi-</a:t>
            </a:r>
            <a:r>
              <a:rPr lang="it-IT" dirty="0" err="1"/>
              <a:t>object</a:t>
            </a:r>
            <a:r>
              <a:rPr lang="it-IT" dirty="0"/>
              <a:t> tracking</a:t>
            </a:r>
          </a:p>
          <a:p>
            <a:r>
              <a:rPr lang="it-IT" dirty="0" err="1"/>
              <a:t>Nuscenes</a:t>
            </a:r>
            <a:endParaRPr lang="it-IT" dirty="0"/>
          </a:p>
          <a:p>
            <a:r>
              <a:rPr lang="it-IT" dirty="0" err="1"/>
              <a:t>Parameter-optimized</a:t>
            </a:r>
            <a:r>
              <a:rPr lang="it-IT" dirty="0"/>
              <a:t> </a:t>
            </a:r>
            <a:r>
              <a:rPr lang="it-IT" dirty="0" err="1"/>
              <a:t>Kalman</a:t>
            </a:r>
            <a:r>
              <a:rPr lang="it-IT" dirty="0"/>
              <a:t> filter with </a:t>
            </a:r>
            <a:r>
              <a:rPr lang="it-IT" dirty="0" err="1"/>
              <a:t>Optuna</a:t>
            </a:r>
            <a:endParaRPr lang="it-IT" dirty="0"/>
          </a:p>
          <a:p>
            <a:r>
              <a:rPr lang="it-IT" dirty="0"/>
              <a:t>Future </a:t>
            </a:r>
            <a:r>
              <a:rPr lang="it-IT" dirty="0" err="1"/>
              <a:t>improvements</a:t>
            </a:r>
            <a:r>
              <a:rPr lang="it-IT" dirty="0"/>
              <a:t>: </a:t>
            </a:r>
            <a:r>
              <a:rPr lang="it-IT" dirty="0" err="1"/>
              <a:t>advanced</a:t>
            </a:r>
            <a:r>
              <a:rPr lang="it-IT" dirty="0"/>
              <a:t> fusion, </a:t>
            </a:r>
            <a:r>
              <a:rPr lang="it-IT" dirty="0" err="1"/>
              <a:t>nonlinear</a:t>
            </a:r>
            <a:r>
              <a:rPr lang="it-IT" dirty="0"/>
              <a:t> filters.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20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83066-276C-9A7E-EA41-D0291C35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1B0E77-9120-7A01-2B0B-917C76C9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Design, </a:t>
            </a:r>
            <a:r>
              <a:rPr lang="it-IT" dirty="0" err="1"/>
              <a:t>implement</a:t>
            </a:r>
            <a:r>
              <a:rPr lang="it-IT" dirty="0"/>
              <a:t>, and </a:t>
            </a:r>
            <a:r>
              <a:rPr lang="it-IT" dirty="0" err="1"/>
              <a:t>evaluate</a:t>
            </a:r>
            <a:r>
              <a:rPr lang="it-IT" dirty="0"/>
              <a:t> a multi-</a:t>
            </a:r>
            <a:r>
              <a:rPr lang="it-IT" dirty="0" err="1"/>
              <a:t>object</a:t>
            </a:r>
            <a:r>
              <a:rPr lang="it-IT" dirty="0"/>
              <a:t> tracking system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fusion (</a:t>
            </a:r>
            <a:r>
              <a:rPr lang="it-IT" dirty="0" err="1"/>
              <a:t>LiDAR</a:t>
            </a:r>
            <a:r>
              <a:rPr lang="it-IT" dirty="0"/>
              <a:t> + Camera) with </a:t>
            </a:r>
            <a:r>
              <a:rPr lang="it-IT" dirty="0" err="1"/>
              <a:t>Kalman</a:t>
            </a:r>
            <a:r>
              <a:rPr lang="it-IT" dirty="0"/>
              <a:t> filter on </a:t>
            </a:r>
            <a:r>
              <a:rPr lang="it-IT" dirty="0" err="1"/>
              <a:t>NuScenes</a:t>
            </a:r>
            <a:r>
              <a:rPr lang="it-IT" dirty="0"/>
              <a:t> dataset.</a:t>
            </a:r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tracking </a:t>
            </a:r>
            <a:r>
              <a:rPr lang="it-IT" dirty="0" err="1"/>
              <a:t>accuracy</a:t>
            </a:r>
            <a:r>
              <a:rPr lang="it-IT" dirty="0"/>
              <a:t> in </a:t>
            </a:r>
            <a:r>
              <a:rPr lang="it-IT" dirty="0" err="1"/>
              <a:t>dynamic</a:t>
            </a:r>
            <a:r>
              <a:rPr lang="it-IT" dirty="0"/>
              <a:t> urban </a:t>
            </a:r>
            <a:r>
              <a:rPr lang="it-IT" dirty="0" err="1"/>
              <a:t>scenarios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7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62203-CA8C-4138-EFF5-F7E6D03D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C151C-5646-8A4F-6F35-BFA8858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NuScenes</a:t>
            </a:r>
            <a:r>
              <a:rPr lang="it-IT" dirty="0"/>
              <a:t> dataset: Mini </a:t>
            </a:r>
            <a:r>
              <a:rPr lang="it-IT" dirty="0" err="1"/>
              <a:t>version</a:t>
            </a:r>
            <a:r>
              <a:rPr lang="it-IT" dirty="0"/>
              <a:t> with </a:t>
            </a:r>
            <a:r>
              <a:rPr lang="it-IT" dirty="0" err="1"/>
              <a:t>synchronized</a:t>
            </a:r>
            <a:r>
              <a:rPr lang="it-IT" dirty="0"/>
              <a:t> </a:t>
            </a:r>
            <a:r>
              <a:rPr lang="it-IT" dirty="0" err="1"/>
              <a:t>LiDAR</a:t>
            </a:r>
            <a:r>
              <a:rPr lang="it-IT" dirty="0"/>
              <a:t> point clouds &amp; camera images.</a:t>
            </a:r>
          </a:p>
          <a:p>
            <a:r>
              <a:rPr lang="it-IT" dirty="0" err="1"/>
              <a:t>FilterPy</a:t>
            </a:r>
            <a:r>
              <a:rPr lang="it-IT" dirty="0"/>
              <a:t>: For </a:t>
            </a:r>
            <a:r>
              <a:rPr lang="it-IT" dirty="0" err="1"/>
              <a:t>Kalman</a:t>
            </a:r>
            <a:r>
              <a:rPr lang="it-IT" dirty="0"/>
              <a:t> filter.</a:t>
            </a:r>
          </a:p>
          <a:p>
            <a:r>
              <a:rPr lang="it-IT" dirty="0" err="1"/>
              <a:t>OpenCV</a:t>
            </a:r>
            <a:r>
              <a:rPr lang="it-IT" dirty="0"/>
              <a:t>, </a:t>
            </a:r>
            <a:r>
              <a:rPr lang="it-IT" dirty="0" err="1"/>
              <a:t>Matplotlib</a:t>
            </a:r>
            <a:r>
              <a:rPr lang="it-IT" dirty="0"/>
              <a:t>: </a:t>
            </a:r>
            <a:r>
              <a:rPr lang="it-IT" dirty="0" err="1"/>
              <a:t>Visualization</a:t>
            </a:r>
            <a:r>
              <a:rPr lang="it-IT" dirty="0"/>
              <a:t> &amp; image processing.</a:t>
            </a:r>
          </a:p>
          <a:p>
            <a:r>
              <a:rPr lang="it-IT" dirty="0" err="1"/>
              <a:t>Optuna</a:t>
            </a:r>
            <a:r>
              <a:rPr lang="it-IT" dirty="0"/>
              <a:t>: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(</a:t>
            </a:r>
            <a:r>
              <a:rPr lang="it-IT" dirty="0" err="1"/>
              <a:t>Bayesian</a:t>
            </a:r>
            <a:r>
              <a:rPr lang="it-IT" dirty="0"/>
              <a:t>).</a:t>
            </a:r>
          </a:p>
          <a:p>
            <a:r>
              <a:rPr lang="it-IT" dirty="0" err="1"/>
              <a:t>NumPy</a:t>
            </a:r>
            <a:r>
              <a:rPr lang="it-IT" dirty="0"/>
              <a:t>, </a:t>
            </a:r>
            <a:r>
              <a:rPr lang="it-IT" dirty="0" err="1"/>
              <a:t>SciPy</a:t>
            </a:r>
            <a:r>
              <a:rPr lang="it-IT" dirty="0"/>
              <a:t>: Data processing, clustering, and </a:t>
            </a:r>
            <a:r>
              <a:rPr lang="it-IT" dirty="0" err="1"/>
              <a:t>math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68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D10F1-0D1C-8DA5-C3DD-DC15389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1/6 Data Loading &amp; </a:t>
            </a:r>
            <a:r>
              <a:rPr lang="it-IT" dirty="0" err="1"/>
              <a:t>Calibration</a:t>
            </a:r>
            <a:r>
              <a:rPr lang="it-IT" dirty="0"/>
              <a:t> 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4D96AAB-0D80-DBF6-542E-1E3FF44A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342"/>
          </a:xfrm>
        </p:spPr>
        <p:txBody>
          <a:bodyPr/>
          <a:lstStyle/>
          <a:p>
            <a:r>
              <a:rPr lang="it-IT" dirty="0" err="1"/>
              <a:t>Synchronized</a:t>
            </a:r>
            <a:r>
              <a:rPr lang="it-IT" dirty="0"/>
              <a:t> </a:t>
            </a:r>
            <a:r>
              <a:rPr lang="it-IT" dirty="0" err="1"/>
              <a:t>LiDAR</a:t>
            </a:r>
            <a:r>
              <a:rPr lang="it-IT" dirty="0"/>
              <a:t> and camera data </a:t>
            </a:r>
            <a:r>
              <a:rPr lang="it-IT" dirty="0" err="1"/>
              <a:t>loaded</a:t>
            </a:r>
            <a:r>
              <a:rPr lang="it-IT" dirty="0"/>
              <a:t> from </a:t>
            </a:r>
            <a:r>
              <a:rPr lang="it-IT" dirty="0" err="1"/>
              <a:t>NuScenes</a:t>
            </a:r>
            <a:r>
              <a:rPr lang="it-IT" dirty="0"/>
              <a:t> mini.</a:t>
            </a:r>
          </a:p>
          <a:p>
            <a:r>
              <a:rPr lang="it-IT" dirty="0" err="1"/>
              <a:t>Calibration</a:t>
            </a:r>
            <a:r>
              <a:rPr lang="it-IT" dirty="0"/>
              <a:t> </a:t>
            </a:r>
            <a:r>
              <a:rPr lang="it-IT" dirty="0" err="1"/>
              <a:t>aligns</a:t>
            </a:r>
            <a:r>
              <a:rPr lang="it-IT" dirty="0"/>
              <a:t> point clouds to camera frame (</a:t>
            </a:r>
            <a:r>
              <a:rPr lang="it-IT" dirty="0" err="1"/>
              <a:t>extrinsics</a:t>
            </a:r>
            <a:r>
              <a:rPr lang="it-IT" dirty="0"/>
              <a:t> + </a:t>
            </a:r>
            <a:r>
              <a:rPr lang="it-IT" dirty="0" err="1"/>
              <a:t>intrinsics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1813684-BBCB-6685-5A1A-01D138FA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1" y="4059415"/>
            <a:ext cx="4901500" cy="132556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1307C4B-E35C-67AF-F55F-F9AEF9A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190875"/>
            <a:ext cx="5397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22C9-D16F-539D-ACA5-89EE2DF81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17747-C429-714C-A335-FF41243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2/6 </a:t>
            </a:r>
            <a:r>
              <a:rPr lang="it-IT" dirty="0" err="1"/>
              <a:t>Bounding</a:t>
            </a:r>
            <a:r>
              <a:rPr lang="it-IT" dirty="0"/>
              <a:t> Box </a:t>
            </a:r>
            <a:r>
              <a:rPr lang="it-IT" dirty="0" err="1"/>
              <a:t>Extraction</a:t>
            </a:r>
            <a:r>
              <a:rPr lang="it-IT" dirty="0"/>
              <a:t> &amp; Point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DBC98-57E4-36F1-093A-9CA58AD4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969"/>
          </a:xfrm>
        </p:spPr>
        <p:txBody>
          <a:bodyPr/>
          <a:lstStyle/>
          <a:p>
            <a:r>
              <a:rPr lang="it-IT" dirty="0"/>
              <a:t>3D </a:t>
            </a:r>
            <a:r>
              <a:rPr lang="it-IT" dirty="0" err="1"/>
              <a:t>bounding</a:t>
            </a:r>
            <a:r>
              <a:rPr lang="it-IT" dirty="0"/>
              <a:t> boxes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images.</a:t>
            </a:r>
          </a:p>
          <a:p>
            <a:r>
              <a:rPr lang="it-IT" dirty="0" err="1"/>
              <a:t>LiDAR</a:t>
            </a:r>
            <a:r>
              <a:rPr lang="it-IT" dirty="0"/>
              <a:t> points </a:t>
            </a:r>
            <a:r>
              <a:rPr lang="it-IT" dirty="0" err="1"/>
              <a:t>projected</a:t>
            </a:r>
            <a:r>
              <a:rPr lang="it-IT" dirty="0"/>
              <a:t> in 2D; clusters </a:t>
            </a:r>
            <a:r>
              <a:rPr lang="it-IT" dirty="0" err="1"/>
              <a:t>built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1B078A-54B5-E66A-DF81-B7046CDF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3733801"/>
            <a:ext cx="4330631" cy="13338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51F696-2313-68EF-D706-8E6B624F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20" y="2910399"/>
            <a:ext cx="6032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1C1F-59BC-1AEB-C118-8708F6FC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A31DF-4F2D-9D70-9862-9F28E7CC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3/6 </a:t>
            </a:r>
            <a:r>
              <a:rPr lang="it-IT" dirty="0" err="1"/>
              <a:t>Measurement</a:t>
            </a:r>
            <a:r>
              <a:rPr lang="it-IT" dirty="0"/>
              <a:t> Fusion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0A409-2FE5-1394-EEF7-542E1AA5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624" cy="32967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of camera box center and </a:t>
            </a:r>
            <a:r>
              <a:rPr lang="it-IT" dirty="0" err="1"/>
              <a:t>LiDAR</a:t>
            </a:r>
            <a:r>
              <a:rPr lang="it-IT" dirty="0"/>
              <a:t> cluster </a:t>
            </a:r>
            <a:r>
              <a:rPr lang="it-IT" dirty="0" err="1"/>
              <a:t>centroid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weighting</a:t>
            </a:r>
            <a:r>
              <a:rPr lang="it-IT" dirty="0"/>
              <a:t> by </a:t>
            </a:r>
            <a:r>
              <a:rPr lang="it-IT" dirty="0" err="1"/>
              <a:t>LiDAR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per box.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CCFE6C-8DDA-2BAC-BC3F-00E469DD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1" y="1690687"/>
            <a:ext cx="5716480" cy="43718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F017C9-963B-817E-2DC6-4B82E9A0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2" y="4572000"/>
            <a:ext cx="4402842" cy="443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B06F62-756B-0E6F-21E9-91EB8BD068F9}"/>
              </a:ext>
            </a:extLst>
          </p:cNvPr>
          <p:cNvSpPr txBox="1"/>
          <p:nvPr/>
        </p:nvSpPr>
        <p:spPr>
          <a:xfrm>
            <a:off x="630315" y="6231265"/>
            <a:ext cx="8265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hlinkClick r:id="rId4"/>
              </a:rPr>
              <a:t>https://www.researchgate.net/publication/380765355_Multi-Sensor_Adaptive_Weighted_Data_Fusion_Based_on_Biased_Estimation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958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8851E-9EAF-031C-33DB-26449E03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7C307-BF61-F1AC-BBBB-2106291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7D0EC-7C0A-D59A-770E-4E8DAD12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8110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Constant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Kalman</a:t>
            </a:r>
            <a:r>
              <a:rPr lang="it-IT" dirty="0"/>
              <a:t> filter (2D state).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509B56-0642-832A-F83B-C21594E7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84" y="3022909"/>
            <a:ext cx="3692956" cy="21998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9C8017A-75F1-D45A-55F3-875A3B87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25" y="1563185"/>
            <a:ext cx="4509672" cy="49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3FBED-A98E-7551-91E7-9434EB99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F644A-3CF6-5A76-EA3F-08A5A04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EBCD7-C523-48ED-A4CC-4F5E3E4E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554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association</a:t>
            </a:r>
            <a:r>
              <a:rPr lang="it-IT" dirty="0"/>
              <a:t> via </a:t>
            </a:r>
            <a:r>
              <a:rPr lang="it-IT" dirty="0" err="1"/>
              <a:t>Hungarian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1549C5-C5D3-DC02-02BE-014FE2A6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2807116"/>
            <a:ext cx="5828930" cy="30502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B936AD-A61D-7679-4278-C2BEADC7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62" y="2334697"/>
            <a:ext cx="5034837" cy="40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2B12-7DD3-7761-C39E-1B0947AEB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65A63-0888-06AD-258B-CF156A60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03E85D-C2DE-9BBA-3414-7CBA6A47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528"/>
          </a:xfrm>
        </p:spPr>
        <p:txBody>
          <a:bodyPr/>
          <a:lstStyle/>
          <a:p>
            <a:r>
              <a:rPr lang="it-IT" dirty="0"/>
              <a:t>Trackers </a:t>
            </a:r>
            <a:r>
              <a:rPr lang="it-IT" dirty="0" err="1"/>
              <a:t>updated</a:t>
            </a:r>
            <a:r>
              <a:rPr lang="it-IT" dirty="0"/>
              <a:t>/</a:t>
            </a:r>
            <a:r>
              <a:rPr lang="it-IT" dirty="0" err="1"/>
              <a:t>created</a:t>
            </a:r>
            <a:r>
              <a:rPr lang="it-IT" dirty="0"/>
              <a:t>/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in/out of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8DCE26-6AFA-1BEE-0F3A-B3A8481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71" y="2794879"/>
            <a:ext cx="6788458" cy="35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3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364</Words>
  <Application>Microsoft Macintosh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di Office</vt:lpstr>
      <vt:lpstr>Sensor Fusion and Multi-Object Tracking with Kalman Filter and Parameter Optimization on NuScenes </vt:lpstr>
      <vt:lpstr>Project Goal</vt:lpstr>
      <vt:lpstr>Technologies Used</vt:lpstr>
      <vt:lpstr>Pipeline 1/6 Data Loading &amp; Calibration </vt:lpstr>
      <vt:lpstr>Pipeline 2/6 Bounding Box Extraction &amp; Point Clustering</vt:lpstr>
      <vt:lpstr>Pipeline 3/6 Measurement Fusion</vt:lpstr>
      <vt:lpstr>Pipeline 4/6 Multi-Object Tracking</vt:lpstr>
      <vt:lpstr>Pipeline 4/6 Multi-Object Tracking</vt:lpstr>
      <vt:lpstr>Pipeline 4/6 Multi-Object Tracking</vt:lpstr>
      <vt:lpstr>Pipeline 5/6 Parameter Optimization</vt:lpstr>
      <vt:lpstr>Pipeline 6/6 Evaluation</vt:lpstr>
      <vt:lpstr>Results</vt:lpstr>
      <vt:lpstr>Results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Ruggiero</dc:creator>
  <cp:lastModifiedBy>Stefano Ruggiero</cp:lastModifiedBy>
  <cp:revision>10</cp:revision>
  <dcterms:created xsi:type="dcterms:W3CDTF">2025-06-17T12:18:40Z</dcterms:created>
  <dcterms:modified xsi:type="dcterms:W3CDTF">2025-06-20T07:58:54Z</dcterms:modified>
</cp:coreProperties>
</file>