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72" r:id="rId8"/>
    <p:sldId id="273" r:id="rId9"/>
    <p:sldId id="274" r:id="rId10"/>
    <p:sldId id="279" r:id="rId11"/>
    <p:sldId id="275" r:id="rId12"/>
    <p:sldId id="265" r:id="rId13"/>
    <p:sldId id="266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CE39F-966A-93E3-E889-84FE84D94B14}" v="1549" dt="2025-10-06T21:15:04.901"/>
    <p1510:client id="{A9093B9C-BAA9-2938-E045-D9B01C7E2DD7}" v="4" dt="2025-10-06T20:05:24.772"/>
    <p1510:client id="{B5608766-7213-424D-3B48-F08099BE5A06}" v="982" dt="2025-10-07T14:41:48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F9DF-CD90-5B4D-9E8A-DDF473384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B1ED6-40F2-CD41-AE05-E11146582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27F8-5B11-DF49-8F6F-E88BC59E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6E10-5438-A949-AA4B-1F36983A1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3C2D-BBA3-1242-B1CC-0FA42E68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2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3F52-1D11-5A4B-A8C5-21150DE9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F5C0-DB8D-B54D-9FD0-16211B13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D309-EBF8-8344-A2E3-8B54FE9D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3EEDA-699F-784E-94A8-7CE1D324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437C-E31E-0443-9AB7-EE00354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0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C7017-C491-3B45-8760-20B6E725E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BA29C-5BDB-F146-8A9E-79EC6A4BD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0181-E9C2-934B-ABA6-C5996F0C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2C39-721E-7E42-9D40-7827A92A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FCA2-23BE-6E4A-9C69-109513C2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04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916-18A7-2D46-AED7-20A1C6F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16A0-D97B-D340-B5A0-71AB913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FCB8-D679-C149-AB8E-72CDC5CA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83D1-C669-0F47-83C5-994173AC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1150-F67D-8740-B74D-DF34EB1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6A87-E178-F443-A567-149F3BCF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0C2F1-8862-A14B-9F3A-97EA23E6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D355-0586-D043-A4FA-1ED1F240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75B0-CB56-B546-9C20-EE73B0AA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22CD-D50D-4B47-8D52-8293FF8E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8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3279-7B9B-004C-9098-179C9563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39C8-A258-BD47-96DA-A0CA9BE4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06229-B394-7A43-AD6C-042F485D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6DF32-6D54-F644-ACEC-37D1AE2D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74446-2B61-8E41-B563-CFDA0F13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FA5FB-063D-2F49-940E-5796818A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3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FE69-0866-714D-B363-A2DC42EA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BC6AD-93BA-EC48-B871-BA61C58C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8DFE-2283-E743-8F1F-055D2E42E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4F465-CDC6-254A-977E-408948CA4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66A68-B36B-A743-B817-B1BBA94B3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A29CA-AEB0-AC47-9BA1-1197EC11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E2C9E-3C88-DB49-8118-B0000920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F8E73-22EA-1B4C-AA36-F5CAF3F4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CE11-7218-D244-AF4D-A644E68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D19D7-8100-9D4E-9233-269716B1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64640-9E94-FA4D-A28E-29BC7CE5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56B0E-A202-E140-BACD-7B2D5273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1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9A083-8DF9-A84A-9992-E5D6F0D8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5C2F0-CB01-9F4F-AC98-CC75524D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D8A9D-9519-3C4A-B0F3-7DFF7C46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94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5B9F-9D92-F046-802C-73CCBF24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AF4D-9669-AA43-9577-8049A7D0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ABA5-C0C3-BF4C-B4FB-BB0BFEF4F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3DF0-F6B4-4243-9896-36B473DF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FDCF-5B5A-5D42-9416-62EC93E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B193-3724-B541-BA33-5E03C678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40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D9C5-3B8F-8C4A-85CE-9C2B0A75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2A6A0-BB40-7A4D-A351-DDB344E90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4224-EBA3-A043-9406-5DE68118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11E8-1FC1-C149-9E3E-631622A3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499B2-FFE2-194A-8931-C58B7813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0DEE-12A4-C344-B8C4-F059F821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4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AB29-D67B-2443-AAF0-D6DD5213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90BF3-B4CD-A347-BC63-56AF2821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4ED-DDF7-374A-A5BA-04517AF84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F53F-3463-B34A-8AD6-772CFEAF5662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EDFF-158D-8544-9A25-A2FE283BA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0062-12B4-8742-9D6B-788A47114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FCF3-CA69-CC46-9658-D5DA333DF5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94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brunel.ac.uk/~mastjjb/jeb/orlib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math.uwaterloo.ca/tsp/concor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psbtw/A-Programacao-Inteira-e-sua-Aplicacao-aos-Problemas-do-Caixeiro-Viajante-e-da-Designacao" TargetMode="External"/><Relationship Id="rId5" Type="http://schemas.openxmlformats.org/officeDocument/2006/relationships/hyperlink" Target="http://comopt.ifi.uni-heidelberg.de/software/TSPLIB95/" TargetMode="External"/><Relationship Id="rId4" Type="http://schemas.openxmlformats.org/officeDocument/2006/relationships/hyperlink" Target="http://webhotel4.ruc.dk/~keld/research/LK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3C9205DB-AD6D-24CC-AE4B-BF53D1BCEA2F}"/>
              </a:ext>
            </a:extLst>
          </p:cNvPr>
          <p:cNvSpPr/>
          <p:nvPr/>
        </p:nvSpPr>
        <p:spPr>
          <a:xfrm>
            <a:off x="261173" y="276447"/>
            <a:ext cx="11669654" cy="6315739"/>
          </a:xfrm>
          <a:prstGeom prst="rect">
            <a:avLst/>
          </a:prstGeom>
          <a:noFill/>
          <a:ln>
            <a:solidFill>
              <a:srgbClr val="0040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CCF5B02-AA41-4F4D-97D9-6EB597540600}"/>
              </a:ext>
            </a:extLst>
          </p:cNvPr>
          <p:cNvSpPr/>
          <p:nvPr/>
        </p:nvSpPr>
        <p:spPr>
          <a:xfrm>
            <a:off x="735570" y="2365666"/>
            <a:ext cx="10827892" cy="1646605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E82EA-E0DE-DB49-B3EF-A71F697FD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00" y="2365666"/>
            <a:ext cx="10802432" cy="1646605"/>
          </a:xfrm>
        </p:spPr>
        <p:txBody>
          <a:bodyPr anchor="ctr">
            <a:normAutofit/>
          </a:bodyPr>
          <a:lstStyle/>
          <a:p>
            <a:r>
              <a:rPr lang="pt-BR" sz="3600" b="1">
                <a:solidFill>
                  <a:schemeClr val="bg1"/>
                </a:solidFill>
                <a:latin typeface="Times New Roman" pitchFamily="18" charset="0"/>
              </a:rPr>
              <a:t>A Programação Inteira Aplicada aos Problemas do Caixeiro Viajante e da Designação</a:t>
            </a:r>
            <a:endParaRPr lang="pt-BR" sz="3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0629B-2A20-6849-B3DE-EA011FA2C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227" y="4142027"/>
            <a:ext cx="10788235" cy="1354196"/>
          </a:xfrm>
        </p:spPr>
        <p:txBody>
          <a:bodyPr>
            <a:normAutofit/>
          </a:bodyPr>
          <a:lstStyle/>
          <a:p>
            <a:pPr defTabSz="3973513"/>
            <a:r>
              <a:rPr lang="pt-BR">
                <a:latin typeface="Times New Roman" pitchFamily="18" charset="0"/>
              </a:rPr>
              <a:t>Caio Passos </a:t>
            </a:r>
            <a:r>
              <a:rPr lang="pt-BR" err="1">
                <a:latin typeface="Times New Roman" pitchFamily="18" charset="0"/>
              </a:rPr>
              <a:t>Torkst</a:t>
            </a:r>
            <a:r>
              <a:rPr lang="pt-BR">
                <a:latin typeface="Times New Roman" pitchFamily="18" charset="0"/>
              </a:rPr>
              <a:t> Ferreira</a:t>
            </a:r>
          </a:p>
          <a:p>
            <a:pPr defTabSz="3973513"/>
            <a:r>
              <a:rPr lang="pt-BR">
                <a:latin typeface="Times New Roman" pitchFamily="18" charset="0"/>
              </a:rPr>
              <a:t>Helder Manoel Venceslau</a:t>
            </a:r>
          </a:p>
          <a:p>
            <a:pPr defTabSz="3973513"/>
            <a:r>
              <a:rPr lang="pt-BR">
                <a:latin typeface="Times New Roman" pitchFamily="18" charset="0"/>
              </a:rPr>
              <a:t>caio.torkst@aluno.cefet-rj.br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0663D637-D5B0-BEFC-0B40-7CDDF5B7F9B5}"/>
              </a:ext>
            </a:extLst>
          </p:cNvPr>
          <p:cNvSpPr txBox="1"/>
          <p:nvPr/>
        </p:nvSpPr>
        <p:spPr>
          <a:xfrm>
            <a:off x="775227" y="607497"/>
            <a:ext cx="70710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rgbClr val="00407A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25ª Jornada Integrada de Pesquisa e Pós-Graduação</a:t>
            </a:r>
            <a:endParaRPr lang="pt-BR" sz="2800" b="1">
              <a:solidFill>
                <a:srgbClr val="00407A"/>
              </a:solidFill>
              <a:cs typeface="Calibri"/>
            </a:endParaRPr>
          </a:p>
        </p:txBody>
      </p:sp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43A41085-3010-7E4E-009B-29B0F2A2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3" y="5321701"/>
            <a:ext cx="1797122" cy="1321063"/>
          </a:xfrm>
          <a:prstGeom prst="rect">
            <a:avLst/>
          </a:prstGeom>
        </p:spPr>
      </p:pic>
      <p:pic>
        <p:nvPicPr>
          <p:cNvPr id="41" name="Picture 2" descr="logo original fundo claro">
            <a:extLst>
              <a:ext uri="{FF2B5EF4-FFF2-40B4-BE49-F238E27FC236}">
                <a16:creationId xmlns:a16="http://schemas.microsoft.com/office/drawing/2014/main" id="{82A47C47-C7FC-C3F8-ED41-892F3E01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2" y="5796244"/>
            <a:ext cx="659992" cy="61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>
            <a:extLst>
              <a:ext uri="{FF2B5EF4-FFF2-40B4-BE49-F238E27FC236}">
                <a16:creationId xmlns:a16="http://schemas.microsoft.com/office/drawing/2014/main" id="{9247F8F8-F203-1BE4-F732-7C9A2303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905" y="5800891"/>
            <a:ext cx="1373086" cy="60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70C79AE-AD20-55E7-39BA-A858D4D12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340" y="5784013"/>
            <a:ext cx="1121138" cy="608735"/>
          </a:xfrm>
          <a:prstGeom prst="rect">
            <a:avLst/>
          </a:prstGeom>
          <a:noFill/>
        </p:spPr>
      </p:pic>
      <p:sp>
        <p:nvSpPr>
          <p:cNvPr id="46" name="TextBox 4">
            <a:extLst>
              <a:ext uri="{FF2B5EF4-FFF2-40B4-BE49-F238E27FC236}">
                <a16:creationId xmlns:a16="http://schemas.microsoft.com/office/drawing/2014/main" id="{BC02ABC3-9B5C-D021-499E-D3D7F33CDC31}"/>
              </a:ext>
            </a:extLst>
          </p:cNvPr>
          <p:cNvSpPr txBox="1"/>
          <p:nvPr/>
        </p:nvSpPr>
        <p:spPr>
          <a:xfrm>
            <a:off x="775227" y="1097028"/>
            <a:ext cx="729935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b="1">
                <a:solidFill>
                  <a:srgbClr val="00407A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DIRETORIA DE PESQUISA E PÓS-GRADUAÇÃO – DIPPG</a:t>
            </a:r>
          </a:p>
          <a:p>
            <a:r>
              <a:rPr lang="pt-BR" b="1">
                <a:solidFill>
                  <a:srgbClr val="00407A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DEPARTAMENTO DE PESQUISA – DEPEQ </a:t>
            </a:r>
          </a:p>
          <a:p>
            <a:r>
              <a:rPr lang="pt-BR" b="1">
                <a:solidFill>
                  <a:srgbClr val="00407A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COORDENADORIA DE PESQUISA E ESTUDOS TECNOLÓGICOS – COPET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7B092FE-A072-57F3-BEB7-3CB7FEBBCBE6}"/>
              </a:ext>
            </a:extLst>
          </p:cNvPr>
          <p:cNvCxnSpPr/>
          <p:nvPr/>
        </p:nvCxnSpPr>
        <p:spPr>
          <a:xfrm>
            <a:off x="885878" y="1065129"/>
            <a:ext cx="6560288" cy="4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B657BDFB-2D3D-44FE-B25B-F1FB5550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710" y="389287"/>
            <a:ext cx="3237022" cy="1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25A5B21-45FD-A472-6486-6C5DF81B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114425"/>
            <a:ext cx="10391776" cy="496739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Ao Programa PIBIC do CEFET/RJ, pelo apoio na pesquisa.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2319F77-709D-6177-65BA-880C2AED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AGRADECIMENTOS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AD6E2990-D85E-0100-B2B8-3A437893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C0F2D-AADD-6E4B-9BE2-B8BBB3EA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219357"/>
            <a:ext cx="10391776" cy="4967397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pt-BR" dirty="0"/>
              <a:t>Este trabalho estuda a aplicação da </a:t>
            </a:r>
            <a:r>
              <a:rPr lang="pt-BR" b="1" dirty="0"/>
              <a:t>Programação Linear Inteira</a:t>
            </a:r>
            <a:r>
              <a:rPr lang="pt-BR" dirty="0"/>
              <a:t> </a:t>
            </a:r>
            <a:r>
              <a:rPr lang="pt-BR" b="1" dirty="0"/>
              <a:t>(PLI)</a:t>
            </a:r>
            <a:r>
              <a:rPr lang="pt-BR" dirty="0"/>
              <a:t> a dois problemas clássicos da otimização combinatória: o </a:t>
            </a:r>
            <a:r>
              <a:rPr lang="pt-BR" b="1" dirty="0"/>
              <a:t>Problema do Caixeiro Viajante (TSP)</a:t>
            </a:r>
            <a:r>
              <a:rPr lang="pt-BR" dirty="0"/>
              <a:t> e o </a:t>
            </a:r>
            <a:r>
              <a:rPr lang="pt-BR" b="1" dirty="0"/>
              <a:t>Problema da Designação (PD)</a:t>
            </a:r>
            <a:r>
              <a:rPr lang="pt-BR" dirty="0"/>
              <a:t>. </a:t>
            </a: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Foram implementadas as </a:t>
            </a:r>
            <a:r>
              <a:rPr lang="pt-BR" b="1" dirty="0"/>
              <a:t>formulações matemáticas </a:t>
            </a:r>
            <a:r>
              <a:rPr lang="pt-BR" dirty="0"/>
              <a:t>em linguagem de modelagem algébrica (</a:t>
            </a:r>
            <a:r>
              <a:rPr lang="pt-BR" b="1" dirty="0"/>
              <a:t>AMPL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estudo comparativo </a:t>
            </a:r>
            <a:r>
              <a:rPr lang="pt-BR" dirty="0"/>
              <a:t>foi realizado entre os métodos exatos e aproximativos para solução destes problemas.</a:t>
            </a:r>
          </a:p>
          <a:p>
            <a:pPr lvl="1"/>
            <a:endParaRPr lang="pt-BR" dirty="0"/>
          </a:p>
          <a:p>
            <a:r>
              <a:rPr lang="pt-BR" dirty="0"/>
              <a:t>Para isso, foram utilizados diversos </a:t>
            </a:r>
            <a:r>
              <a:rPr lang="pt-BR" b="1" dirty="0"/>
              <a:t>resolvedores comerciais </a:t>
            </a:r>
            <a:r>
              <a:rPr lang="pt-BR" dirty="0"/>
              <a:t>e </a:t>
            </a:r>
            <a:r>
              <a:rPr lang="pt-BR" b="1" dirty="0"/>
              <a:t>acadêmicos </a:t>
            </a:r>
            <a:r>
              <a:rPr lang="pt-BR" dirty="0"/>
              <a:t>(CPLEX, </a:t>
            </a:r>
            <a:r>
              <a:rPr lang="pt-BR" dirty="0" err="1"/>
              <a:t>Gurobi</a:t>
            </a:r>
            <a:r>
              <a:rPr lang="pt-BR" dirty="0"/>
              <a:t>, </a:t>
            </a:r>
            <a:r>
              <a:rPr lang="pt-BR" dirty="0" err="1"/>
              <a:t>HiGHS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e implementações de heurísticas em </a:t>
            </a:r>
            <a:r>
              <a:rPr lang="pt-BR" b="1" dirty="0"/>
              <a:t>Python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/>
              <a:t>Os experimentos foram realizados sobre instâncias reconhecidas da </a:t>
            </a:r>
            <a:r>
              <a:rPr lang="pt-BR" b="1" dirty="0"/>
              <a:t>TSPLIB</a:t>
            </a:r>
            <a:r>
              <a:rPr lang="pt-BR" dirty="0"/>
              <a:t> e </a:t>
            </a:r>
            <a:r>
              <a:rPr lang="pt-BR" b="1" dirty="0"/>
              <a:t>OR-Library</a:t>
            </a:r>
            <a:r>
              <a:rPr lang="pt-BR" dirty="0"/>
              <a:t>, seguindo um protocolo reprodutível.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3FBBB25-B116-8140-90B0-F82171A2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RESUMO</a:t>
            </a:r>
          </a:p>
        </p:txBody>
      </p:sp>
      <p:pic>
        <p:nvPicPr>
          <p:cNvPr id="13" name="Imagem 4">
            <a:extLst>
              <a:ext uri="{FF2B5EF4-FFF2-40B4-BE49-F238E27FC236}">
                <a16:creationId xmlns:a16="http://schemas.microsoft.com/office/drawing/2014/main" id="{36131F4C-B62F-774D-9141-821B9CDE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0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25A5B21-45FD-A472-6486-6C5DF81B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91" y="1114425"/>
            <a:ext cx="10570017" cy="551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200" b="1" dirty="0">
                <a:ea typeface="Calibri"/>
                <a:cs typeface="Calibri"/>
              </a:rPr>
              <a:t>Programação Linear Inteira (PLI)</a:t>
            </a:r>
            <a:r>
              <a:rPr lang="pt-BR" sz="2200" dirty="0">
                <a:ea typeface="Calibri"/>
                <a:cs typeface="Calibri"/>
              </a:rPr>
              <a:t> – Modela decisões </a:t>
            </a:r>
            <a:r>
              <a:rPr lang="pt-BR" sz="2200" b="1" dirty="0">
                <a:ea typeface="Calibri"/>
                <a:cs typeface="Calibri"/>
              </a:rPr>
              <a:t>discretas.</a:t>
            </a:r>
          </a:p>
          <a:p>
            <a:r>
              <a:rPr lang="pt-BR" sz="2000" b="1" dirty="0">
                <a:ea typeface="Calibri"/>
                <a:cs typeface="Calibri"/>
              </a:rPr>
              <a:t>Diversas aplicações</a:t>
            </a:r>
            <a:r>
              <a:rPr lang="pt-BR" sz="2000" dirty="0">
                <a:ea typeface="Calibri"/>
                <a:cs typeface="Calibri"/>
              </a:rPr>
              <a:t> em logística, produção, e as mais diversas áreas que demandam </a:t>
            </a:r>
            <a:r>
              <a:rPr lang="pt-BR" sz="2000" b="1" dirty="0">
                <a:ea typeface="Calibri"/>
                <a:cs typeface="Calibri"/>
              </a:rPr>
              <a:t>otimização.</a:t>
            </a:r>
          </a:p>
          <a:p>
            <a:pPr lvl="1"/>
            <a:r>
              <a:rPr lang="pt-BR" sz="2000" dirty="0"/>
              <a:t>Alocação de máquinas, designação de equipes, roteamento de veículos, transporte de cargas.</a:t>
            </a:r>
          </a:p>
          <a:p>
            <a:pPr marL="0" indent="0" hangingPunct="0">
              <a:buNone/>
            </a:pPr>
            <a:endParaRPr lang="fr-FR" sz="2000" dirty="0">
              <a:ea typeface="Cambria Math" panose="02040503050406030204" pitchFamily="18" charset="0"/>
            </a:endParaRPr>
          </a:p>
          <a:p>
            <a:pPr hangingPunct="0"/>
            <a:r>
              <a:rPr lang="fr-FR" sz="2000" dirty="0">
                <a:ea typeface="Cambria Math" panose="02040503050406030204" pitchFamily="18" charset="0"/>
              </a:rPr>
              <a:t>Os </a:t>
            </a:r>
            <a:r>
              <a:rPr lang="fr-FR" sz="2000" dirty="0" err="1">
                <a:ea typeface="Cambria Math" panose="02040503050406030204" pitchFamily="18" charset="0"/>
              </a:rPr>
              <a:t>métodos</a:t>
            </a:r>
            <a:r>
              <a:rPr lang="fr-FR" sz="2000" dirty="0">
                <a:ea typeface="Cambria Math" panose="02040503050406030204" pitchFamily="18" charset="0"/>
              </a:rPr>
              <a:t> de PLI </a:t>
            </a:r>
            <a:r>
              <a:rPr lang="fr-FR" sz="2000" dirty="0" err="1">
                <a:ea typeface="Cambria Math" panose="02040503050406030204" pitchFamily="18" charset="0"/>
              </a:rPr>
              <a:t>encontram</a:t>
            </a:r>
            <a:r>
              <a:rPr lang="fr-FR" sz="2000" dirty="0">
                <a:ea typeface="Cambria Math" panose="02040503050406030204" pitchFamily="18" charset="0"/>
              </a:rPr>
              <a:t> </a:t>
            </a:r>
            <a:r>
              <a:rPr lang="fr-FR" sz="2000" b="1" dirty="0" err="1">
                <a:ea typeface="Cambria Math" panose="02040503050406030204" pitchFamily="18" charset="0"/>
              </a:rPr>
              <a:t>solução</a:t>
            </a:r>
            <a:r>
              <a:rPr lang="fr-FR" sz="2000" b="1" dirty="0">
                <a:ea typeface="Cambria Math" panose="02040503050406030204" pitchFamily="18" charset="0"/>
              </a:rPr>
              <a:t> </a:t>
            </a:r>
            <a:r>
              <a:rPr lang="fr-FR" sz="2000" b="1" dirty="0" err="1">
                <a:ea typeface="Cambria Math" panose="02040503050406030204" pitchFamily="18" charset="0"/>
              </a:rPr>
              <a:t>exata</a:t>
            </a:r>
            <a:r>
              <a:rPr lang="fr-FR" sz="2000" b="1" dirty="0">
                <a:ea typeface="Cambria Math" panose="02040503050406030204" pitchFamily="18" charset="0"/>
              </a:rPr>
              <a:t> </a:t>
            </a:r>
            <a:r>
              <a:rPr lang="fr-FR" sz="2000" dirty="0">
                <a:ea typeface="Cambria Math" panose="02040503050406030204" pitchFamily="18" charset="0"/>
              </a:rPr>
              <a:t>para </a:t>
            </a:r>
            <a:r>
              <a:rPr lang="fr-FR" sz="2000" dirty="0" err="1">
                <a:ea typeface="Cambria Math" panose="02040503050406030204" pitchFamily="18" charset="0"/>
              </a:rPr>
              <a:t>problemas</a:t>
            </a:r>
            <a:r>
              <a:rPr lang="fr-FR" sz="2000" dirty="0">
                <a:ea typeface="Cambria Math" panose="02040503050406030204" pitchFamily="18" charset="0"/>
              </a:rPr>
              <a:t> </a:t>
            </a:r>
            <a:r>
              <a:rPr lang="fr-FR" sz="2000" dirty="0" err="1">
                <a:ea typeface="Cambria Math" panose="02040503050406030204" pitchFamily="18" charset="0"/>
              </a:rPr>
              <a:t>formulados</a:t>
            </a:r>
            <a:r>
              <a:rPr lang="fr-FR" sz="2000" dirty="0">
                <a:ea typeface="Cambria Math" panose="02040503050406030204" pitchFamily="18" charset="0"/>
              </a:rPr>
              <a:t> com a PLI.</a:t>
            </a:r>
          </a:p>
          <a:p>
            <a:pPr lvl="1" hangingPunct="0"/>
            <a:r>
              <a:rPr lang="fr-FR" sz="2000" dirty="0">
                <a:ea typeface="Cambria Math" panose="02040503050406030204" pitchFamily="18" charset="0"/>
              </a:rPr>
              <a:t>Branch and Bound, </a:t>
            </a:r>
            <a:r>
              <a:rPr lang="fr-FR" sz="2000" dirty="0" err="1">
                <a:ea typeface="Cambria Math" panose="02040503050406030204" pitchFamily="18" charset="0"/>
              </a:rPr>
              <a:t>Planos</a:t>
            </a:r>
            <a:r>
              <a:rPr lang="fr-FR" sz="2000" dirty="0">
                <a:ea typeface="Cambria Math" panose="02040503050406030204" pitchFamily="18" charset="0"/>
              </a:rPr>
              <a:t> de Corte, Branch and Cut - (</a:t>
            </a:r>
            <a:r>
              <a:rPr lang="fr-FR" sz="2000" dirty="0" err="1">
                <a:ea typeface="Cambria Math" panose="02040503050406030204" pitchFamily="18" charset="0"/>
              </a:rPr>
              <a:t>Implementados</a:t>
            </a:r>
            <a:r>
              <a:rPr lang="fr-FR" sz="2000" dirty="0">
                <a:ea typeface="Cambria Math" panose="02040503050406030204" pitchFamily="18" charset="0"/>
              </a:rPr>
              <a:t> pelos </a:t>
            </a:r>
            <a:r>
              <a:rPr lang="fr-FR" sz="2000" dirty="0" err="1">
                <a:ea typeface="Cambria Math" panose="02040503050406030204" pitchFamily="18" charset="0"/>
              </a:rPr>
              <a:t>resolvedores</a:t>
            </a:r>
            <a:r>
              <a:rPr lang="fr-FR" sz="2000" dirty="0">
                <a:ea typeface="Cambria Math" panose="02040503050406030204" pitchFamily="18" charset="0"/>
              </a:rPr>
              <a:t>)</a:t>
            </a:r>
            <a:endParaRPr lang="pt-BR" sz="1600" b="1" dirty="0">
              <a:ea typeface="Calibri"/>
              <a:cs typeface="Calibri"/>
            </a:endParaRPr>
          </a:p>
          <a:p>
            <a:r>
              <a:rPr lang="fr-FR" sz="2000" dirty="0" err="1">
                <a:ea typeface="Cambria Math" panose="02040503050406030204" pitchFamily="18" charset="0"/>
              </a:rPr>
              <a:t>Algumas</a:t>
            </a:r>
            <a:r>
              <a:rPr lang="fr-FR" sz="2000" dirty="0">
                <a:ea typeface="Cambria Math" panose="02040503050406030204" pitchFamily="18" charset="0"/>
              </a:rPr>
              <a:t> </a:t>
            </a:r>
            <a:r>
              <a:rPr lang="fr-FR" sz="2000" dirty="0" err="1">
                <a:ea typeface="Cambria Math" panose="02040503050406030204" pitchFamily="18" charset="0"/>
              </a:rPr>
              <a:t>propriedades</a:t>
            </a:r>
            <a:r>
              <a:rPr lang="fr-FR" sz="2000" dirty="0">
                <a:ea typeface="Cambria Math" panose="02040503050406030204" pitchFamily="18" charset="0"/>
              </a:rPr>
              <a:t> dos </a:t>
            </a:r>
            <a:r>
              <a:rPr lang="fr-FR" sz="2000" dirty="0" err="1">
                <a:ea typeface="Cambria Math" panose="02040503050406030204" pitchFamily="18" charset="0"/>
              </a:rPr>
              <a:t>problemas</a:t>
            </a:r>
            <a:r>
              <a:rPr lang="fr-FR" sz="2000" dirty="0">
                <a:ea typeface="Cambria Math" panose="02040503050406030204" pitchFamily="18" charset="0"/>
              </a:rPr>
              <a:t> </a:t>
            </a:r>
            <a:r>
              <a:rPr lang="fr-FR" sz="2000" dirty="0" err="1">
                <a:ea typeface="Cambria Math" panose="02040503050406030204" pitchFamily="18" charset="0"/>
              </a:rPr>
              <a:t>permitem</a:t>
            </a:r>
            <a:r>
              <a:rPr lang="fr-FR" sz="2000" dirty="0">
                <a:ea typeface="Cambria Math" panose="02040503050406030204" pitchFamily="18" charset="0"/>
              </a:rPr>
              <a:t> que a </a:t>
            </a:r>
            <a:r>
              <a:rPr lang="fr-FR" sz="2000" dirty="0" err="1">
                <a:ea typeface="Cambria Math" panose="02040503050406030204" pitchFamily="18" charset="0"/>
              </a:rPr>
              <a:t>solução</a:t>
            </a:r>
            <a:r>
              <a:rPr lang="fr-FR" sz="2000" dirty="0">
                <a:ea typeface="Cambria Math" panose="02040503050406030204" pitchFamily="18" charset="0"/>
              </a:rPr>
              <a:t> do </a:t>
            </a:r>
            <a:r>
              <a:rPr lang="fr-FR" sz="2000" dirty="0" err="1">
                <a:ea typeface="Cambria Math" panose="02040503050406030204" pitchFamily="18" charset="0"/>
              </a:rPr>
              <a:t>problema</a:t>
            </a:r>
            <a:r>
              <a:rPr lang="fr-FR" sz="2000" dirty="0">
                <a:ea typeface="Cambria Math" panose="02040503050406030204" pitchFamily="18" charset="0"/>
              </a:rPr>
              <a:t> </a:t>
            </a:r>
            <a:r>
              <a:rPr lang="fr-FR" sz="2000" dirty="0" err="1">
                <a:ea typeface="Cambria Math" panose="02040503050406030204" pitchFamily="18" charset="0"/>
              </a:rPr>
              <a:t>contínuo</a:t>
            </a:r>
            <a:r>
              <a:rPr lang="fr-FR" sz="2000" dirty="0">
                <a:ea typeface="Cambria Math" panose="02040503050406030204" pitchFamily="18" charset="0"/>
              </a:rPr>
              <a:t> (</a:t>
            </a:r>
            <a:r>
              <a:rPr lang="fr-FR" sz="2000" dirty="0" err="1">
                <a:ea typeface="Cambria Math" panose="02040503050406030204" pitchFamily="18" charset="0"/>
              </a:rPr>
              <a:t>relaxado</a:t>
            </a:r>
            <a:r>
              <a:rPr lang="fr-FR" sz="2000" dirty="0">
                <a:ea typeface="Cambria Math" panose="02040503050406030204" pitchFamily="18" charset="0"/>
              </a:rPr>
              <a:t>) </a:t>
            </a:r>
            <a:r>
              <a:rPr lang="fr-FR" sz="2000" b="1" dirty="0" err="1">
                <a:ea typeface="Cambria Math" panose="02040503050406030204" pitchFamily="18" charset="0"/>
              </a:rPr>
              <a:t>já</a:t>
            </a:r>
            <a:r>
              <a:rPr lang="fr-FR" sz="2000" b="1" dirty="0">
                <a:ea typeface="Cambria Math" panose="02040503050406030204" pitchFamily="18" charset="0"/>
              </a:rPr>
              <a:t> </a:t>
            </a:r>
            <a:r>
              <a:rPr lang="fr-FR" sz="2000" b="1" dirty="0" err="1">
                <a:ea typeface="Cambria Math" panose="02040503050406030204" pitchFamily="18" charset="0"/>
              </a:rPr>
              <a:t>seja</a:t>
            </a:r>
            <a:r>
              <a:rPr lang="fr-FR" sz="2000" b="1" dirty="0">
                <a:ea typeface="Cambria Math" panose="02040503050406030204" pitchFamily="18" charset="0"/>
              </a:rPr>
              <a:t> </a:t>
            </a:r>
            <a:r>
              <a:rPr lang="fr-FR" sz="2000" b="1" dirty="0" err="1">
                <a:ea typeface="Cambria Math" panose="02040503050406030204" pitchFamily="18" charset="0"/>
              </a:rPr>
              <a:t>inteira</a:t>
            </a:r>
            <a:r>
              <a:rPr lang="fr-FR" sz="2000" b="1" dirty="0">
                <a:ea typeface="Cambria Math" panose="02040503050406030204" pitchFamily="18" charset="0"/>
              </a:rPr>
              <a:t> e </a:t>
            </a:r>
            <a:r>
              <a:rPr lang="fr-FR" sz="2000" b="1" dirty="0" err="1">
                <a:ea typeface="Cambria Math" panose="02040503050406030204" pitchFamily="18" charset="0"/>
              </a:rPr>
              <a:t>ótima</a:t>
            </a:r>
            <a:r>
              <a:rPr lang="fr-FR" sz="2000" dirty="0"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pt-BR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2000" b="1" dirty="0"/>
              <a:t>Objetivos:</a:t>
            </a:r>
            <a:endParaRPr lang="pt-BR" sz="2000" b="1" dirty="0">
              <a:ea typeface="Calibri"/>
              <a:cs typeface="Calibri"/>
            </a:endParaRPr>
          </a:p>
          <a:p>
            <a:r>
              <a:rPr lang="pt-BR" sz="2000" dirty="0"/>
              <a:t>Avaliar como a PLI pode ser </a:t>
            </a:r>
            <a:r>
              <a:rPr lang="pt-BR" sz="2000" b="1" dirty="0"/>
              <a:t>aplicada</a:t>
            </a:r>
            <a:r>
              <a:rPr lang="pt-BR" sz="2000" dirty="0"/>
              <a:t>, explorando a </a:t>
            </a:r>
            <a:r>
              <a:rPr lang="pt-BR" sz="2000" b="1" dirty="0"/>
              <a:t>teoria matemática e computacional </a:t>
            </a:r>
            <a:r>
              <a:rPr lang="pt-BR" sz="2000" dirty="0"/>
              <a:t>acerca do assunto.</a:t>
            </a:r>
            <a:endParaRPr lang="pt-BR" sz="2000" dirty="0">
              <a:ea typeface="Calibri"/>
              <a:cs typeface="Calibri"/>
            </a:endParaRPr>
          </a:p>
          <a:p>
            <a:r>
              <a:rPr lang="pt-BR" sz="2000" dirty="0"/>
              <a:t>Avaliar </a:t>
            </a:r>
            <a:r>
              <a:rPr lang="pt-BR" sz="2000" b="1" dirty="0"/>
              <a:t>vantagens e limitações da PLI </a:t>
            </a:r>
            <a:r>
              <a:rPr lang="pt-BR" sz="2000" dirty="0"/>
              <a:t>comparada com outras abordagens exatas, heurísticas e especializadas.</a:t>
            </a:r>
            <a:endParaRPr lang="pt-BR" sz="2000" dirty="0">
              <a:ea typeface="Calibri"/>
              <a:cs typeface="Calibri"/>
            </a:endParaRP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2319F77-709D-6177-65BA-880C2AED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INTRODUÇÃO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AD6E2990-D85E-0100-B2B8-3A437893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26A1-F05B-65ED-D017-B631C252A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426F2772-4C24-BFA7-7931-23E634193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487" y="1066019"/>
                <a:ext cx="10764890" cy="5791981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sz="1800" b="1" dirty="0"/>
                  <a:t>Problema da Designação (PD) - </a:t>
                </a:r>
                <a:r>
                  <a:rPr lang="pt-BR" sz="1800" dirty="0"/>
                  <a:t>Encontrar a atribuição de menor custo de um conjunto de n agentes para n tarefas. </a:t>
                </a:r>
              </a:p>
              <a:p>
                <a:r>
                  <a:rPr lang="pt-BR" sz="1800" dirty="0"/>
                  <a:t>Formulação clássica PLI do PD: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pt-BR" sz="16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agente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é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atribu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í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do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tarefa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lit/>
                                </m:r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caso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contr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rio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Minimizar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a:rPr lang="pt-B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Sujeito</m:t>
                    </m:r>
                    <m:r>
                      <m:rPr>
                        <m:lit/>
                        <m:nor/>
                      </m:rPr>
                      <a:rPr lang="pt-B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  <m:nor/>
                      </m:rPr>
                      <a:rPr lang="pt-B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lit/>
                        <m:nor/>
                      </m:rPr>
                      <a:rPr lang="pt-B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                                                                                       </m:t>
                    </m:r>
                    <m:r>
                      <m:rPr>
                        <m:lit/>
                        <m:nor/>
                      </m:rP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</m:t>
                    </m:r>
                  </m:oMath>
                </a14:m>
                <a:r>
                  <a:rPr lang="fr-F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</a:t>
                </a: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 ∀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=1,...,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cada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agente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é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alocado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uma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ú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nica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tarefa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 ∀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=1,...,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cada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tarefa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é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atribu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um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ú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nico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agente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:endParaRPr lang="fr-FR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1800" dirty="0"/>
                  <a:t>Uma propriedade interessante do PD é a sua matriz de restrições ser </a:t>
                </a:r>
                <a:r>
                  <a:rPr lang="pt-BR" sz="1800" b="1" dirty="0"/>
                  <a:t>totalmente </a:t>
                </a:r>
                <a:r>
                  <a:rPr lang="pt-BR" sz="1800" b="1" dirty="0" err="1"/>
                  <a:t>unimodular</a:t>
                </a:r>
                <a:r>
                  <a:rPr lang="pt-BR" sz="1800" dirty="0"/>
                  <a:t>. </a:t>
                </a:r>
              </a:p>
              <a:p>
                <a:r>
                  <a:rPr lang="pt-BR" sz="1800" dirty="0"/>
                  <a:t>Métodos da Programação Linear contínua, como o </a:t>
                </a:r>
                <a:r>
                  <a:rPr lang="pt-BR" sz="1800" b="1" dirty="0"/>
                  <a:t>SIMPLEX</a:t>
                </a:r>
                <a:r>
                  <a:rPr lang="pt-BR" sz="1800" dirty="0"/>
                  <a:t>, já são suficientes para resolver otimamente o problema.</a:t>
                </a:r>
              </a:p>
              <a:p>
                <a:r>
                  <a:rPr lang="pt-BR" sz="1800" dirty="0"/>
                  <a:t>Extensões deste problema adicionam restrições que o torna mais complexo, necessitando de métodos PLI.</a:t>
                </a:r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426F2772-4C24-BFA7-7931-23E634193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487" y="1066019"/>
                <a:ext cx="10764890" cy="5791981"/>
              </a:xfrm>
              <a:blipFill>
                <a:blip r:embed="rId2"/>
                <a:stretch>
                  <a:fillRect l="-396" t="-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9">
            <a:extLst>
              <a:ext uri="{FF2B5EF4-FFF2-40B4-BE49-F238E27FC236}">
                <a16:creationId xmlns:a16="http://schemas.microsoft.com/office/drawing/2014/main" id="{8AFB892C-6231-04FD-210E-664D3330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2F0183FE-1326-46D3-FC89-2BAD413B8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A1BB-AB4B-DE08-52B4-4DBC1BE6E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D0A00CDA-649B-0795-B707-1624CD4E8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2487" y="1066019"/>
                <a:ext cx="10779880" cy="57435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sz="1800" b="1" dirty="0"/>
                  <a:t>Problema do Caixeiro Viajante (TSP) - </a:t>
                </a:r>
                <a:r>
                  <a:rPr lang="pt-BR" sz="1800" dirty="0"/>
                  <a:t>Encontrar o ciclo de menor custo que visite todas as cidades exatamente uma vez</a:t>
                </a:r>
              </a:p>
              <a:p>
                <a:r>
                  <a:rPr lang="pt-BR" sz="1800" dirty="0"/>
                  <a:t>Formulação básica PLI do TSP: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aresta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é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utilizada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percurso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   </m:t>
                              </m:r>
                            </m:e>
                            <m:e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m:rPr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caso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contr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á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rio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pt-B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lit/>
                                  <m:nor/>
                                </m:rPr>
                                <a:rPr lang="pt-BR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Minimizar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=1;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 lang="pt-BR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Sujeito</m:t>
                      </m:r>
                      <m:r>
                        <m:rPr>
                          <m:lit/>
                          <m:nor/>
                        </m:rPr>
                        <a:rPr lang="pt-BR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nor/>
                        </m:rPr>
                        <a:rPr lang="pt-BR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lit/>
                          <m:nor/>
                        </m:rPr>
                        <a:rPr lang="pt-BR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                                                                   </m:t>
                      </m:r>
                      <m:r>
                        <m:rPr>
                          <m:lit/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=1;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 ∀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=1,...,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cada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cidade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sai</m:t>
                      </m:r>
                      <m:r>
                        <m:rPr>
                          <m:nor/>
                        </m:rPr>
                        <a:rPr lang="pt-B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exatamente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uma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aresta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      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=1;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  ∀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=1,...,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em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cada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cidade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entra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exatamente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uma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aresta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                     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1800" dirty="0"/>
                  <a:t>Essa formulação básica não garante um ciclo único com todas as cidades, para isso: </a:t>
                </a:r>
                <a:r>
                  <a:rPr lang="pt-BR" sz="1800" b="1" dirty="0"/>
                  <a:t>Miller-Tucker-</a:t>
                </a:r>
                <a:r>
                  <a:rPr lang="pt-BR" sz="1800" b="1" dirty="0" err="1"/>
                  <a:t>Zemlin</a:t>
                </a:r>
                <a:r>
                  <a:rPr lang="pt-BR" sz="1800" b="1" dirty="0"/>
                  <a:t> (MTZ)</a:t>
                </a:r>
                <a:r>
                  <a:rPr lang="pt-BR" sz="1800" dirty="0"/>
                  <a:t>:</a:t>
                </a:r>
              </a:p>
              <a:p>
                <a:pPr marL="0" indent="0" algn="ctr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  ∀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deve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vir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depois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hangingPunc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  ∀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=2,…,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                   </m:t>
                      </m:r>
                    </m:oMath>
                  </m:oMathPara>
                </a14:m>
                <a:endParaRPr lang="fr-F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hangingPunct="0">
                  <a:lnSpc>
                    <a:spcPct val="150000"/>
                  </a:lnSpc>
                </a:pPr>
                <a:r>
                  <a:rPr lang="pt-BR" sz="1800" dirty="0"/>
                  <a:t>Diferente do PD, o TSP não possui nenhuma propriedade estrutural que facilite o problema ( </a:t>
                </a:r>
                <a:r>
                  <a:rPr lang="pt-BR" sz="1800" b="1" dirty="0"/>
                  <a:t>NP-Difícil</a:t>
                </a:r>
                <a:r>
                  <a:rPr lang="pt-BR" sz="1800" dirty="0"/>
                  <a:t> ).</a:t>
                </a:r>
              </a:p>
              <a:p>
                <a:pPr marL="0" indent="0" algn="ctr" hangingPunct="0">
                  <a:lnSpc>
                    <a:spcPct val="150000"/>
                  </a:lnSpc>
                  <a:buNone/>
                </a:pPr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D0A00CDA-649B-0795-B707-1624CD4E8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487" y="1066019"/>
                <a:ext cx="10779880" cy="5743575"/>
              </a:xfrm>
              <a:blipFill>
                <a:blip r:embed="rId2"/>
                <a:stretch>
                  <a:fillRect l="-396" t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9">
            <a:extLst>
              <a:ext uri="{FF2B5EF4-FFF2-40B4-BE49-F238E27FC236}">
                <a16:creationId xmlns:a16="http://schemas.microsoft.com/office/drawing/2014/main" id="{FED72F10-0ABD-3641-DDA9-9D3051EA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1C588FF-D82F-6B96-B1F9-E3A3489D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F337-7566-CA2E-2826-E366366CD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8CA8CFBE-C6D5-1D14-909B-EC35A19E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METODOLOGIA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C651941F-6D45-61BA-C64A-6F23E19C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6D3FB46-574A-D375-40F1-0D1771D1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066019"/>
            <a:ext cx="10391776" cy="551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b="1" dirty="0"/>
              <a:t>Experimentos:</a:t>
            </a:r>
          </a:p>
          <a:p>
            <a:r>
              <a:rPr lang="pt-BR" sz="1800" dirty="0"/>
              <a:t>Comparação de </a:t>
            </a:r>
            <a:r>
              <a:rPr lang="pt-BR" sz="1800" i="1" dirty="0" err="1"/>
              <a:t>solvers</a:t>
            </a:r>
            <a:r>
              <a:rPr lang="pt-BR" sz="1800" dirty="0"/>
              <a:t> PLI </a:t>
            </a:r>
            <a:r>
              <a:rPr lang="pt-BR" sz="1800" b="1" dirty="0"/>
              <a:t>comerciais</a:t>
            </a:r>
            <a:r>
              <a:rPr lang="pt-BR" sz="1800" dirty="0"/>
              <a:t> (</a:t>
            </a:r>
            <a:r>
              <a:rPr lang="pt-BR" sz="1800" dirty="0" err="1"/>
              <a:t>Gurobi</a:t>
            </a:r>
            <a:r>
              <a:rPr lang="pt-BR" sz="1800" dirty="0"/>
              <a:t>, CPLEX, XPRESS) e </a:t>
            </a:r>
            <a:r>
              <a:rPr lang="pt-BR" sz="1800" b="1" dirty="0"/>
              <a:t>open-</a:t>
            </a:r>
            <a:r>
              <a:rPr lang="pt-BR" sz="1800" b="1" dirty="0" err="1"/>
              <a:t>source</a:t>
            </a:r>
            <a:r>
              <a:rPr lang="pt-BR" sz="1800" dirty="0"/>
              <a:t> (</a:t>
            </a:r>
            <a:r>
              <a:rPr lang="pt-BR" sz="1800" dirty="0" err="1"/>
              <a:t>HiGHS</a:t>
            </a:r>
            <a:r>
              <a:rPr lang="pt-BR" sz="1800" dirty="0"/>
              <a:t>, SCIP, CBC).</a:t>
            </a:r>
          </a:p>
          <a:p>
            <a:r>
              <a:rPr lang="pt-BR" sz="1800" dirty="0"/>
              <a:t>Comparação entre </a:t>
            </a:r>
            <a:r>
              <a:rPr lang="pt-BR" sz="1800" b="1" dirty="0"/>
              <a:t>métodos exatos e heurísticos</a:t>
            </a:r>
            <a:r>
              <a:rPr lang="pt-BR" sz="1800" dirty="0"/>
              <a:t>:</a:t>
            </a:r>
          </a:p>
          <a:p>
            <a:pPr lvl="1"/>
            <a:r>
              <a:rPr lang="pt-BR" sz="1600" dirty="0"/>
              <a:t>PD: </a:t>
            </a:r>
            <a:r>
              <a:rPr lang="pt-BR" sz="1600" b="1" dirty="0">
                <a:ea typeface="Calibri"/>
                <a:cs typeface="Calibri"/>
              </a:rPr>
              <a:t>Algoritmo Húngaro </a:t>
            </a:r>
            <a:r>
              <a:rPr lang="pt-BR" sz="1600" dirty="0">
                <a:ea typeface="Calibri"/>
                <a:cs typeface="Calibri"/>
              </a:rPr>
              <a:t>– Método </a:t>
            </a:r>
            <a:r>
              <a:rPr lang="pt-BR" sz="1600" b="1" dirty="0">
                <a:ea typeface="Calibri"/>
                <a:cs typeface="Calibri"/>
              </a:rPr>
              <a:t>exato</a:t>
            </a:r>
            <a:r>
              <a:rPr lang="pt-BR" sz="1600" dirty="0">
                <a:ea typeface="Calibri"/>
                <a:cs typeface="Calibri"/>
              </a:rPr>
              <a:t> com complexidade </a:t>
            </a:r>
            <a:r>
              <a:rPr lang="pt-BR" sz="1600" b="1" dirty="0">
                <a:ea typeface="Calibri"/>
                <a:cs typeface="Calibri"/>
              </a:rPr>
              <a:t>polinomial</a:t>
            </a:r>
            <a:r>
              <a:rPr lang="pt-BR" sz="1600" dirty="0">
                <a:ea typeface="Calibri"/>
                <a:cs typeface="Calibri"/>
              </a:rPr>
              <a:t>, baseado em Grafos. (Pareamento)</a:t>
            </a:r>
          </a:p>
          <a:p>
            <a:pPr lvl="1"/>
            <a:r>
              <a:rPr lang="pt-BR" sz="1600" dirty="0">
                <a:ea typeface="Calibri"/>
                <a:cs typeface="Calibri"/>
              </a:rPr>
              <a:t>TSP: </a:t>
            </a:r>
            <a:r>
              <a:rPr lang="pt-BR" sz="1600" b="1" dirty="0" err="1">
                <a:ea typeface="Calibri"/>
                <a:cs typeface="Calibri"/>
              </a:rPr>
              <a:t>Christofides</a:t>
            </a:r>
            <a:r>
              <a:rPr lang="pt-BR" sz="1600" b="1" dirty="0">
                <a:ea typeface="Calibri"/>
                <a:cs typeface="Calibri"/>
              </a:rPr>
              <a:t> </a:t>
            </a:r>
            <a:r>
              <a:rPr lang="pt-BR" sz="1600" dirty="0">
                <a:ea typeface="Calibri"/>
                <a:cs typeface="Calibri"/>
              </a:rPr>
              <a:t>– Heurística construtiva eficiente, baseada em Grafos. (Árvore Geradora Mínima e Pareamento)</a:t>
            </a:r>
          </a:p>
          <a:p>
            <a:pPr lvl="1">
              <a:lnSpc>
                <a:spcPct val="120000"/>
              </a:lnSpc>
            </a:pPr>
            <a:r>
              <a:rPr lang="pt-BR" sz="1600" dirty="0">
                <a:ea typeface="Calibri"/>
                <a:cs typeface="Calibri"/>
              </a:rPr>
              <a:t>TSP:</a:t>
            </a:r>
            <a:r>
              <a:rPr lang="pt-BR" sz="1600" b="1" dirty="0">
                <a:ea typeface="Calibri"/>
                <a:cs typeface="Calibri"/>
              </a:rPr>
              <a:t> Busca Local 2-opt </a:t>
            </a:r>
            <a:r>
              <a:rPr lang="pt-BR" sz="1600" dirty="0">
                <a:ea typeface="Calibri"/>
                <a:cs typeface="Calibri"/>
              </a:rPr>
              <a:t>– Heurística de melhoria mais simples.</a:t>
            </a:r>
          </a:p>
          <a:p>
            <a:pPr lvl="1">
              <a:lnSpc>
                <a:spcPct val="120000"/>
              </a:lnSpc>
            </a:pPr>
            <a:r>
              <a:rPr lang="pt-BR" sz="1600" dirty="0">
                <a:ea typeface="Calibri"/>
                <a:cs typeface="Calibri"/>
              </a:rPr>
              <a:t>TSP: </a:t>
            </a:r>
            <a:r>
              <a:rPr lang="pt-BR" sz="1600" b="1" dirty="0">
                <a:ea typeface="Calibri"/>
                <a:cs typeface="Calibri"/>
              </a:rPr>
              <a:t>LKH</a:t>
            </a:r>
            <a:r>
              <a:rPr lang="pt-BR" sz="1600" dirty="0">
                <a:ea typeface="Calibri"/>
                <a:cs typeface="Calibri"/>
              </a:rPr>
              <a:t> - Solver heurístico "estado-da-arte“, baseado na heurística de Lin </a:t>
            </a:r>
            <a:r>
              <a:rPr lang="pt-BR" sz="1600" dirty="0" err="1">
                <a:ea typeface="Calibri"/>
                <a:cs typeface="Calibri"/>
              </a:rPr>
              <a:t>Kernighan</a:t>
            </a:r>
            <a:r>
              <a:rPr lang="pt-BR" sz="1600" dirty="0">
                <a:ea typeface="Calibri"/>
                <a:cs typeface="Calibri"/>
              </a:rPr>
              <a:t> (busca local)</a:t>
            </a:r>
          </a:p>
          <a:p>
            <a:pPr lvl="1">
              <a:lnSpc>
                <a:spcPct val="120000"/>
              </a:lnSpc>
            </a:pPr>
            <a:r>
              <a:rPr lang="pt-BR" sz="1600" dirty="0">
                <a:ea typeface="Calibri"/>
                <a:cs typeface="Calibri"/>
              </a:rPr>
              <a:t>TSP: </a:t>
            </a:r>
            <a:r>
              <a:rPr lang="pt-BR" sz="1600" b="1" dirty="0">
                <a:ea typeface="Calibri"/>
                <a:cs typeface="Calibri"/>
              </a:rPr>
              <a:t>Concorde</a:t>
            </a:r>
            <a:r>
              <a:rPr lang="pt-BR" sz="1600" dirty="0">
                <a:ea typeface="Calibri"/>
                <a:cs typeface="Calibri"/>
              </a:rPr>
              <a:t> – Solver exato "estado-da-arte“, combina PLI com heurísticas.</a:t>
            </a:r>
            <a:endParaRPr lang="pt-BR" sz="1600" b="1" dirty="0"/>
          </a:p>
          <a:p>
            <a:pPr marL="0" indent="0">
              <a:buNone/>
            </a:pPr>
            <a:r>
              <a:rPr lang="pt-BR" sz="2000" b="1" dirty="0"/>
              <a:t>Protocolo:</a:t>
            </a:r>
          </a:p>
          <a:p>
            <a:r>
              <a:rPr lang="pt-BR" sz="1800" dirty="0"/>
              <a:t>Cada método utilizado em cada instância foi repetido três vezes.</a:t>
            </a:r>
            <a:endParaRPr lang="pt-BR" sz="1800" dirty="0">
              <a:ea typeface="Calibri"/>
              <a:cs typeface="Calibri"/>
            </a:endParaRPr>
          </a:p>
          <a:p>
            <a:r>
              <a:rPr lang="pt-BR" sz="1800" dirty="0"/>
              <a:t>Tempo limite: 100s para instâncias pequenas/médias e 1800s para grandes.</a:t>
            </a:r>
          </a:p>
          <a:p>
            <a:pPr marL="0" indent="0">
              <a:buNone/>
            </a:pPr>
            <a:r>
              <a:rPr lang="pt-BR" sz="2000" b="1" dirty="0"/>
              <a:t>Métricas:</a:t>
            </a:r>
          </a:p>
          <a:p>
            <a:r>
              <a:rPr lang="pt-BR" sz="1800" dirty="0"/>
              <a:t>Número de instâncias resolvidas dentro do tempo limite.</a:t>
            </a:r>
          </a:p>
          <a:p>
            <a:r>
              <a:rPr lang="pt-BR" sz="1800" dirty="0"/>
              <a:t>Tempo (s) médio ± desvio padrão.</a:t>
            </a:r>
          </a:p>
          <a:p>
            <a:r>
              <a:rPr lang="pt-BR" sz="1800" dirty="0"/>
              <a:t>Gap (%) médio ± desvio padrão.</a:t>
            </a:r>
          </a:p>
        </p:txBody>
      </p:sp>
    </p:spTree>
    <p:extLst>
      <p:ext uri="{BB962C8B-B14F-4D97-AF65-F5344CB8AC3E}">
        <p14:creationId xmlns:p14="http://schemas.microsoft.com/office/powerpoint/2010/main" val="9367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814B-6238-8F7F-4417-177091B5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04F08374-B1EF-9C49-1C00-E0D392E9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RESULTADOS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77244DA9-0EC2-3818-3D80-CD3B416B7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DEB9CEB-E6AC-73DB-C343-08FFEB97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8625"/>
              </p:ext>
            </p:extLst>
          </p:nvPr>
        </p:nvGraphicFramePr>
        <p:xfrm>
          <a:off x="960467" y="3429000"/>
          <a:ext cx="4331870" cy="858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900">
                  <a:extLst>
                    <a:ext uri="{9D8B030D-6E8A-4147-A177-3AD203B41FA5}">
                      <a16:colId xmlns:a16="http://schemas.microsoft.com/office/drawing/2014/main" val="223430547"/>
                    </a:ext>
                  </a:extLst>
                </a:gridCol>
                <a:gridCol w="1313064">
                  <a:extLst>
                    <a:ext uri="{9D8B030D-6E8A-4147-A177-3AD203B41FA5}">
                      <a16:colId xmlns:a16="http://schemas.microsoft.com/office/drawing/2014/main" val="2475799023"/>
                    </a:ext>
                  </a:extLst>
                </a:gridCol>
                <a:gridCol w="2102906">
                  <a:extLst>
                    <a:ext uri="{9D8B030D-6E8A-4147-A177-3AD203B41FA5}">
                      <a16:colId xmlns:a16="http://schemas.microsoft.com/office/drawing/2014/main" val="1907555689"/>
                    </a:ext>
                  </a:extLst>
                </a:gridCol>
              </a:tblGrid>
              <a:tr h="2462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Solver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err="1">
                          <a:effectLst/>
                        </a:rPr>
                        <a:t>Otimalidade</a:t>
                      </a:r>
                      <a:endParaRPr lang="fr-FR" sz="16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Tempo (s) Médio ± Desvio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extLst>
                  <a:ext uri="{0D108BD9-81ED-4DB2-BD59-A6C34878D82A}">
                    <a16:rowId xmlns:a16="http://schemas.microsoft.com/office/drawing/2014/main" val="1195009843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err="1">
                          <a:effectLst/>
                        </a:rPr>
                        <a:t>Gurobi</a:t>
                      </a:r>
                      <a:endParaRPr lang="fr-FR" sz="1600" err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17/28</a:t>
                      </a:r>
                      <a:endParaRPr lang="fr-FR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11.77 ± 24.99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extLst>
                  <a:ext uri="{0D108BD9-81ED-4DB2-BD59-A6C34878D82A}">
                    <a16:rowId xmlns:a16="http://schemas.microsoft.com/office/drawing/2014/main" val="2771457736"/>
                  </a:ext>
                </a:extLst>
              </a:tr>
              <a:tr h="24742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err="1">
                          <a:effectLst/>
                        </a:rPr>
                        <a:t>HiGHS</a:t>
                      </a:r>
                      <a:endParaRPr lang="fr-FR" sz="1600" err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12/28</a:t>
                      </a:r>
                      <a:endParaRPr lang="fr-FR" sz="1600" b="1" dirty="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18.85 ± 26.33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extLst>
                  <a:ext uri="{0D108BD9-81ED-4DB2-BD59-A6C34878D82A}">
                    <a16:rowId xmlns:a16="http://schemas.microsoft.com/office/drawing/2014/main" val="1231975987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B826D5F-F325-7A8F-6890-876A3D63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29475"/>
              </p:ext>
            </p:extLst>
          </p:nvPr>
        </p:nvGraphicFramePr>
        <p:xfrm>
          <a:off x="5661284" y="1771051"/>
          <a:ext cx="5701260" cy="85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548">
                  <a:extLst>
                    <a:ext uri="{9D8B030D-6E8A-4147-A177-3AD203B41FA5}">
                      <a16:colId xmlns:a16="http://schemas.microsoft.com/office/drawing/2014/main" val="4018098927"/>
                    </a:ext>
                  </a:extLst>
                </a:gridCol>
                <a:gridCol w="1963712">
                  <a:extLst>
                    <a:ext uri="{9D8B030D-6E8A-4147-A177-3AD203B41FA5}">
                      <a16:colId xmlns:a16="http://schemas.microsoft.com/office/drawing/2014/main" val="2294574715"/>
                    </a:ext>
                  </a:extLst>
                </a:gridCol>
                <a:gridCol w="2092000">
                  <a:extLst>
                    <a:ext uri="{9D8B030D-6E8A-4147-A177-3AD203B41FA5}">
                      <a16:colId xmlns:a16="http://schemas.microsoft.com/office/drawing/2014/main" val="3414780400"/>
                    </a:ext>
                  </a:extLst>
                </a:gridCol>
              </a:tblGrid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Método</a:t>
                      </a:r>
                      <a:endParaRPr lang="fr-FR" sz="16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Gap (%) Médio ± Desvio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Tempo (s) Médio ± Desvio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extLst>
                  <a:ext uri="{0D108BD9-81ED-4DB2-BD59-A6C34878D82A}">
                    <a16:rowId xmlns:a16="http://schemas.microsoft.com/office/drawing/2014/main" val="566948270"/>
                  </a:ext>
                </a:extLst>
              </a:tr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 err="1">
                          <a:effectLst/>
                        </a:rPr>
                        <a:t>Christofides</a:t>
                      </a:r>
                      <a:r>
                        <a:rPr lang="pt-BR" sz="1400" b="1" dirty="0">
                          <a:effectLst/>
                        </a:rPr>
                        <a:t> + 2opt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4.11 ± 2.76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0.05 ± 0.08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extLst>
                  <a:ext uri="{0D108BD9-81ED-4DB2-BD59-A6C34878D82A}">
                    <a16:rowId xmlns:a16="http://schemas.microsoft.com/office/drawing/2014/main" val="3579518868"/>
                  </a:ext>
                </a:extLst>
              </a:tr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 err="1">
                          <a:effectLst/>
                        </a:rPr>
                        <a:t>Gurobi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-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11.77 ± 24.99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013" marR="92013" marT="0" marB="0" anchor="ctr"/>
                </a:tc>
                <a:extLst>
                  <a:ext uri="{0D108BD9-81ED-4DB2-BD59-A6C34878D82A}">
                    <a16:rowId xmlns:a16="http://schemas.microsoft.com/office/drawing/2014/main" val="236317623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30D002D-9F01-9D16-C2B1-2049EB6B98FB}"/>
              </a:ext>
            </a:extLst>
          </p:cNvPr>
          <p:cNvSpPr txBox="1"/>
          <p:nvPr/>
        </p:nvSpPr>
        <p:spPr>
          <a:xfrm>
            <a:off x="852488" y="2860209"/>
            <a:ext cx="45829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Tabela 2 – TSP : Solver PLI comercial x open-</a:t>
            </a:r>
            <a:r>
              <a:rPr lang="pt-BR" sz="1400" b="1" dirty="0" err="1"/>
              <a:t>source</a:t>
            </a:r>
            <a:endParaRPr lang="pt-BR" sz="1400" b="1" dirty="0"/>
          </a:p>
          <a:p>
            <a:pPr algn="ctr"/>
            <a:r>
              <a:rPr lang="pt-BR" sz="1400" dirty="0"/>
              <a:t>Instâncias Pequenas (n&lt;= 100), Tempo Limite 100s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16E2D8-BE19-E988-BC65-2B6D75006C17}"/>
              </a:ext>
            </a:extLst>
          </p:cNvPr>
          <p:cNvSpPr txBox="1"/>
          <p:nvPr/>
        </p:nvSpPr>
        <p:spPr>
          <a:xfrm>
            <a:off x="5962772" y="1204694"/>
            <a:ext cx="50175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Tabela 3 – TSP : Heurística x Exato</a:t>
            </a:r>
          </a:p>
          <a:p>
            <a:pPr algn="ctr"/>
            <a:r>
              <a:rPr lang="pt-BR" sz="1400" dirty="0"/>
              <a:t>Instâncias Pequenas (n&lt;= 100), Tempo Limite 100s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3E2BA2-761D-DDA5-0955-819AA001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4013"/>
              </p:ext>
            </p:extLst>
          </p:nvPr>
        </p:nvGraphicFramePr>
        <p:xfrm>
          <a:off x="960466" y="1771051"/>
          <a:ext cx="4331870" cy="858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697">
                  <a:extLst>
                    <a:ext uri="{9D8B030D-6E8A-4147-A177-3AD203B41FA5}">
                      <a16:colId xmlns:a16="http://schemas.microsoft.com/office/drawing/2014/main" val="4050814517"/>
                    </a:ext>
                  </a:extLst>
                </a:gridCol>
                <a:gridCol w="1235580">
                  <a:extLst>
                    <a:ext uri="{9D8B030D-6E8A-4147-A177-3AD203B41FA5}">
                      <a16:colId xmlns:a16="http://schemas.microsoft.com/office/drawing/2014/main" val="905354696"/>
                    </a:ext>
                  </a:extLst>
                </a:gridCol>
                <a:gridCol w="2161593">
                  <a:extLst>
                    <a:ext uri="{9D8B030D-6E8A-4147-A177-3AD203B41FA5}">
                      <a16:colId xmlns:a16="http://schemas.microsoft.com/office/drawing/2014/main" val="64158603"/>
                    </a:ext>
                  </a:extLst>
                </a:gridCol>
              </a:tblGrid>
              <a:tr h="24478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Método</a:t>
                      </a:r>
                      <a:endParaRPr lang="fr-FR" sz="18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 err="1">
                          <a:effectLst/>
                        </a:rPr>
                        <a:t>Otimalidade</a:t>
                      </a:r>
                      <a:endParaRPr lang="fr-FR" sz="18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Tempo (s) Médio ± Desvio</a:t>
                      </a:r>
                      <a:endParaRPr lang="fr-FR" sz="18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extLst>
                  <a:ext uri="{0D108BD9-81ED-4DB2-BD59-A6C34878D82A}">
                    <a16:rowId xmlns:a16="http://schemas.microsoft.com/office/drawing/2014/main" val="206469953"/>
                  </a:ext>
                </a:extLst>
              </a:tr>
              <a:tr h="24478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0">
                          <a:effectLst/>
                        </a:rPr>
                        <a:t>Húngaro</a:t>
                      </a:r>
                      <a:endParaRPr lang="fr-FR" sz="1800" b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0" dirty="0">
                          <a:effectLst/>
                        </a:rPr>
                        <a:t>8/8</a:t>
                      </a:r>
                      <a:endParaRPr lang="fr-FR" sz="1800" b="0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0.01 ± 0.01</a:t>
                      </a:r>
                      <a:endParaRPr lang="fr-FR" sz="18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extLst>
                  <a:ext uri="{0D108BD9-81ED-4DB2-BD59-A6C34878D82A}">
                    <a16:rowId xmlns:a16="http://schemas.microsoft.com/office/drawing/2014/main" val="1749601444"/>
                  </a:ext>
                </a:extLst>
              </a:tr>
              <a:tr h="251061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err="1">
                          <a:effectLst/>
                        </a:rPr>
                        <a:t>Gurobi</a:t>
                      </a:r>
                      <a:endParaRPr lang="fr-FR" sz="1800" err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8/8</a:t>
                      </a:r>
                      <a:endParaRPr lang="fr-FR" sz="1800"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3.65 ± 3.11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444" marR="91444" marT="0" marB="0" anchor="ctr"/>
                </a:tc>
                <a:extLst>
                  <a:ext uri="{0D108BD9-81ED-4DB2-BD59-A6C34878D82A}">
                    <a16:rowId xmlns:a16="http://schemas.microsoft.com/office/drawing/2014/main" val="283016708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4DFC9AF-B0B9-C6E1-5C1F-5EAB95BF27E2}"/>
              </a:ext>
            </a:extLst>
          </p:cNvPr>
          <p:cNvSpPr txBox="1"/>
          <p:nvPr/>
        </p:nvSpPr>
        <p:spPr>
          <a:xfrm>
            <a:off x="1139001" y="1261914"/>
            <a:ext cx="40100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ea typeface="Calibri"/>
                <a:cs typeface="Calibri"/>
              </a:rPr>
              <a:t>Tabela 1 – PD : Solver PLI x Húngaro</a:t>
            </a:r>
          </a:p>
          <a:p>
            <a:pPr algn="ctr"/>
            <a:r>
              <a:rPr lang="pt-BR" sz="1400" dirty="0">
                <a:ea typeface="Calibri"/>
                <a:cs typeface="Calibri"/>
              </a:rPr>
              <a:t>Instâncias (n&lt;=800), Tempo Limite 100s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89E9B-D15D-F944-7FFD-41D08BCC2635}"/>
              </a:ext>
            </a:extLst>
          </p:cNvPr>
          <p:cNvSpPr txBox="1"/>
          <p:nvPr/>
        </p:nvSpPr>
        <p:spPr>
          <a:xfrm>
            <a:off x="960466" y="4777645"/>
            <a:ext cx="1050959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Observações: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Solvers</a:t>
            </a:r>
            <a:r>
              <a:rPr lang="pt-BR" sz="1600" dirty="0"/>
              <a:t> com configuração padrão.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Algoritmo Húngaro: </a:t>
            </a:r>
            <a:r>
              <a:rPr lang="pt-BR" sz="1600" i="1" dirty="0" err="1"/>
              <a:t>scipy.optimize.linear_sum_assignment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Heurística </a:t>
            </a:r>
            <a:r>
              <a:rPr lang="pt-BR" sz="1600" b="1" dirty="0" err="1"/>
              <a:t>Christofides</a:t>
            </a:r>
            <a:r>
              <a:rPr lang="pt-BR" sz="1600" b="1" dirty="0"/>
              <a:t> + 2opt </a:t>
            </a:r>
            <a:r>
              <a:rPr lang="pt-BR" sz="1600" dirty="0"/>
              <a:t>foi implementada manualmente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LKH apresentou gap máximo </a:t>
            </a:r>
            <a:r>
              <a:rPr lang="pt-BR" sz="1600" b="1" dirty="0"/>
              <a:t>0,07%</a:t>
            </a:r>
            <a:r>
              <a:rPr lang="pt-BR" sz="1600" dirty="0"/>
              <a:t> nas instâncias grandes.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9779A336-D269-88C2-932B-D9E0AEFE6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7056"/>
              </p:ext>
            </p:extLst>
          </p:nvPr>
        </p:nvGraphicFramePr>
        <p:xfrm>
          <a:off x="5661284" y="3311847"/>
          <a:ext cx="5730616" cy="1162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965">
                  <a:extLst>
                    <a:ext uri="{9D8B030D-6E8A-4147-A177-3AD203B41FA5}">
                      <a16:colId xmlns:a16="http://schemas.microsoft.com/office/drawing/2014/main" val="1487201427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3025836487"/>
                    </a:ext>
                  </a:extLst>
                </a:gridCol>
                <a:gridCol w="2110959">
                  <a:extLst>
                    <a:ext uri="{9D8B030D-6E8A-4147-A177-3AD203B41FA5}">
                      <a16:colId xmlns:a16="http://schemas.microsoft.com/office/drawing/2014/main" val="1629822090"/>
                    </a:ext>
                  </a:extLst>
                </a:gridCol>
              </a:tblGrid>
              <a:tr h="2462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Método</a:t>
                      </a:r>
                      <a:endParaRPr lang="fr-FR" sz="14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Gap (%) Médio ± Desvio</a:t>
                      </a:r>
                      <a:endParaRPr lang="fr-FR" sz="14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Tempo (s) Médio ± Desvio</a:t>
                      </a:r>
                      <a:endParaRPr lang="fr-FR" sz="14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extLst>
                  <a:ext uri="{0D108BD9-81ED-4DB2-BD59-A6C34878D82A}">
                    <a16:rowId xmlns:a16="http://schemas.microsoft.com/office/drawing/2014/main" val="2500464927"/>
                  </a:ext>
                </a:extLst>
              </a:tr>
              <a:tr h="2956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LKH</a:t>
                      </a:r>
                      <a:endParaRPr lang="fr-FR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  <a:latin typeface="Arial"/>
                          <a:ea typeface="Arial" panose="020B0604020202020204" pitchFamily="34" charset="0"/>
                        </a:rPr>
                        <a:t>-</a:t>
                      </a:r>
                      <a:endParaRPr lang="fr-FR" sz="14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3.19 ± 6.05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/>
                </a:tc>
                <a:extLst>
                  <a:ext uri="{0D108BD9-81ED-4DB2-BD59-A6C34878D82A}">
                    <a16:rowId xmlns:a16="http://schemas.microsoft.com/office/drawing/2014/main" val="318714258"/>
                  </a:ext>
                </a:extLst>
              </a:tr>
              <a:tr h="295629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Concorde</a:t>
                      </a:r>
                      <a:endParaRPr lang="fr-FR" sz="14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  <a:latin typeface="Arial"/>
                          <a:ea typeface="Arial" panose="020B0604020202020204" pitchFamily="34" charset="0"/>
                        </a:rPr>
                        <a:t>-</a:t>
                      </a:r>
                      <a:endParaRPr lang="fr-FR" sz="14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13.96 ± 24.99</a:t>
                      </a:r>
                      <a:endParaRPr lang="fr-FR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1985" marR="91985" marT="0" marB="0"/>
                </a:tc>
                <a:extLst>
                  <a:ext uri="{0D108BD9-81ED-4DB2-BD59-A6C34878D82A}">
                    <a16:rowId xmlns:a16="http://schemas.microsoft.com/office/drawing/2014/main" val="3444565214"/>
                  </a:ext>
                </a:extLst>
              </a:tr>
              <a:tr h="24623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0">
                          <a:effectLst/>
                        </a:rPr>
                        <a:t>Christofides + 2opt</a:t>
                      </a:r>
                      <a:endParaRPr lang="fr-FR" sz="1400" b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0" dirty="0">
                          <a:effectLst/>
                        </a:rPr>
                        <a:t>4.56 ± 1.88</a:t>
                      </a:r>
                      <a:endParaRPr lang="fr-FR" sz="1400" b="0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0" dirty="0">
                          <a:effectLst/>
                        </a:rPr>
                        <a:t>6.96 ± 14.54</a:t>
                      </a:r>
                      <a:endParaRPr lang="fr-FR" sz="1400" b="0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1985" marR="91985" marT="0" marB="0" anchor="ctr"/>
                </a:tc>
                <a:extLst>
                  <a:ext uri="{0D108BD9-81ED-4DB2-BD59-A6C34878D82A}">
                    <a16:rowId xmlns:a16="http://schemas.microsoft.com/office/drawing/2014/main" val="858931032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94962F-4333-B22C-CD3D-2DE31DAB9545}"/>
              </a:ext>
            </a:extLst>
          </p:cNvPr>
          <p:cNvSpPr txBox="1"/>
          <p:nvPr/>
        </p:nvSpPr>
        <p:spPr>
          <a:xfrm>
            <a:off x="6021391" y="2791842"/>
            <a:ext cx="50104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Tabela 4 – TSP : Heurísticas x Exato</a:t>
            </a:r>
          </a:p>
          <a:p>
            <a:pPr algn="ctr"/>
            <a:r>
              <a:rPr lang="pt-BR" sz="1400" dirty="0"/>
              <a:t>Instâncias Médias (n&lt;= 1000), Tempo Limite 100s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79C1B70-5198-4C15-AC20-4A3FB5C8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04004"/>
              </p:ext>
            </p:extLst>
          </p:nvPr>
        </p:nvGraphicFramePr>
        <p:xfrm>
          <a:off x="7167849" y="5275182"/>
          <a:ext cx="3028774" cy="85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0875">
                  <a:extLst>
                    <a:ext uri="{9D8B030D-6E8A-4147-A177-3AD203B41FA5}">
                      <a16:colId xmlns:a16="http://schemas.microsoft.com/office/drawing/2014/main" val="2120101236"/>
                    </a:ext>
                  </a:extLst>
                </a:gridCol>
                <a:gridCol w="1567899">
                  <a:extLst>
                    <a:ext uri="{9D8B030D-6E8A-4147-A177-3AD203B41FA5}">
                      <a16:colId xmlns:a16="http://schemas.microsoft.com/office/drawing/2014/main" val="3654493091"/>
                    </a:ext>
                  </a:extLst>
                </a:gridCol>
              </a:tblGrid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Solver</a:t>
                      </a:r>
                      <a:endParaRPr lang="fr-FR" sz="1600" b="1" dirty="0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Timelimit</a:t>
                      </a:r>
                      <a:endParaRPr lang="fr-FR" sz="1600" b="1">
                        <a:effectLst/>
                        <a:latin typeface="Arial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extLst>
                  <a:ext uri="{0D108BD9-81ED-4DB2-BD59-A6C34878D82A}">
                    <a16:rowId xmlns:a16="http://schemas.microsoft.com/office/drawing/2014/main" val="4025137685"/>
                  </a:ext>
                </a:extLst>
              </a:tr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LKH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dirty="0">
                          <a:effectLst/>
                        </a:rPr>
                        <a:t>0/26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extLst>
                  <a:ext uri="{0D108BD9-81ED-4DB2-BD59-A6C34878D82A}">
                    <a16:rowId xmlns:a16="http://schemas.microsoft.com/office/drawing/2014/main" val="3999777488"/>
                  </a:ext>
                </a:extLst>
              </a:tr>
              <a:tr h="24662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>
                          <a:effectLst/>
                        </a:rPr>
                        <a:t>Concorde</a:t>
                      </a:r>
                      <a:endParaRPr lang="fr-FR" sz="16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450215" algn="l"/>
                        </a:tabLst>
                      </a:pPr>
                      <a:r>
                        <a:rPr lang="pt-BR" sz="1400" b="1" dirty="0">
                          <a:effectLst/>
                        </a:rPr>
                        <a:t>14/26</a:t>
                      </a:r>
                      <a:endParaRPr lang="fr-FR" sz="16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92133" marR="92133" marT="0" marB="0"/>
                </a:tc>
                <a:extLst>
                  <a:ext uri="{0D108BD9-81ED-4DB2-BD59-A6C34878D82A}">
                    <a16:rowId xmlns:a16="http://schemas.microsoft.com/office/drawing/2014/main" val="1909814277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38677A-B785-53A7-C000-574B8E9EC250}"/>
              </a:ext>
            </a:extLst>
          </p:cNvPr>
          <p:cNvSpPr txBox="1"/>
          <p:nvPr/>
        </p:nvSpPr>
        <p:spPr>
          <a:xfrm>
            <a:off x="6382290" y="4724458"/>
            <a:ext cx="45998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/>
              <a:t>Tabela 5 – TSP : LKH x Concorde</a:t>
            </a:r>
          </a:p>
          <a:p>
            <a:pPr algn="ctr"/>
            <a:r>
              <a:rPr lang="pt-BR" sz="1400" dirty="0"/>
              <a:t>Instâncias Grandes (n&lt;= 10000), Tempo Limite 1800s</a:t>
            </a:r>
          </a:p>
        </p:txBody>
      </p:sp>
    </p:spTree>
    <p:extLst>
      <p:ext uri="{BB962C8B-B14F-4D97-AF65-F5344CB8AC3E}">
        <p14:creationId xmlns:p14="http://schemas.microsoft.com/office/powerpoint/2010/main" val="328229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49B6D-4016-3ED6-607C-4DECC09D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D380F5A-1F7C-9703-CF44-29299968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114425"/>
            <a:ext cx="10391776" cy="551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2000" dirty="0"/>
              <a:t>A </a:t>
            </a:r>
            <a:r>
              <a:rPr lang="pt-BR" sz="2000" b="1" dirty="0"/>
              <a:t>Programação Linear Inteira</a:t>
            </a:r>
            <a:r>
              <a:rPr lang="pt-BR" sz="2000" dirty="0"/>
              <a:t> é </a:t>
            </a:r>
            <a:r>
              <a:rPr lang="pt-BR" sz="2000" b="1" dirty="0"/>
              <a:t>forte base teórica</a:t>
            </a:r>
            <a:r>
              <a:rPr lang="pt-BR" sz="2000" dirty="0"/>
              <a:t> para estudantes de qualquer área exata e importante para o avanço da área de otimização e estudo da </a:t>
            </a:r>
            <a:r>
              <a:rPr lang="pt-BR" sz="2000" dirty="0" err="1"/>
              <a:t>computabilidade</a:t>
            </a:r>
            <a:r>
              <a:rPr lang="pt-BR" sz="2000" dirty="0"/>
              <a:t> no geral.</a:t>
            </a:r>
          </a:p>
          <a:p>
            <a:r>
              <a:rPr lang="pt-BR" sz="2000" dirty="0"/>
              <a:t>Os métodos de PLI </a:t>
            </a:r>
            <a:r>
              <a:rPr lang="pt-BR" sz="2000" b="1" dirty="0"/>
              <a:t>crescem exponencialmente. </a:t>
            </a:r>
            <a:r>
              <a:rPr lang="pt-BR" sz="2000" dirty="0"/>
              <a:t>Soluções exatas em escala podem ser inviáveis.</a:t>
            </a:r>
          </a:p>
          <a:p>
            <a:r>
              <a:rPr lang="pt-BR" sz="2000" b="1" dirty="0"/>
              <a:t>Qualidade</a:t>
            </a:r>
            <a:r>
              <a:rPr lang="pt-BR" sz="2000" dirty="0"/>
              <a:t> da solução e </a:t>
            </a:r>
            <a:r>
              <a:rPr lang="pt-BR" sz="2000" b="1" dirty="0"/>
              <a:t>tempo</a:t>
            </a:r>
            <a:r>
              <a:rPr lang="pt-BR" sz="2000" dirty="0"/>
              <a:t> de execução vai depender dos </a:t>
            </a:r>
            <a:r>
              <a:rPr lang="pt-BR" sz="2000" b="1" dirty="0"/>
              <a:t>requisitos da aplicação</a:t>
            </a:r>
            <a:r>
              <a:rPr lang="pt-BR" sz="2000" dirty="0"/>
              <a:t> </a:t>
            </a:r>
          </a:p>
          <a:p>
            <a:pPr lvl="1"/>
            <a:r>
              <a:rPr lang="pt-BR" sz="1800" dirty="0"/>
              <a:t>A espera pela garantia de </a:t>
            </a:r>
            <a:r>
              <a:rPr lang="pt-BR" sz="1800" dirty="0" err="1"/>
              <a:t>otimalidade</a:t>
            </a:r>
            <a:r>
              <a:rPr lang="pt-BR" sz="1800" dirty="0"/>
              <a:t>, pode valer a pena. Não existe uma abordagem superior.</a:t>
            </a:r>
            <a:endParaRPr lang="pt-BR" sz="1800" b="1" dirty="0"/>
          </a:p>
          <a:p>
            <a:pPr marL="0" indent="0">
              <a:buNone/>
            </a:pPr>
            <a:r>
              <a:rPr lang="pt-BR" sz="2000" b="1" dirty="0"/>
              <a:t>Limitações do Estudo</a:t>
            </a:r>
          </a:p>
          <a:p>
            <a:pPr lvl="1"/>
            <a:r>
              <a:rPr lang="pt-BR" sz="1800" dirty="0"/>
              <a:t>Ajuste de </a:t>
            </a:r>
            <a:r>
              <a:rPr lang="pt-BR" sz="1800" b="1" dirty="0"/>
              <a:t>parâmetros</a:t>
            </a:r>
            <a:r>
              <a:rPr lang="pt-BR" sz="1800" dirty="0"/>
              <a:t> dos métodos traria melhor desempenho.</a:t>
            </a:r>
          </a:p>
          <a:p>
            <a:pPr lvl="1"/>
            <a:r>
              <a:rPr lang="fr-FR" sz="1800" dirty="0"/>
              <a:t>Cada </a:t>
            </a:r>
            <a:r>
              <a:rPr lang="fr-FR" sz="1800" dirty="0" err="1"/>
              <a:t>instância</a:t>
            </a:r>
            <a:r>
              <a:rPr lang="fr-FR" sz="1800" dirty="0"/>
              <a:t> </a:t>
            </a:r>
            <a:r>
              <a:rPr lang="fr-FR" sz="1800" dirty="0" err="1"/>
              <a:t>possui</a:t>
            </a:r>
            <a:r>
              <a:rPr lang="fr-FR" sz="1800" dirty="0"/>
              <a:t> </a:t>
            </a:r>
            <a:r>
              <a:rPr lang="fr-FR" sz="1800" b="1" dirty="0" err="1"/>
              <a:t>propriedades</a:t>
            </a:r>
            <a:r>
              <a:rPr lang="fr-FR" sz="1800" b="1" dirty="0"/>
              <a:t> </a:t>
            </a:r>
            <a:r>
              <a:rPr lang="fr-FR" sz="1800" b="1" dirty="0" err="1"/>
              <a:t>estruturais</a:t>
            </a:r>
            <a:r>
              <a:rPr lang="fr-FR" sz="1800" b="1" dirty="0"/>
              <a:t> </a:t>
            </a:r>
            <a:r>
              <a:rPr lang="fr-FR" sz="1800" dirty="0"/>
              <a:t>a </a:t>
            </a:r>
            <a:r>
              <a:rPr lang="fr-FR" sz="1800" dirty="0" err="1"/>
              <a:t>ser</a:t>
            </a:r>
            <a:r>
              <a:rPr lang="fr-FR" sz="1800" dirty="0"/>
              <a:t> </a:t>
            </a:r>
            <a:r>
              <a:rPr lang="fr-FR" sz="1800" dirty="0" err="1"/>
              <a:t>exploradas</a:t>
            </a:r>
            <a:r>
              <a:rPr lang="fr-FR" sz="1800" dirty="0"/>
              <a:t>.</a:t>
            </a:r>
          </a:p>
          <a:p>
            <a:pPr lvl="1"/>
            <a:r>
              <a:rPr lang="fr-FR" sz="1800" dirty="0"/>
              <a:t>Viés </a:t>
            </a:r>
            <a:r>
              <a:rPr lang="fr-FR" sz="1800" b="1" dirty="0" err="1"/>
              <a:t>computacional</a:t>
            </a:r>
            <a:r>
              <a:rPr lang="fr-FR" sz="1800" b="1" dirty="0"/>
              <a:t> e </a:t>
            </a:r>
            <a:r>
              <a:rPr lang="fr-FR" sz="1800" b="1" dirty="0" err="1"/>
              <a:t>algorítmico</a:t>
            </a:r>
            <a:r>
              <a:rPr lang="fr-FR" sz="1800" b="1" dirty="0"/>
              <a:t> </a:t>
            </a:r>
            <a:r>
              <a:rPr lang="fr-FR" sz="1800" dirty="0"/>
              <a:t>do </a:t>
            </a:r>
            <a:r>
              <a:rPr lang="fr-FR" sz="1800" dirty="0" err="1"/>
              <a:t>estudo</a:t>
            </a:r>
            <a:r>
              <a:rPr lang="fr-FR" sz="1800" dirty="0"/>
              <a:t> </a:t>
            </a:r>
            <a:r>
              <a:rPr lang="fr-FR" sz="1800" b="1" dirty="0" err="1"/>
              <a:t>não</a:t>
            </a:r>
            <a:r>
              <a:rPr lang="fr-FR" sz="1800" b="1" dirty="0"/>
              <a:t> </a:t>
            </a:r>
            <a:r>
              <a:rPr lang="fr-FR" sz="1800" b="1" dirty="0" err="1"/>
              <a:t>reflete</a:t>
            </a:r>
            <a:r>
              <a:rPr lang="fr-FR" sz="1800" b="1" dirty="0"/>
              <a:t> </a:t>
            </a:r>
            <a:r>
              <a:rPr lang="fr-FR" sz="1800" b="1" dirty="0" err="1"/>
              <a:t>cenário</a:t>
            </a:r>
            <a:r>
              <a:rPr lang="fr-FR" sz="1800" b="1" dirty="0"/>
              <a:t> </a:t>
            </a:r>
            <a:r>
              <a:rPr lang="fr-FR" sz="1800" b="1" dirty="0" err="1"/>
              <a:t>reais</a:t>
            </a:r>
            <a:r>
              <a:rPr lang="fr-FR" sz="1800" b="1" dirty="0"/>
              <a:t>.</a:t>
            </a:r>
          </a:p>
          <a:p>
            <a:pPr lvl="1"/>
            <a:r>
              <a:rPr lang="fr-FR" sz="1800" b="1" dirty="0" err="1"/>
              <a:t>Etapas</a:t>
            </a:r>
            <a:r>
              <a:rPr lang="fr-FR" sz="1800" b="1" dirty="0"/>
              <a:t> </a:t>
            </a:r>
            <a:r>
              <a:rPr lang="fr-FR" sz="1800" b="1" dirty="0" err="1"/>
              <a:t>não</a:t>
            </a:r>
            <a:r>
              <a:rPr lang="fr-FR" sz="1800" b="1" dirty="0"/>
              <a:t> </a:t>
            </a:r>
            <a:r>
              <a:rPr lang="fr-FR" sz="1800" b="1" dirty="0" err="1"/>
              <a:t>envolvidas</a:t>
            </a:r>
            <a:r>
              <a:rPr lang="fr-FR" sz="1800" dirty="0"/>
              <a:t>: coleta e </a:t>
            </a:r>
            <a:r>
              <a:rPr lang="fr-FR" sz="1800" dirty="0" err="1"/>
              <a:t>tratamento</a:t>
            </a:r>
            <a:r>
              <a:rPr lang="fr-FR" sz="1800" dirty="0"/>
              <a:t> dos </a:t>
            </a:r>
            <a:r>
              <a:rPr lang="fr-FR" sz="1800" dirty="0" err="1"/>
              <a:t>dados</a:t>
            </a:r>
            <a:r>
              <a:rPr lang="fr-FR" sz="1800" dirty="0"/>
              <a:t>, </a:t>
            </a:r>
            <a:r>
              <a:rPr lang="fr-FR" sz="1800" dirty="0" err="1"/>
              <a:t>criação</a:t>
            </a:r>
            <a:r>
              <a:rPr lang="fr-FR" sz="1800" dirty="0"/>
              <a:t> do </a:t>
            </a:r>
            <a:r>
              <a:rPr lang="fr-FR" sz="1800" dirty="0" err="1"/>
              <a:t>modelo</a:t>
            </a:r>
            <a:r>
              <a:rPr lang="fr-FR" sz="1800" dirty="0"/>
              <a:t>, </a:t>
            </a:r>
            <a:r>
              <a:rPr lang="fr-FR" sz="1800" dirty="0" err="1"/>
              <a:t>análise</a:t>
            </a:r>
            <a:r>
              <a:rPr lang="fr-FR" sz="1800" dirty="0"/>
              <a:t> de </a:t>
            </a:r>
            <a:r>
              <a:rPr lang="fr-FR" sz="1800" dirty="0" err="1"/>
              <a:t>sensibilidade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2000" b="1" dirty="0" err="1"/>
              <a:t>Trabalhos</a:t>
            </a:r>
            <a:r>
              <a:rPr lang="fr-FR" sz="2000" b="1" dirty="0"/>
              <a:t> </a:t>
            </a:r>
            <a:r>
              <a:rPr lang="fr-FR" sz="2000" b="1" dirty="0" err="1"/>
              <a:t>Futuros</a:t>
            </a:r>
            <a:endParaRPr lang="fr-FR" sz="2000" b="1" dirty="0"/>
          </a:p>
          <a:p>
            <a:pPr lvl="1"/>
            <a:r>
              <a:rPr lang="pt-BR" sz="1800" dirty="0"/>
              <a:t>Estudo de </a:t>
            </a:r>
            <a:r>
              <a:rPr lang="pt-BR" sz="1800" b="1" dirty="0" err="1"/>
              <a:t>metaheurísticas</a:t>
            </a:r>
            <a:r>
              <a:rPr lang="pt-BR" sz="1800" dirty="0"/>
              <a:t> e </a:t>
            </a:r>
            <a:r>
              <a:rPr lang="pt-BR" sz="1800" b="1" dirty="0"/>
              <a:t>abordagens híbridas </a:t>
            </a:r>
            <a:r>
              <a:rPr lang="pt-BR" sz="1800" dirty="0"/>
              <a:t>(</a:t>
            </a:r>
            <a:r>
              <a:rPr lang="pt-BR" sz="1800" dirty="0" err="1"/>
              <a:t>ex</a:t>
            </a:r>
            <a:r>
              <a:rPr lang="pt-BR" sz="1800" dirty="0"/>
              <a:t>: Algoritmos Genéticos, GRASP)</a:t>
            </a:r>
          </a:p>
          <a:p>
            <a:pPr lvl="1"/>
            <a:r>
              <a:rPr lang="pt-BR" sz="1800" dirty="0">
                <a:ea typeface="Calibri"/>
                <a:cs typeface="Calibri"/>
              </a:rPr>
              <a:t>Estudo </a:t>
            </a:r>
            <a:r>
              <a:rPr lang="pt-BR" sz="1800" b="1" dirty="0">
                <a:ea typeface="Calibri"/>
                <a:cs typeface="Calibri"/>
              </a:rPr>
              <a:t>aprofundado</a:t>
            </a:r>
            <a:r>
              <a:rPr lang="pt-BR" sz="1800" dirty="0">
                <a:ea typeface="Calibri"/>
                <a:cs typeface="Calibri"/>
              </a:rPr>
              <a:t> de outras técnicas PLI como </a:t>
            </a:r>
            <a:r>
              <a:rPr lang="pt-BR" sz="1800" b="1" dirty="0">
                <a:ea typeface="Calibri"/>
                <a:cs typeface="Calibri"/>
              </a:rPr>
              <a:t>relaxações e decomposições</a:t>
            </a:r>
            <a:r>
              <a:rPr lang="pt-BR" sz="1800" dirty="0">
                <a:ea typeface="Calibri"/>
                <a:cs typeface="Calibri"/>
              </a:rPr>
              <a:t>.</a:t>
            </a:r>
          </a:p>
          <a:p>
            <a:pPr lvl="1"/>
            <a:r>
              <a:rPr lang="pt-BR" sz="1800" dirty="0"/>
              <a:t>Aplicação de tecnologias emergentes como a </a:t>
            </a:r>
            <a:r>
              <a:rPr lang="pt-BR" sz="1800" b="1" dirty="0"/>
              <a:t>Paralelização via GPU </a:t>
            </a:r>
            <a:r>
              <a:rPr lang="pt-BR" sz="1800" dirty="0"/>
              <a:t>(</a:t>
            </a:r>
            <a:r>
              <a:rPr lang="pt-BR" sz="1800" dirty="0" err="1"/>
              <a:t>ex</a:t>
            </a:r>
            <a:r>
              <a:rPr lang="pt-BR" sz="1800" dirty="0"/>
              <a:t>: NVIDIA </a:t>
            </a:r>
            <a:r>
              <a:rPr lang="pt-BR" sz="1800" dirty="0" err="1"/>
              <a:t>cuOpt</a:t>
            </a:r>
            <a:r>
              <a:rPr lang="pt-BR" sz="1800" dirty="0"/>
              <a:t>)</a:t>
            </a:r>
          </a:p>
          <a:p>
            <a:pPr lvl="1"/>
            <a:r>
              <a:rPr lang="pt-BR" sz="1800" dirty="0"/>
              <a:t>Estudo aprofundado da teoria computacional e aplicação da </a:t>
            </a:r>
            <a:r>
              <a:rPr lang="pt-BR" sz="1800" b="1" u="sng" dirty="0"/>
              <a:t>Computação Quântica</a:t>
            </a:r>
            <a:r>
              <a:rPr lang="pt-BR" sz="1800" dirty="0"/>
              <a:t>.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EA102D19-996D-A77B-37A2-8B08D4A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CONCLUSÃO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E7EE10ED-C02E-8047-F6FC-7554B76FD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25A5B21-45FD-A472-6486-6C5DF81B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1114425"/>
            <a:ext cx="10391776" cy="4967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APPLEGATE, D. L.; BIXBY, R. E.; CHVÁTAL, V.; COOK, W. J. </a:t>
            </a:r>
            <a:r>
              <a:rPr lang="en-US" sz="1600" b="1" dirty="0"/>
              <a:t>The traveling salesman problem: a computational study</a:t>
            </a:r>
            <a:r>
              <a:rPr lang="en-US" sz="1600" dirty="0"/>
              <a:t>. Princeton University Press, 2011. </a:t>
            </a:r>
            <a:r>
              <a:rPr lang="en-US" sz="1600" dirty="0" err="1"/>
              <a:t>Disponível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https://www.math.uwaterloo.ca/tsp/concorde.html</a:t>
            </a:r>
            <a:r>
              <a:rPr lang="en-US" sz="1600" dirty="0"/>
              <a:t>.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5 out. 2025.</a:t>
            </a:r>
          </a:p>
          <a:p>
            <a:pPr marL="0" indent="0">
              <a:buNone/>
            </a:pPr>
            <a:r>
              <a:rPr lang="en-US" sz="1600" dirty="0"/>
              <a:t>BAZARAA, M. S.; JARVIS, J. J.; SHERALI, H. D. </a:t>
            </a:r>
            <a:r>
              <a:rPr lang="en-US" sz="1600" b="1" dirty="0"/>
              <a:t>Linear programming and network flows</a:t>
            </a:r>
            <a:r>
              <a:rPr lang="en-US" sz="1600" dirty="0"/>
              <a:t>. 3. ed. Wiley, 2005.</a:t>
            </a:r>
          </a:p>
          <a:p>
            <a:pPr marL="0" indent="0">
              <a:buNone/>
            </a:pPr>
            <a:r>
              <a:rPr lang="en-US" sz="1600" dirty="0"/>
              <a:t>BEASLEY, J. E. </a:t>
            </a:r>
            <a:r>
              <a:rPr lang="en-US" sz="1600" b="1" dirty="0"/>
              <a:t>OR-Library: distributing test problems by electronic mail</a:t>
            </a:r>
            <a:r>
              <a:rPr lang="en-US" sz="1600" dirty="0"/>
              <a:t>. </a:t>
            </a:r>
            <a:r>
              <a:rPr lang="en-US" sz="1600" i="1" dirty="0"/>
              <a:t>Journal of the Operational Research Society</a:t>
            </a:r>
            <a:r>
              <a:rPr lang="en-US" sz="1600" dirty="0"/>
              <a:t>, 1990. </a:t>
            </a:r>
            <a:r>
              <a:rPr lang="en-US" sz="1600" dirty="0" err="1"/>
              <a:t>Disponível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https://people.brunel.ac.uk/~mastjjb/jeb/orlib/</a:t>
            </a:r>
            <a:r>
              <a:rPr lang="en-US" sz="1600" dirty="0"/>
              <a:t>.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5 out. 2025.</a:t>
            </a:r>
          </a:p>
          <a:p>
            <a:pPr marL="0" indent="0">
              <a:buNone/>
            </a:pPr>
            <a:r>
              <a:rPr lang="en-US" sz="1600" dirty="0"/>
              <a:t>CHEN, D.-S.; BATSON, R. G.; YU, D. </a:t>
            </a:r>
            <a:r>
              <a:rPr lang="en-US" sz="1600" b="1" dirty="0"/>
              <a:t>Applied integer programming: modeling and solutions</a:t>
            </a:r>
            <a:r>
              <a:rPr lang="en-US" sz="1600" dirty="0"/>
              <a:t>. Wiley, 2010.</a:t>
            </a:r>
          </a:p>
          <a:p>
            <a:pPr marL="0" indent="0">
              <a:buNone/>
            </a:pPr>
            <a:r>
              <a:rPr lang="en-US" sz="1600" dirty="0"/>
              <a:t>CORMEN, T. H.; LEISERSON, C. E.; RIVEST, R. L.; STEIN, C. </a:t>
            </a:r>
            <a:r>
              <a:rPr lang="en-US" sz="1600" b="1" dirty="0"/>
              <a:t>Introduction to algorithms</a:t>
            </a:r>
            <a:r>
              <a:rPr lang="en-US" sz="1600" dirty="0"/>
              <a:t>. 2. ed. MIT Press, 2001.</a:t>
            </a:r>
          </a:p>
          <a:p>
            <a:pPr marL="0" indent="0">
              <a:buNone/>
            </a:pPr>
            <a:r>
              <a:rPr lang="en-US" sz="1600" dirty="0"/>
              <a:t>GOLDBARG, M. C.; LUNA, H. P. L. </a:t>
            </a:r>
            <a:r>
              <a:rPr lang="en-US" sz="1600" b="1" dirty="0" err="1"/>
              <a:t>Otimização</a:t>
            </a:r>
            <a:r>
              <a:rPr lang="en-US" sz="1600" b="1" dirty="0"/>
              <a:t> </a:t>
            </a:r>
            <a:r>
              <a:rPr lang="en-US" sz="1600" b="1" dirty="0" err="1"/>
              <a:t>combinatória</a:t>
            </a:r>
            <a:r>
              <a:rPr lang="en-US" sz="1600" b="1" dirty="0"/>
              <a:t> e </a:t>
            </a:r>
            <a:r>
              <a:rPr lang="en-US" sz="1600" b="1" dirty="0" err="1"/>
              <a:t>programação</a:t>
            </a:r>
            <a:r>
              <a:rPr lang="en-US" sz="1600" b="1" dirty="0"/>
              <a:t> linear</a:t>
            </a:r>
            <a:r>
              <a:rPr lang="en-US" sz="1600" dirty="0"/>
              <a:t>. Editora Campus, 2005.</a:t>
            </a:r>
          </a:p>
          <a:p>
            <a:pPr marL="0" indent="0">
              <a:buNone/>
            </a:pPr>
            <a:r>
              <a:rPr lang="en-US" sz="1600" dirty="0"/>
              <a:t>HELSGAUN, K. </a:t>
            </a:r>
            <a:r>
              <a:rPr lang="en-US" sz="1600" b="1" dirty="0"/>
              <a:t>LKH: an effective implementation of the Lin-Kernighan traveling salesman heuristic</a:t>
            </a:r>
            <a:r>
              <a:rPr lang="en-US" sz="1600" dirty="0"/>
              <a:t>. </a:t>
            </a:r>
            <a:r>
              <a:rPr lang="en-US" sz="1600" i="1" dirty="0"/>
              <a:t>European Journal of Operational Research</a:t>
            </a:r>
            <a:r>
              <a:rPr lang="en-US" sz="1600" dirty="0"/>
              <a:t>, 2000. </a:t>
            </a:r>
            <a:r>
              <a:rPr lang="en-US" sz="1600" dirty="0" err="1"/>
              <a:t>Disponível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http://webhotel4.ruc.dk/~keld/research/LKH/</a:t>
            </a:r>
            <a:r>
              <a:rPr lang="en-US" sz="1600" dirty="0"/>
              <a:t>.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5 out. 2025.</a:t>
            </a:r>
          </a:p>
          <a:p>
            <a:pPr marL="0" indent="0">
              <a:buNone/>
            </a:pPr>
            <a:r>
              <a:rPr lang="en-US" sz="1600" dirty="0"/>
              <a:t>MACULAN, N. </a:t>
            </a:r>
            <a:r>
              <a:rPr lang="en-US" sz="1600" b="1" dirty="0" err="1"/>
              <a:t>Otimização</a:t>
            </a:r>
            <a:r>
              <a:rPr lang="en-US" sz="1600" b="1" dirty="0"/>
              <a:t> linear</a:t>
            </a:r>
            <a:r>
              <a:rPr lang="en-US" sz="1600" dirty="0"/>
              <a:t>. Editora </a:t>
            </a:r>
            <a:r>
              <a:rPr lang="en-US" sz="1600" dirty="0" err="1"/>
              <a:t>UnB</a:t>
            </a:r>
            <a:r>
              <a:rPr lang="en-US" sz="1600" dirty="0"/>
              <a:t>, 2006.</a:t>
            </a:r>
          </a:p>
          <a:p>
            <a:pPr marL="0" indent="0">
              <a:buNone/>
            </a:pPr>
            <a:r>
              <a:rPr lang="en-US" sz="1600" dirty="0"/>
              <a:t>REINELT, G. </a:t>
            </a:r>
            <a:r>
              <a:rPr lang="en-US" sz="1600" b="1" dirty="0"/>
              <a:t>TSPLIB: a traveling salesman problem library</a:t>
            </a:r>
            <a:r>
              <a:rPr lang="en-US" sz="1600" dirty="0"/>
              <a:t>. </a:t>
            </a:r>
            <a:r>
              <a:rPr lang="en-US" sz="1600" i="1" dirty="0"/>
              <a:t>ORSA Journal on Computing</a:t>
            </a:r>
            <a:r>
              <a:rPr lang="en-US" sz="1600" dirty="0"/>
              <a:t>, 1991. </a:t>
            </a:r>
            <a:r>
              <a:rPr lang="en-US" sz="1600" dirty="0" err="1"/>
              <a:t>Disponível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</a:t>
            </a:r>
            <a:r>
              <a:rPr lang="en-US" sz="1600" dirty="0">
                <a:hlinkClick r:id="rId5"/>
              </a:rPr>
              <a:t>http://comopt.ifi.uni-heidelberg.de/software/TSPLIB95/</a:t>
            </a:r>
            <a:r>
              <a:rPr lang="en-US" sz="1600" dirty="0"/>
              <a:t>.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5 out. 2025.</a:t>
            </a:r>
          </a:p>
          <a:p>
            <a:pPr marL="0" indent="0">
              <a:buNone/>
            </a:pPr>
            <a:r>
              <a:rPr lang="en-US" sz="1600" dirty="0"/>
              <a:t>WOLSEY, L. A. </a:t>
            </a:r>
            <a:r>
              <a:rPr lang="en-US" sz="1600" b="1" dirty="0"/>
              <a:t>Integer programming</a:t>
            </a:r>
            <a:r>
              <a:rPr lang="en-US" sz="1600" dirty="0"/>
              <a:t>. Hoboken: Wiley, 1998.</a:t>
            </a:r>
          </a:p>
          <a:p>
            <a:pPr marL="0" indent="0">
              <a:buNone/>
            </a:pPr>
            <a:r>
              <a:rPr lang="en-US" sz="1600" b="1" dirty="0" err="1"/>
              <a:t>Códigos</a:t>
            </a:r>
            <a:r>
              <a:rPr lang="en-US" sz="1600" b="1" dirty="0"/>
              <a:t> e </a:t>
            </a:r>
            <a:r>
              <a:rPr lang="en-US" sz="1600" b="1" dirty="0" err="1"/>
              <a:t>implementações</a:t>
            </a:r>
            <a:r>
              <a:rPr lang="en-US" sz="1600" b="1" dirty="0"/>
              <a:t>:</a:t>
            </a:r>
            <a:r>
              <a:rPr lang="en-US" sz="1600" dirty="0"/>
              <a:t> Todos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códigos</a:t>
            </a:r>
            <a:r>
              <a:rPr lang="en-US" sz="1600" dirty="0"/>
              <a:t>, </a:t>
            </a:r>
            <a:r>
              <a:rPr lang="en-US" sz="1600" dirty="0" err="1"/>
              <a:t>implementações</a:t>
            </a:r>
            <a:r>
              <a:rPr lang="en-US" sz="1600" dirty="0"/>
              <a:t> e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estão</a:t>
            </a:r>
            <a:r>
              <a:rPr lang="en-US" sz="1600" dirty="0"/>
              <a:t> </a:t>
            </a:r>
            <a:r>
              <a:rPr lang="en-US" sz="1600" dirty="0" err="1"/>
              <a:t>disponíveis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</a:t>
            </a:r>
            <a:r>
              <a:rPr lang="en-US" sz="1600" dirty="0">
                <a:hlinkClick r:id="rId6"/>
              </a:rPr>
              <a:t>https://github.com/stepsbtw/A-Programacao-Inteira-e-sua-Aplicacao-aos-Problemas-do-Caixeiro-Viajante-e-da-Designacao</a:t>
            </a:r>
            <a:r>
              <a:rPr lang="en-US" sz="1600" dirty="0"/>
              <a:t>. </a:t>
            </a:r>
            <a:r>
              <a:rPr lang="en-US" sz="1600" dirty="0" err="1"/>
              <a:t>Acesso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: 5 out. 2025.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 defTabSz="3973513">
              <a:buNone/>
              <a:tabLst>
                <a:tab pos="12444413" algn="l"/>
              </a:tabLst>
            </a:pPr>
            <a:endParaRPr lang="fr-FR" sz="1600" dirty="0"/>
          </a:p>
          <a:p>
            <a:pPr marL="0" indent="0" defTabSz="3973513">
              <a:buNone/>
              <a:tabLst>
                <a:tab pos="12444413" algn="l"/>
              </a:tabLst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02319F77-709D-6177-65BA-880C2AED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228601"/>
            <a:ext cx="10391776" cy="733424"/>
          </a:xfrm>
          <a:prstGeom prst="roundRect">
            <a:avLst/>
          </a:prstGeom>
          <a:solidFill>
            <a:srgbClr val="0040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pt-BR"/>
              <a:t>REFERÊNCIAS BIBLIOGRÁFICAS</a:t>
            </a:r>
          </a:p>
        </p:txBody>
      </p:sp>
      <p:pic>
        <p:nvPicPr>
          <p:cNvPr id="8" name="Imagem 4">
            <a:extLst>
              <a:ext uri="{FF2B5EF4-FFF2-40B4-BE49-F238E27FC236}">
                <a16:creationId xmlns:a16="http://schemas.microsoft.com/office/drawing/2014/main" id="{AD6E2990-D85E-0100-B2B8-3A4378939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623" y="332595"/>
            <a:ext cx="941314" cy="5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327C767F3C4347AA387AA4F70FD13D" ma:contentTypeVersion="2" ma:contentTypeDescription="Crie um novo documento." ma:contentTypeScope="" ma:versionID="feed2082253c174920f82f90fd65b2ae">
  <xsd:schema xmlns:xsd="http://www.w3.org/2001/XMLSchema" xmlns:xs="http://www.w3.org/2001/XMLSchema" xmlns:p="http://schemas.microsoft.com/office/2006/metadata/properties" xmlns:ns2="79843904-3e37-41dc-b8a6-bd49033334db" targetNamespace="http://schemas.microsoft.com/office/2006/metadata/properties" ma:root="true" ma:fieldsID="080f8512c27507a5b07a9aec7e8ff55c" ns2:_="">
    <xsd:import namespace="79843904-3e37-41dc-b8a6-bd4903333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43904-3e37-41dc-b8a6-bd49033334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E528A-AC79-4587-8557-40245CB474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62DB2-C9DE-48C8-9077-DF6F6F8FFB93}">
  <ds:schemaRefs>
    <ds:schemaRef ds:uri="79843904-3e37-41dc-b8a6-bd49033334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9B3CE0-CFDD-40AA-9036-31BBD138E6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1553</Words>
  <Application>Microsoft Office PowerPoint</Application>
  <PresentationFormat>Widescreen</PresentationFormat>
  <Paragraphs>164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A Programação Inteira Aplicada aos Problemas do Caixeiro Viajante e da Designação</vt:lpstr>
      <vt:lpstr>RESUMO</vt:lpstr>
      <vt:lpstr>INTRODUÇÃO</vt:lpstr>
      <vt:lpstr>INTRODUÇÃO</vt:lpstr>
      <vt:lpstr>INTRODUÇÃO</vt:lpstr>
      <vt:lpstr>METODOLOGIA</vt:lpstr>
      <vt:lpstr>RESULTADOS</vt:lpstr>
      <vt:lpstr>CONCLUSÃO</vt:lpstr>
      <vt:lpstr>REFERÊNCIAS BIBLIOGRÁFICAS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DO TRABALHO (IGUAL AO RESUMO)</dc:title>
  <dc:creator>DAYSE HAIME PASTORE</dc:creator>
  <cp:lastModifiedBy>CAIO PASSOS TORKST FERREIRA</cp:lastModifiedBy>
  <cp:revision>218</cp:revision>
  <dcterms:created xsi:type="dcterms:W3CDTF">2021-07-21T20:27:26Z</dcterms:created>
  <dcterms:modified xsi:type="dcterms:W3CDTF">2025-10-08T00:34:32Z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0x010100FC327C767F3C4347AA387AA4F70FD13D</vt:lpwstr>
  </property>
</Properties>
</file>