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Barlow Condensed Bold" panose="020B0604020202020204" charset="0"/>
      <p:regular r:id="rId3"/>
    </p:embeddedFont>
    <p:embeddedFont>
      <p:font typeface="Barlow Condensed Semi-Bold" panose="020B0604020202020204" charset="0"/>
      <p:regular r:id="rId4"/>
    </p:embeddedFont>
    <p:embeddedFont>
      <p:font typeface="Bebas Neue Bold" panose="020B0604020202020204" charset="0"/>
      <p:regular r:id="rId5"/>
    </p:embeddedFont>
    <p:embeddedFont>
      <p:font typeface="Crimson Roman Bold" panose="020B0604020202020204" charset="0"/>
      <p:regular r:id="rId6"/>
    </p:embeddedFont>
    <p:embeddedFont>
      <p:font typeface="Disket Mono" panose="020B0604020202020204" charset="0"/>
      <p:regular r:id="rId7"/>
    </p:embeddedFont>
    <p:embeddedFont>
      <p:font typeface="Disket Mono Bold" panose="020B0604020202020204" charset="0"/>
      <p:regular r:id="rId8"/>
    </p:embeddedFont>
    <p:embeddedFont>
      <p:font typeface="Madani Arabic"/>
      <p:regular r:id="rId9"/>
    </p:embeddedFont>
    <p:embeddedFont>
      <p:font typeface="Open Sans" panose="020F0502020204030204" pitchFamily="34" charset="0"/>
      <p:regular r:id="rId10"/>
    </p:embeddedFont>
    <p:embeddedFont>
      <p:font typeface="Open Sans Italics" panose="020B0604020202020204" charset="0"/>
      <p:regular r:id="rId11"/>
    </p:embeddedFont>
    <p:embeddedFont>
      <p:font typeface="Pathway Gothic One" panose="020B0604020202020204" charset="0"/>
      <p:regular r:id="rId12"/>
    </p:embeddedFont>
    <p:embeddedFont>
      <p:font typeface="Playlist Script" panose="020B0604020202020204" charset="0"/>
      <p:regular r:id="rId13"/>
    </p:embeddedFont>
    <p:embeddedFont>
      <p:font typeface="Retropix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1260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3259162" y="2539639"/>
            <a:ext cx="5154771" cy="1784840"/>
          </a:xfrm>
          <a:custGeom>
            <a:avLst/>
            <a:gdLst/>
            <a:ahLst/>
            <a:cxnLst/>
            <a:rect l="l" t="t" r="r" b="b"/>
            <a:pathLst>
              <a:path w="5154771" h="1784840">
                <a:moveTo>
                  <a:pt x="0" y="0"/>
                </a:moveTo>
                <a:lnTo>
                  <a:pt x="5154771" y="0"/>
                </a:lnTo>
                <a:lnTo>
                  <a:pt x="5154771" y="1784839"/>
                </a:lnTo>
                <a:lnTo>
                  <a:pt x="0" y="1784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flipV="1">
            <a:off x="17356612" y="-218663"/>
            <a:ext cx="769375" cy="2222021"/>
          </a:xfrm>
          <a:custGeom>
            <a:avLst/>
            <a:gdLst/>
            <a:ahLst/>
            <a:cxnLst/>
            <a:rect l="l" t="t" r="r" b="b"/>
            <a:pathLst>
              <a:path w="769375" h="2222021">
                <a:moveTo>
                  <a:pt x="0" y="2222021"/>
                </a:moveTo>
                <a:lnTo>
                  <a:pt x="769374" y="2222021"/>
                </a:lnTo>
                <a:lnTo>
                  <a:pt x="769374" y="0"/>
                </a:lnTo>
                <a:lnTo>
                  <a:pt x="0" y="0"/>
                </a:lnTo>
                <a:lnTo>
                  <a:pt x="0" y="2222021"/>
                </a:lnTo>
                <a:close/>
              </a:path>
            </a:pathLst>
          </a:custGeom>
          <a:blipFill>
            <a:blip r:embed="rId5">
              <a:alphaModFix amt="89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31143" y="158304"/>
            <a:ext cx="5449476" cy="4059859"/>
          </a:xfrm>
          <a:custGeom>
            <a:avLst/>
            <a:gdLst/>
            <a:ahLst/>
            <a:cxnLst/>
            <a:rect l="l" t="t" r="r" b="b"/>
            <a:pathLst>
              <a:path w="5449476" h="4059859">
                <a:moveTo>
                  <a:pt x="0" y="0"/>
                </a:moveTo>
                <a:lnTo>
                  <a:pt x="5449475" y="0"/>
                </a:lnTo>
                <a:lnTo>
                  <a:pt x="5449475" y="4059860"/>
                </a:lnTo>
                <a:lnTo>
                  <a:pt x="0" y="40598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5077265" y="13038"/>
            <a:ext cx="3980639" cy="3980639"/>
          </a:xfrm>
          <a:custGeom>
            <a:avLst/>
            <a:gdLst/>
            <a:ahLst/>
            <a:cxnLst/>
            <a:rect l="l" t="t" r="r" b="b"/>
            <a:pathLst>
              <a:path w="3980639" h="3980639">
                <a:moveTo>
                  <a:pt x="0" y="0"/>
                </a:moveTo>
                <a:lnTo>
                  <a:pt x="3980638" y="0"/>
                </a:lnTo>
                <a:lnTo>
                  <a:pt x="3980638" y="3980639"/>
                </a:lnTo>
                <a:lnTo>
                  <a:pt x="0" y="39806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6682055" y="1616750"/>
            <a:ext cx="771059" cy="759493"/>
          </a:xfrm>
          <a:custGeom>
            <a:avLst/>
            <a:gdLst/>
            <a:ahLst/>
            <a:cxnLst/>
            <a:rect l="l" t="t" r="r" b="b"/>
            <a:pathLst>
              <a:path w="771059" h="759493">
                <a:moveTo>
                  <a:pt x="0" y="0"/>
                </a:moveTo>
                <a:lnTo>
                  <a:pt x="771058" y="0"/>
                </a:lnTo>
                <a:lnTo>
                  <a:pt x="771058" y="759493"/>
                </a:lnTo>
                <a:lnTo>
                  <a:pt x="0" y="7594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9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4851893" y="1028700"/>
            <a:ext cx="1693885" cy="1628247"/>
          </a:xfrm>
          <a:custGeom>
            <a:avLst/>
            <a:gdLst/>
            <a:ahLst/>
            <a:cxnLst/>
            <a:rect l="l" t="t" r="r" b="b"/>
            <a:pathLst>
              <a:path w="1693885" h="1628247">
                <a:moveTo>
                  <a:pt x="0" y="0"/>
                </a:moveTo>
                <a:lnTo>
                  <a:pt x="1693885" y="0"/>
                </a:lnTo>
                <a:lnTo>
                  <a:pt x="1693885" y="1628247"/>
                </a:lnTo>
                <a:lnTo>
                  <a:pt x="0" y="16282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3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AutoShape 9"/>
          <p:cNvSpPr/>
          <p:nvPr/>
        </p:nvSpPr>
        <p:spPr>
          <a:xfrm>
            <a:off x="4746536" y="2339242"/>
            <a:ext cx="9755294" cy="0"/>
          </a:xfrm>
          <a:prstGeom prst="line">
            <a:avLst/>
          </a:prstGeom>
          <a:ln w="38100" cap="flat">
            <a:solidFill>
              <a:srgbClr val="FFFFFF">
                <a:alpha val="44706"/>
              </a:srgb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2004448" y="572261"/>
            <a:ext cx="733214" cy="640172"/>
          </a:xfrm>
          <a:custGeom>
            <a:avLst/>
            <a:gdLst/>
            <a:ahLst/>
            <a:cxnLst/>
            <a:rect l="l" t="t" r="r" b="b"/>
            <a:pathLst>
              <a:path w="733214" h="640172">
                <a:moveTo>
                  <a:pt x="0" y="0"/>
                </a:moveTo>
                <a:lnTo>
                  <a:pt x="733214" y="0"/>
                </a:lnTo>
                <a:lnTo>
                  <a:pt x="733214" y="640172"/>
                </a:lnTo>
                <a:lnTo>
                  <a:pt x="0" y="6401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3000"/>
            </a:blip>
            <a:stretch>
              <a:fillRect l="-21434" r="-24082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7935965" y="-167218"/>
            <a:ext cx="1728880" cy="1657564"/>
          </a:xfrm>
          <a:custGeom>
            <a:avLst/>
            <a:gdLst/>
            <a:ahLst/>
            <a:cxnLst/>
            <a:rect l="l" t="t" r="r" b="b"/>
            <a:pathLst>
              <a:path w="1728880" h="1657564">
                <a:moveTo>
                  <a:pt x="0" y="0"/>
                </a:moveTo>
                <a:lnTo>
                  <a:pt x="1728881" y="0"/>
                </a:lnTo>
                <a:lnTo>
                  <a:pt x="1728881" y="1657564"/>
                </a:lnTo>
                <a:lnTo>
                  <a:pt x="0" y="16575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67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7935965" y="282337"/>
            <a:ext cx="4801697" cy="4801697"/>
          </a:xfrm>
          <a:custGeom>
            <a:avLst/>
            <a:gdLst/>
            <a:ahLst/>
            <a:cxnLst/>
            <a:rect l="l" t="t" r="r" b="b"/>
            <a:pathLst>
              <a:path w="4801697" h="4801697">
                <a:moveTo>
                  <a:pt x="0" y="0"/>
                </a:moveTo>
                <a:lnTo>
                  <a:pt x="4801697" y="0"/>
                </a:lnTo>
                <a:lnTo>
                  <a:pt x="4801697" y="4801697"/>
                </a:lnTo>
                <a:lnTo>
                  <a:pt x="0" y="48016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19999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10100219" y="5009339"/>
            <a:ext cx="6562143" cy="4372027"/>
          </a:xfrm>
          <a:custGeom>
            <a:avLst/>
            <a:gdLst/>
            <a:ahLst/>
            <a:cxnLst/>
            <a:rect l="l" t="t" r="r" b="b"/>
            <a:pathLst>
              <a:path w="6562143" h="4372027">
                <a:moveTo>
                  <a:pt x="0" y="0"/>
                </a:moveTo>
                <a:lnTo>
                  <a:pt x="6562143" y="0"/>
                </a:lnTo>
                <a:lnTo>
                  <a:pt x="6562143" y="4372027"/>
                </a:lnTo>
                <a:lnTo>
                  <a:pt x="0" y="437202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64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4" name="Group 14"/>
          <p:cNvGrpSpPr/>
          <p:nvPr/>
        </p:nvGrpSpPr>
        <p:grpSpPr>
          <a:xfrm>
            <a:off x="13084508" y="1616750"/>
            <a:ext cx="1203622" cy="541605"/>
            <a:chOff x="0" y="0"/>
            <a:chExt cx="1604829" cy="72214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241420"/>
              <a:ext cx="1604829" cy="480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9"/>
                </a:lnSpc>
              </a:pPr>
              <a:r>
                <a:rPr lang="en-US" sz="2788" b="1" spc="-83">
                  <a:solidFill>
                    <a:srgbClr val="FFFFFF">
                      <a:alpha val="43922"/>
                    </a:srgbClr>
                  </a:solidFill>
                  <a:latin typeface="Barlow Condensed Semi-Bold"/>
                  <a:ea typeface="Barlow Condensed Semi-Bold"/>
                  <a:cs typeface="Barlow Condensed Semi-Bold"/>
                  <a:sym typeface="Barlow Condensed Semi-Bold"/>
                </a:rPr>
                <a:t>STRATEGY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2837" y="19050"/>
              <a:ext cx="979154" cy="251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69"/>
                </a:lnSpc>
              </a:pPr>
              <a:r>
                <a:rPr lang="en-US" sz="1299" b="1" spc="25">
                  <a:solidFill>
                    <a:srgbClr val="FFFFFF">
                      <a:alpha val="48627"/>
                    </a:srgbClr>
                  </a:solidFill>
                  <a:latin typeface="Crimson Roman Bold"/>
                  <a:ea typeface="Crimson Roman Bold"/>
                  <a:cs typeface="Crimson Roman Bold"/>
                  <a:sym typeface="Crimson Roman Bold"/>
                </a:rPr>
                <a:t>Geen IT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519398" y="2510692"/>
            <a:ext cx="1483855" cy="781193"/>
            <a:chOff x="0" y="0"/>
            <a:chExt cx="1978474" cy="1041591"/>
          </a:xfrm>
        </p:grpSpPr>
        <p:sp>
          <p:nvSpPr>
            <p:cNvPr id="18" name="TextBox 18"/>
            <p:cNvSpPr txBox="1"/>
            <p:nvPr/>
          </p:nvSpPr>
          <p:spPr>
            <a:xfrm>
              <a:off x="21482" y="812604"/>
              <a:ext cx="1512447" cy="228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1"/>
                </a:lnSpc>
                <a:spcBef>
                  <a:spcPct val="0"/>
                </a:spcBef>
              </a:pPr>
              <a:r>
                <a:rPr lang="en-US" sz="1067" spc="160">
                  <a:solidFill>
                    <a:srgbClr val="FFFFFF">
                      <a:alpha val="47843"/>
                    </a:srgbClr>
                  </a:solidFill>
                  <a:latin typeface="Retropix"/>
                  <a:ea typeface="Retropix"/>
                  <a:cs typeface="Retropix"/>
                  <a:sym typeface="Retropix"/>
                </a:rPr>
                <a:t>DECISIONS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8100"/>
              <a:ext cx="1978474" cy="7272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93"/>
                </a:lnSpc>
              </a:pPr>
              <a:r>
                <a:rPr lang="en-US" sz="2093">
                  <a:solidFill>
                    <a:srgbClr val="FFFFFF">
                      <a:alpha val="60784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Data</a:t>
              </a:r>
            </a:p>
            <a:p>
              <a:pPr algn="l">
                <a:lnSpc>
                  <a:spcPts val="2093"/>
                </a:lnSpc>
              </a:pPr>
              <a:r>
                <a:rPr lang="en-US" sz="2093" b="1">
                  <a:solidFill>
                    <a:srgbClr val="FFFFFF">
                      <a:alpha val="60784"/>
                    </a:srgbClr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driven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084508" y="3886302"/>
            <a:ext cx="2331848" cy="2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7"/>
              </a:lnSpc>
            </a:pPr>
            <a:r>
              <a:rPr lang="en-US" sz="1573" i="1" spc="31">
                <a:solidFill>
                  <a:srgbClr val="FFFFFF">
                    <a:alpha val="33725"/>
                  </a:srgbClr>
                </a:solidFill>
                <a:latin typeface="Playlist Script"/>
                <a:ea typeface="Playlist Script"/>
                <a:cs typeface="Playlist Script"/>
                <a:sym typeface="Playlist Script"/>
              </a:rPr>
              <a:t>Stephane Celton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519741" y="1183698"/>
            <a:ext cx="1854250" cy="819660"/>
            <a:chOff x="0" y="0"/>
            <a:chExt cx="2472333" cy="109288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353588"/>
              <a:ext cx="2472333" cy="739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0"/>
                </a:lnSpc>
              </a:pPr>
              <a:r>
                <a:rPr lang="en-US" sz="4295" b="1" spc="-128">
                  <a:solidFill>
                    <a:srgbClr val="FFFFFF">
                      <a:alpha val="43922"/>
                    </a:srgbClr>
                  </a:solidFill>
                  <a:latin typeface="Barlow Condensed Semi-Bold"/>
                  <a:ea typeface="Barlow Condensed Semi-Bold"/>
                  <a:cs typeface="Barlow Condensed Semi-Bold"/>
                  <a:sym typeface="Barlow Condensed Semi-Bold"/>
                </a:rPr>
                <a:t>THINKING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81944" y="57150"/>
              <a:ext cx="1508444" cy="339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1"/>
                </a:lnSpc>
              </a:pPr>
              <a:r>
                <a:rPr lang="en-US" sz="2001" b="1" spc="40">
                  <a:solidFill>
                    <a:srgbClr val="FFFFFF">
                      <a:alpha val="48627"/>
                    </a:srgbClr>
                  </a:solidFill>
                  <a:latin typeface="Barlow Condensed Bold"/>
                  <a:ea typeface="Barlow Condensed Bold"/>
                  <a:cs typeface="Barlow Condensed Bold"/>
                  <a:sym typeface="Barlow Condensed Bold"/>
                </a:rPr>
                <a:t>Design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480618" y="572261"/>
            <a:ext cx="3491425" cy="547604"/>
            <a:chOff x="0" y="0"/>
            <a:chExt cx="4655233" cy="730139"/>
          </a:xfrm>
        </p:grpSpPr>
        <p:sp>
          <p:nvSpPr>
            <p:cNvPr id="25" name="TextBox 25"/>
            <p:cNvSpPr txBox="1"/>
            <p:nvPr/>
          </p:nvSpPr>
          <p:spPr>
            <a:xfrm>
              <a:off x="50546" y="480818"/>
              <a:ext cx="3558698" cy="249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47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4655233" cy="411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01"/>
                </a:lnSpc>
              </a:pPr>
              <a:r>
                <a:rPr lang="en-US" sz="2201">
                  <a:solidFill>
                    <a:srgbClr val="FFFFFF">
                      <a:alpha val="46667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Pilotage projet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347306" y="1870279"/>
            <a:ext cx="3979016" cy="271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7"/>
              </a:lnSpc>
              <a:spcBef>
                <a:spcPct val="0"/>
              </a:spcBef>
            </a:pPr>
            <a:r>
              <a:rPr lang="en-US" sz="1957" b="1">
                <a:solidFill>
                  <a:srgbClr val="FFFFFF">
                    <a:alpha val="52941"/>
                  </a:srgbClr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 VIZ  &amp;  Business intelligence   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042033" y="2530543"/>
            <a:ext cx="3462321" cy="252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3"/>
              </a:lnSpc>
              <a:spcBef>
                <a:spcPct val="0"/>
              </a:spcBef>
            </a:pPr>
            <a:r>
              <a:rPr lang="en-US" sz="1703">
                <a:solidFill>
                  <a:srgbClr val="FFFFFF">
                    <a:alpha val="52941"/>
                  </a:srgbClr>
                </a:solidFill>
                <a:latin typeface="Madani Arabic"/>
                <a:ea typeface="Madani Arabic"/>
                <a:cs typeface="Madani Arabic"/>
                <a:sym typeface="Madani Arabic"/>
              </a:rPr>
              <a:t>Améliration  Continue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773193" y="3048577"/>
            <a:ext cx="1231255" cy="27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3"/>
              </a:lnSpc>
              <a:spcBef>
                <a:spcPct val="0"/>
              </a:spcBef>
            </a:pPr>
            <a:r>
              <a:rPr lang="en-US" sz="2093">
                <a:solidFill>
                  <a:srgbClr val="FFFFFF">
                    <a:alpha val="44706"/>
                  </a:srgbClr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Ethique &amp; RGPD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942766" y="3165654"/>
            <a:ext cx="2988748" cy="1321158"/>
            <a:chOff x="0" y="0"/>
            <a:chExt cx="3984997" cy="1761544"/>
          </a:xfrm>
        </p:grpSpPr>
        <p:sp>
          <p:nvSpPr>
            <p:cNvPr id="31" name="TextBox 31"/>
            <p:cNvSpPr txBox="1"/>
            <p:nvPr/>
          </p:nvSpPr>
          <p:spPr>
            <a:xfrm>
              <a:off x="0" y="583588"/>
              <a:ext cx="3984997" cy="1177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4"/>
                </a:lnSpc>
              </a:pPr>
              <a:endParaRPr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76816" y="85725"/>
              <a:ext cx="2431366" cy="553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3"/>
                </a:lnSpc>
              </a:pPr>
              <a:r>
                <a:rPr lang="en-US" sz="3226" b="1" spc="64">
                  <a:solidFill>
                    <a:srgbClr val="FFFFFF">
                      <a:alpha val="48627"/>
                    </a:srgbClr>
                  </a:solidFill>
                  <a:latin typeface="Barlow Condensed Bold"/>
                  <a:ea typeface="Barlow Condensed Bold"/>
                  <a:cs typeface="Barlow Condensed Bold"/>
                  <a:sym typeface="Barlow Condensed Bold"/>
                </a:rPr>
                <a:t>Design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2043561" y="6150834"/>
            <a:ext cx="3393579" cy="372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i="1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et  en Local Gratuitement !</a:t>
            </a:r>
            <a:r>
              <a:rPr lang="en-US" sz="2200">
                <a:solidFill>
                  <a:srgbClr val="5CE1E6">
                    <a:alpha val="44706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Personnalisé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6" baseType="lpstr">
      <vt:lpstr>Arial</vt:lpstr>
      <vt:lpstr>Barlow Condensed Semi-Bold</vt:lpstr>
      <vt:lpstr>Disket Mono Bold</vt:lpstr>
      <vt:lpstr>Calibri</vt:lpstr>
      <vt:lpstr>Disket Mono</vt:lpstr>
      <vt:lpstr>Crimson Roman Bold</vt:lpstr>
      <vt:lpstr>Playlist Script</vt:lpstr>
      <vt:lpstr>Pathway Gothic One</vt:lpstr>
      <vt:lpstr>Barlow Condensed Bold</vt:lpstr>
      <vt:lpstr>Madani Arabic</vt:lpstr>
      <vt:lpstr>Open Sans</vt:lpstr>
      <vt:lpstr>Bebas Neue Bold</vt:lpstr>
      <vt:lpstr>Retropix</vt:lpstr>
      <vt:lpstr>Open Sans Italics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</dc:title>
  <dc:creator>Stephane Celton</dc:creator>
  <cp:lastModifiedBy>Stephane Celton</cp:lastModifiedBy>
  <cp:revision>2</cp:revision>
  <dcterms:created xsi:type="dcterms:W3CDTF">2006-08-16T00:00:00Z</dcterms:created>
  <dcterms:modified xsi:type="dcterms:W3CDTF">2025-05-14T18:25:08Z</dcterms:modified>
  <dc:identifier>DAGi7muGzCk</dc:identifier>
</cp:coreProperties>
</file>