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/>
  <p:notesSz cx="6858000" cy="9144000"/>
  <p:embeddedFontLst>
    <p:embeddedFont>
      <p:font typeface="Barlow Condensed Bold" panose="020B0604020202020204" charset="0"/>
      <p:regular r:id="rId26"/>
    </p:embeddedFont>
    <p:embeddedFont>
      <p:font typeface="Barlow Condensed Semi-Bold" panose="020B0604020202020204" charset="0"/>
      <p:regular r:id="rId27"/>
    </p:embeddedFont>
    <p:embeddedFont>
      <p:font typeface="Bebas Neue Bold" panose="020B0604020202020204" charset="0"/>
      <p:regular r:id="rId28"/>
    </p:embeddedFont>
    <p:embeddedFont>
      <p:font typeface="Crimson Roman Bold" panose="020B0604020202020204" charset="0"/>
      <p:regular r:id="rId29"/>
    </p:embeddedFont>
    <p:embeddedFont>
      <p:font typeface="Disket Mono" panose="020B0604020202020204" charset="0"/>
      <p:regular r:id="rId30"/>
    </p:embeddedFont>
    <p:embeddedFont>
      <p:font typeface="Disket Mono Bold" panose="020B0604020202020204" charset="0"/>
      <p:regular r:id="rId31"/>
    </p:embeddedFont>
    <p:embeddedFont>
      <p:font typeface="Madani Arabic"/>
      <p:regular r:id="rId32"/>
    </p:embeddedFont>
    <p:embeddedFont>
      <p:font typeface="Open Sans" panose="020B0606030504020204" pitchFamily="34" charset="0"/>
      <p:regular r:id="rId33"/>
    </p:embeddedFont>
    <p:embeddedFont>
      <p:font typeface="Open Sans Italics" panose="020B0604020202020204" charset="0"/>
      <p:regular r:id="rId34"/>
    </p:embeddedFont>
    <p:embeddedFont>
      <p:font typeface="Pathway Gothic One" panose="020B0604020202020204" charset="0"/>
      <p:regular r:id="rId35"/>
    </p:embeddedFont>
    <p:embeddedFont>
      <p:font typeface="Playlist Script" panose="020B0604020202020204" charset="0"/>
      <p:regular r:id="rId36"/>
    </p:embeddedFont>
    <p:embeddedFont>
      <p:font typeface="Retropix" panose="020B0604020202020204" charset="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200" d="100"/>
          <a:sy n="200" d="100"/>
        </p:scale>
        <p:origin x="-14058" y="-7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1143" y="-5946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13259162" y="2539639"/>
            <a:ext cx="5154771" cy="1784840"/>
          </a:xfrm>
          <a:custGeom>
            <a:avLst/>
            <a:gdLst/>
            <a:ahLst/>
            <a:cxnLst/>
            <a:rect l="l" t="t" r="r" b="b"/>
            <a:pathLst>
              <a:path w="5154771" h="1784840">
                <a:moveTo>
                  <a:pt x="0" y="0"/>
                </a:moveTo>
                <a:lnTo>
                  <a:pt x="5154771" y="0"/>
                </a:lnTo>
                <a:lnTo>
                  <a:pt x="5154771" y="1784839"/>
                </a:lnTo>
                <a:lnTo>
                  <a:pt x="0" y="1784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 flipV="1">
            <a:off x="17356612" y="-218663"/>
            <a:ext cx="769375" cy="2222021"/>
          </a:xfrm>
          <a:custGeom>
            <a:avLst/>
            <a:gdLst/>
            <a:ahLst/>
            <a:cxnLst/>
            <a:rect l="l" t="t" r="r" b="b"/>
            <a:pathLst>
              <a:path w="769375" h="2222021">
                <a:moveTo>
                  <a:pt x="0" y="2222021"/>
                </a:moveTo>
                <a:lnTo>
                  <a:pt x="769374" y="2222021"/>
                </a:lnTo>
                <a:lnTo>
                  <a:pt x="769374" y="0"/>
                </a:lnTo>
                <a:lnTo>
                  <a:pt x="0" y="0"/>
                </a:lnTo>
                <a:lnTo>
                  <a:pt x="0" y="2222021"/>
                </a:lnTo>
                <a:close/>
              </a:path>
            </a:pathLst>
          </a:custGeom>
          <a:blipFill>
            <a:blip r:embed="rId5">
              <a:alphaModFix amt="89000"/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31143" y="158304"/>
            <a:ext cx="5449476" cy="4059859"/>
          </a:xfrm>
          <a:custGeom>
            <a:avLst/>
            <a:gdLst/>
            <a:ahLst/>
            <a:cxnLst/>
            <a:rect l="l" t="t" r="r" b="b"/>
            <a:pathLst>
              <a:path w="5449476" h="4059859">
                <a:moveTo>
                  <a:pt x="0" y="0"/>
                </a:moveTo>
                <a:lnTo>
                  <a:pt x="5449475" y="0"/>
                </a:lnTo>
                <a:lnTo>
                  <a:pt x="5449475" y="4059860"/>
                </a:lnTo>
                <a:lnTo>
                  <a:pt x="0" y="40598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15077265" y="13038"/>
            <a:ext cx="3980639" cy="3980639"/>
          </a:xfrm>
          <a:custGeom>
            <a:avLst/>
            <a:gdLst/>
            <a:ahLst/>
            <a:cxnLst/>
            <a:rect l="l" t="t" r="r" b="b"/>
            <a:pathLst>
              <a:path w="3980639" h="3980639">
                <a:moveTo>
                  <a:pt x="0" y="0"/>
                </a:moveTo>
                <a:lnTo>
                  <a:pt x="3980638" y="0"/>
                </a:lnTo>
                <a:lnTo>
                  <a:pt x="3980638" y="3980639"/>
                </a:lnTo>
                <a:lnTo>
                  <a:pt x="0" y="39806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16682055" y="1616750"/>
            <a:ext cx="771059" cy="759493"/>
          </a:xfrm>
          <a:custGeom>
            <a:avLst/>
            <a:gdLst/>
            <a:ahLst/>
            <a:cxnLst/>
            <a:rect l="l" t="t" r="r" b="b"/>
            <a:pathLst>
              <a:path w="771059" h="759493">
                <a:moveTo>
                  <a:pt x="0" y="0"/>
                </a:moveTo>
                <a:lnTo>
                  <a:pt x="771058" y="0"/>
                </a:lnTo>
                <a:lnTo>
                  <a:pt x="771058" y="759493"/>
                </a:lnTo>
                <a:lnTo>
                  <a:pt x="0" y="7594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9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14851893" y="1028700"/>
            <a:ext cx="1693885" cy="1628247"/>
          </a:xfrm>
          <a:custGeom>
            <a:avLst/>
            <a:gdLst/>
            <a:ahLst/>
            <a:cxnLst/>
            <a:rect l="l" t="t" r="r" b="b"/>
            <a:pathLst>
              <a:path w="1693885" h="1628247">
                <a:moveTo>
                  <a:pt x="0" y="0"/>
                </a:moveTo>
                <a:lnTo>
                  <a:pt x="1693885" y="0"/>
                </a:lnTo>
                <a:lnTo>
                  <a:pt x="1693885" y="1628247"/>
                </a:lnTo>
                <a:lnTo>
                  <a:pt x="0" y="162824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34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AutoShape 9"/>
          <p:cNvSpPr/>
          <p:nvPr/>
        </p:nvSpPr>
        <p:spPr>
          <a:xfrm>
            <a:off x="4746536" y="2339242"/>
            <a:ext cx="9755294" cy="0"/>
          </a:xfrm>
          <a:prstGeom prst="line">
            <a:avLst/>
          </a:prstGeom>
          <a:ln w="38100" cap="flat">
            <a:solidFill>
              <a:srgbClr val="FFFFFF">
                <a:alpha val="44706"/>
              </a:srgbClr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12004448" y="572261"/>
            <a:ext cx="733214" cy="640172"/>
          </a:xfrm>
          <a:custGeom>
            <a:avLst/>
            <a:gdLst/>
            <a:ahLst/>
            <a:cxnLst/>
            <a:rect l="l" t="t" r="r" b="b"/>
            <a:pathLst>
              <a:path w="733214" h="640172">
                <a:moveTo>
                  <a:pt x="0" y="0"/>
                </a:moveTo>
                <a:lnTo>
                  <a:pt x="733214" y="0"/>
                </a:lnTo>
                <a:lnTo>
                  <a:pt x="733214" y="640172"/>
                </a:lnTo>
                <a:lnTo>
                  <a:pt x="0" y="64017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53000"/>
            </a:blip>
            <a:stretch>
              <a:fillRect l="-21434" r="-24082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7935965" y="-167218"/>
            <a:ext cx="1728880" cy="1657564"/>
          </a:xfrm>
          <a:custGeom>
            <a:avLst/>
            <a:gdLst/>
            <a:ahLst/>
            <a:cxnLst/>
            <a:rect l="l" t="t" r="r" b="b"/>
            <a:pathLst>
              <a:path w="1728880" h="1657564">
                <a:moveTo>
                  <a:pt x="0" y="0"/>
                </a:moveTo>
                <a:lnTo>
                  <a:pt x="1728881" y="0"/>
                </a:lnTo>
                <a:lnTo>
                  <a:pt x="1728881" y="1657564"/>
                </a:lnTo>
                <a:lnTo>
                  <a:pt x="0" y="165756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alphaModFix amt="67000"/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7935965" y="282337"/>
            <a:ext cx="4801697" cy="4801697"/>
          </a:xfrm>
          <a:custGeom>
            <a:avLst/>
            <a:gdLst/>
            <a:ahLst/>
            <a:cxnLst/>
            <a:rect l="l" t="t" r="r" b="b"/>
            <a:pathLst>
              <a:path w="4801697" h="4801697">
                <a:moveTo>
                  <a:pt x="0" y="0"/>
                </a:moveTo>
                <a:lnTo>
                  <a:pt x="4801697" y="0"/>
                </a:lnTo>
                <a:lnTo>
                  <a:pt x="4801697" y="4801697"/>
                </a:lnTo>
                <a:lnTo>
                  <a:pt x="0" y="48016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alphaModFix amt="19999"/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3" name="Freeform 13"/>
          <p:cNvSpPr/>
          <p:nvPr/>
        </p:nvSpPr>
        <p:spPr>
          <a:xfrm>
            <a:off x="12004448" y="5927618"/>
            <a:ext cx="5921773" cy="3639486"/>
          </a:xfrm>
          <a:custGeom>
            <a:avLst/>
            <a:gdLst/>
            <a:ahLst/>
            <a:cxnLst/>
            <a:rect l="l" t="t" r="r" b="b"/>
            <a:pathLst>
              <a:path w="6562143" h="4372027">
                <a:moveTo>
                  <a:pt x="0" y="0"/>
                </a:moveTo>
                <a:lnTo>
                  <a:pt x="6562143" y="0"/>
                </a:lnTo>
                <a:lnTo>
                  <a:pt x="6562143" y="4372027"/>
                </a:lnTo>
                <a:lnTo>
                  <a:pt x="0" y="437202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alphaModFix amt="64000"/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4" name="Group 14"/>
          <p:cNvGrpSpPr/>
          <p:nvPr/>
        </p:nvGrpSpPr>
        <p:grpSpPr>
          <a:xfrm>
            <a:off x="13084508" y="1616750"/>
            <a:ext cx="1203622" cy="541605"/>
            <a:chOff x="0" y="0"/>
            <a:chExt cx="1604829" cy="72214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241420"/>
              <a:ext cx="1604829" cy="480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69"/>
                </a:lnSpc>
              </a:pPr>
              <a:r>
                <a:rPr lang="en-US" sz="2788" b="1" spc="-83">
                  <a:solidFill>
                    <a:srgbClr val="FFFFFF">
                      <a:alpha val="43922"/>
                    </a:srgbClr>
                  </a:solidFill>
                  <a:latin typeface="Barlow Condensed Semi-Bold"/>
                  <a:ea typeface="Barlow Condensed Semi-Bold"/>
                  <a:cs typeface="Barlow Condensed Semi-Bold"/>
                  <a:sym typeface="Barlow Condensed Semi-Bold"/>
                </a:rPr>
                <a:t>STRATEGY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312837" y="19050"/>
              <a:ext cx="979154" cy="251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69"/>
                </a:lnSpc>
              </a:pPr>
              <a:r>
                <a:rPr lang="en-US" sz="1299" b="1" spc="25">
                  <a:solidFill>
                    <a:srgbClr val="FFFFFF">
                      <a:alpha val="48627"/>
                    </a:srgbClr>
                  </a:solidFill>
                  <a:latin typeface="Crimson Roman Bold"/>
                  <a:ea typeface="Crimson Roman Bold"/>
                  <a:cs typeface="Crimson Roman Bold"/>
                  <a:sym typeface="Crimson Roman Bold"/>
                </a:rPr>
                <a:t>Geen IT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519398" y="2510692"/>
            <a:ext cx="1483855" cy="781193"/>
            <a:chOff x="0" y="0"/>
            <a:chExt cx="1978474" cy="1041591"/>
          </a:xfrm>
        </p:grpSpPr>
        <p:sp>
          <p:nvSpPr>
            <p:cNvPr id="18" name="TextBox 18"/>
            <p:cNvSpPr txBox="1"/>
            <p:nvPr/>
          </p:nvSpPr>
          <p:spPr>
            <a:xfrm>
              <a:off x="21482" y="812604"/>
              <a:ext cx="1512447" cy="2289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81"/>
                </a:lnSpc>
                <a:spcBef>
                  <a:spcPct val="0"/>
                </a:spcBef>
              </a:pPr>
              <a:r>
                <a:rPr lang="en-US" sz="1067" spc="160">
                  <a:solidFill>
                    <a:srgbClr val="FFFFFF">
                      <a:alpha val="47843"/>
                    </a:srgbClr>
                  </a:solidFill>
                  <a:latin typeface="Retropix"/>
                  <a:ea typeface="Retropix"/>
                  <a:cs typeface="Retropix"/>
                  <a:sym typeface="Retropix"/>
                </a:rPr>
                <a:t>DECISIONS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38100"/>
              <a:ext cx="1978474" cy="7272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093"/>
                </a:lnSpc>
              </a:pPr>
              <a:r>
                <a:rPr lang="en-US" sz="2093">
                  <a:solidFill>
                    <a:srgbClr val="FFFFFF">
                      <a:alpha val="60784"/>
                    </a:srgbClr>
                  </a:solidFill>
                  <a:latin typeface="Disket Mono"/>
                  <a:ea typeface="Disket Mono"/>
                  <a:cs typeface="Disket Mono"/>
                  <a:sym typeface="Disket Mono"/>
                </a:rPr>
                <a:t>Data</a:t>
              </a:r>
            </a:p>
            <a:p>
              <a:pPr algn="l">
                <a:lnSpc>
                  <a:spcPts val="2093"/>
                </a:lnSpc>
              </a:pPr>
              <a:r>
                <a:rPr lang="en-US" sz="2093" b="1">
                  <a:solidFill>
                    <a:srgbClr val="FFFFFF">
                      <a:alpha val="60784"/>
                    </a:srgbClr>
                  </a:solidFill>
                  <a:latin typeface="Disket Mono Bold"/>
                  <a:ea typeface="Disket Mono Bold"/>
                  <a:cs typeface="Disket Mono Bold"/>
                  <a:sym typeface="Disket Mono Bold"/>
                </a:rPr>
                <a:t>driven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3084508" y="3886302"/>
            <a:ext cx="2331848" cy="22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87"/>
              </a:lnSpc>
            </a:pPr>
            <a:r>
              <a:rPr lang="en-US" sz="1573" i="1" spc="31">
                <a:solidFill>
                  <a:srgbClr val="FFFFFF">
                    <a:alpha val="33725"/>
                  </a:srgbClr>
                </a:solidFill>
                <a:latin typeface="Playlist Script"/>
                <a:ea typeface="Playlist Script"/>
                <a:cs typeface="Playlist Script"/>
                <a:sym typeface="Playlist Script"/>
              </a:rPr>
              <a:t>Stephane Celton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5519741" y="1183698"/>
            <a:ext cx="1854250" cy="819660"/>
            <a:chOff x="0" y="0"/>
            <a:chExt cx="2472333" cy="1092880"/>
          </a:xfrm>
        </p:grpSpPr>
        <p:sp>
          <p:nvSpPr>
            <p:cNvPr id="22" name="TextBox 22"/>
            <p:cNvSpPr txBox="1"/>
            <p:nvPr/>
          </p:nvSpPr>
          <p:spPr>
            <a:xfrm>
              <a:off x="0" y="353588"/>
              <a:ext cx="2472333" cy="7392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50"/>
                </a:lnSpc>
              </a:pPr>
              <a:r>
                <a:rPr lang="en-US" sz="4295" b="1" spc="-128">
                  <a:solidFill>
                    <a:srgbClr val="FFFFFF">
                      <a:alpha val="43922"/>
                    </a:srgbClr>
                  </a:solidFill>
                  <a:latin typeface="Barlow Condensed Semi-Bold"/>
                  <a:ea typeface="Barlow Condensed Semi-Bold"/>
                  <a:cs typeface="Barlow Condensed Semi-Bold"/>
                  <a:sym typeface="Barlow Condensed Semi-Bold"/>
                </a:rPr>
                <a:t>THINKING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481944" y="57150"/>
              <a:ext cx="1508444" cy="339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01"/>
                </a:lnSpc>
              </a:pPr>
              <a:r>
                <a:rPr lang="en-US" sz="2001" b="1" spc="40">
                  <a:solidFill>
                    <a:srgbClr val="FFFFFF">
                      <a:alpha val="48627"/>
                    </a:srgbClr>
                  </a:solidFill>
                  <a:latin typeface="Barlow Condensed Bold"/>
                  <a:ea typeface="Barlow Condensed Bold"/>
                  <a:cs typeface="Barlow Condensed Bold"/>
                  <a:sym typeface="Barlow Condensed Bold"/>
                </a:rPr>
                <a:t>Design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5480618" y="572261"/>
            <a:ext cx="3491425" cy="547604"/>
            <a:chOff x="0" y="0"/>
            <a:chExt cx="4655233" cy="730139"/>
          </a:xfrm>
        </p:grpSpPr>
        <p:sp>
          <p:nvSpPr>
            <p:cNvPr id="25" name="TextBox 25"/>
            <p:cNvSpPr txBox="1"/>
            <p:nvPr/>
          </p:nvSpPr>
          <p:spPr>
            <a:xfrm>
              <a:off x="50546" y="480818"/>
              <a:ext cx="3558698" cy="2493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347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28575"/>
              <a:ext cx="4655233" cy="4110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201"/>
                </a:lnSpc>
              </a:pPr>
              <a:r>
                <a:rPr lang="en-US" sz="2201">
                  <a:solidFill>
                    <a:srgbClr val="FFFFFF">
                      <a:alpha val="46667"/>
                    </a:srgbClr>
                  </a:solidFill>
                  <a:latin typeface="Disket Mono"/>
                  <a:ea typeface="Disket Mono"/>
                  <a:cs typeface="Disket Mono"/>
                  <a:sym typeface="Disket Mono"/>
                </a:rPr>
                <a:t>Pilotage projet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8347306" y="1870279"/>
            <a:ext cx="3979016" cy="271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7"/>
              </a:lnSpc>
              <a:spcBef>
                <a:spcPct val="0"/>
              </a:spcBef>
            </a:pPr>
            <a:r>
              <a:rPr lang="en-US" sz="1957" b="1">
                <a:solidFill>
                  <a:srgbClr val="FFFFFF">
                    <a:alpha val="52941"/>
                  </a:srgbClr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DATA  VIZ  &amp;  Business intelligence    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042033" y="2530543"/>
            <a:ext cx="3462321" cy="252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3"/>
              </a:lnSpc>
              <a:spcBef>
                <a:spcPct val="0"/>
              </a:spcBef>
            </a:pPr>
            <a:r>
              <a:rPr lang="en-US" sz="1703">
                <a:solidFill>
                  <a:srgbClr val="FFFFFF">
                    <a:alpha val="52941"/>
                  </a:srgbClr>
                </a:solidFill>
                <a:latin typeface="Madani Arabic"/>
                <a:ea typeface="Madani Arabic"/>
                <a:cs typeface="Madani Arabic"/>
                <a:sym typeface="Madani Arabic"/>
              </a:rPr>
              <a:t>Améliration  Continue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773193" y="3048577"/>
            <a:ext cx="1231255" cy="272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93"/>
              </a:lnSpc>
              <a:spcBef>
                <a:spcPct val="0"/>
              </a:spcBef>
            </a:pPr>
            <a:r>
              <a:rPr lang="en-US" sz="2093">
                <a:solidFill>
                  <a:srgbClr val="FFFFFF">
                    <a:alpha val="44706"/>
                  </a:srgbClr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Ethique &amp; RGPD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3942766" y="3165654"/>
            <a:ext cx="2988748" cy="1321158"/>
            <a:chOff x="0" y="0"/>
            <a:chExt cx="3984997" cy="1761544"/>
          </a:xfrm>
        </p:grpSpPr>
        <p:sp>
          <p:nvSpPr>
            <p:cNvPr id="31" name="TextBox 31"/>
            <p:cNvSpPr txBox="1"/>
            <p:nvPr/>
          </p:nvSpPr>
          <p:spPr>
            <a:xfrm>
              <a:off x="0" y="583588"/>
              <a:ext cx="3984997" cy="1177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884"/>
                </a:lnSpc>
              </a:pPr>
              <a:endParaRPr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776816" y="85725"/>
              <a:ext cx="2431366" cy="5539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03"/>
                </a:lnSpc>
              </a:pPr>
              <a:r>
                <a:rPr lang="en-US" sz="3226" b="1" spc="64">
                  <a:solidFill>
                    <a:srgbClr val="FFFFFF">
                      <a:alpha val="48627"/>
                    </a:srgbClr>
                  </a:solidFill>
                  <a:latin typeface="Barlow Condensed Bold"/>
                  <a:ea typeface="Barlow Condensed Bold"/>
                  <a:cs typeface="Barlow Condensed Bold"/>
                  <a:sym typeface="Barlow Condensed Bold"/>
                </a:rPr>
                <a:t>Design</a:t>
              </a: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3652045" y="6814376"/>
            <a:ext cx="3393579" cy="372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i="1" dirty="0">
                <a:solidFill>
                  <a:srgbClr val="5CE1E6">
                    <a:alpha val="44706"/>
                  </a:srgbClr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et  </a:t>
            </a:r>
            <a:r>
              <a:rPr lang="en-US" sz="2200" i="1" dirty="0" err="1">
                <a:solidFill>
                  <a:srgbClr val="5CE1E6">
                    <a:alpha val="44706"/>
                  </a:srgbClr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en</a:t>
            </a:r>
            <a:r>
              <a:rPr lang="en-US" sz="2200" i="1" dirty="0">
                <a:solidFill>
                  <a:srgbClr val="5CE1E6">
                    <a:alpha val="44706"/>
                  </a:srgbClr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 Local </a:t>
            </a:r>
            <a:r>
              <a:rPr lang="en-US" sz="2200" i="1" dirty="0" err="1">
                <a:solidFill>
                  <a:srgbClr val="5CE1E6">
                    <a:alpha val="44706"/>
                  </a:srgbClr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Gratuitement</a:t>
            </a:r>
            <a:r>
              <a:rPr lang="en-US" sz="2200" i="1" dirty="0">
                <a:solidFill>
                  <a:srgbClr val="5CE1E6">
                    <a:alpha val="44706"/>
                  </a:srgbClr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 !</a:t>
            </a:r>
            <a:r>
              <a:rPr lang="en-US" sz="2200" dirty="0">
                <a:solidFill>
                  <a:srgbClr val="5CE1E6">
                    <a:alpha val="44706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B93B7F6A-9307-06CE-1956-32CB909135E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305683" y="4286130"/>
            <a:ext cx="1676634" cy="17147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F0F0F0"/>
                </a:solidFill>
              </a:defRPr>
            </a:pPr>
            <a:r>
              <a:t>Prérequis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DCDCDC"/>
                </a:solidFill>
              </a:defRPr>
            </a:pPr>
            <a:r>
              <a:t>Docker et Docker Compose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ngrok (compte gratuit)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Python 3.8+ pour les scripts utilitaires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Connexion Internet pour les images Docker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Facultatif: Ollama pour l'IA locale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F0F0F0"/>
                </a:solidFill>
              </a:defRPr>
            </a:pPr>
            <a:r>
              <a:t>Configuration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DCDCDC"/>
                </a:solidFill>
              </a:defRPr>
            </a:pPr>
            <a:r>
              <a:t>docker-compose.yml définit la configuration n8n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Volumes persistants pour les données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Variables d'environnement pour l'authentification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Configuration des ports et de l'accès réseau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Activation des fonctionnalités expérimentales d'IA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F0F0F0"/>
                </a:solidFill>
              </a:defRPr>
            </a:pPr>
            <a:r>
              <a:t>Configuration ngrok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DCDCDC"/>
                </a:solidFill>
              </a:defRPr>
            </a:pPr>
            <a:r>
              <a:t>Création d'un compte et obtention du token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Configuration du token avec ngrok authtoken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Tunnel vers le port n8n (5678)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URL HTTPS publique générée automatiquement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Interface web de surveillance sur http://localhost:4040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0F0F0"/>
                </a:solidFill>
              </a:defRPr>
            </a:pPr>
            <a:r>
              <a:t>Fonctionnalités 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F0F0F0"/>
                </a:solidFill>
              </a:defRPr>
            </a:pPr>
            <a:r>
              <a:t>Activation de l'IA dans n8n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DCDCDC"/>
                </a:solidFill>
              </a:defRPr>
            </a:pPr>
            <a:r>
              <a:t>Variables d'environnement spécifiques: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N8N_EXPERIMENTAL_MCP=true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N8N_MCP_BACKEND_URL=http://localhost:11434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Intégration avec Ollama ou autres backends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Accès aux nodes LangChain et AI Agents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F0F0F0"/>
                </a:solidFill>
              </a:defRPr>
            </a:pPr>
            <a:r>
              <a:t>Workflow d'exemple: Agent IA pour le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DCDCDC"/>
                </a:solidFill>
              </a:defRPr>
            </a:pPr>
            <a:r>
              <a:t>Utilise un agent IA pour comprendre les demandes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Exécute automatiquement des outils de scraping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Combine chat, mémoire et exécution d'outils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Interface utilisateur conversationnelle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Extensible pour d'autres tâches d'IA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0F0F0"/>
                </a:solidFill>
              </a:defRPr>
            </a:pPr>
            <a:r>
              <a:t>Documentation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F0F0F0"/>
                </a:solidFill>
              </a:defRPr>
            </a:pPr>
            <a:r>
              <a:t>Documentation Streamlit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DCDCDC"/>
                </a:solidFill>
              </a:defRPr>
            </a:pPr>
            <a:r>
              <a:t>Interface web interactive pour la documentation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Navigation claire entre les différentes sections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Code source et exemples intégrés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Déploiement sur le réseau local ou via ngrok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Option de déploiement sur Streamlit Cloud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F0F0F0"/>
                </a:solidFill>
              </a:defRPr>
            </a:pPr>
            <a:r>
              <a:t>Export vers Notion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DCDCDC"/>
                </a:solidFill>
              </a:defRPr>
            </a:pPr>
            <a:r>
              <a:t>Extraction du contenu Markdown depuis Streamlit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Conversion en format compatible avec Notion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Guide détaillé pour l'importation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Captures d'écran automatiques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Structure organisée pour Notion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0F0F0"/>
                </a:solidFill>
              </a:defRPr>
            </a:pPr>
            <a:r>
              <a:t>Scripts utilitaires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F0F0F0"/>
                </a:solidFill>
              </a:defRPr>
            </a:pPr>
            <a:r>
              <a:t>n8n Docker HTTPS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DCDCDC"/>
                </a:solidFill>
              </a:defRPr>
            </a:pPr>
            <a:r>
              <a:t>Automatisation de workflows avec n8n, Docker et ngrok</a:t>
            </a:r>
          </a:p>
          <a:p>
            <a:r>
              <a:t>14/05/2025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F0F0F0"/>
                </a:solidFill>
              </a:defRPr>
            </a:pPr>
            <a:r>
              <a:t>Scripts disponibles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DCDCDC"/>
                </a:solidFill>
              </a:defRPr>
            </a:pPr>
            <a:r>
              <a:t>check_prerequisites.py: Vérification des prérequis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0-start_n8n_menu.py: Menu interactif de démarrage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run_streamlit.bat: Lancement de la documentation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export_to_notion.py: Export vers Notion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create_presentation.py: Génération de cette présentation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0F0F0"/>
                </a:solidFill>
              </a:defRPr>
            </a:pPr>
            <a: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F0F0F0"/>
                </a:solidFill>
              </a:defRPr>
            </a:pPr>
            <a:r>
              <a:t>Avantages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DCDCDC"/>
                </a:solidFill>
              </a:defRPr>
            </a:pPr>
            <a:r>
              <a:t>Solution complète d'automatisation auto-hébergée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Accès sécurisé depuis n'importe où via HTTPS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Fonctionnalités d'IA intégrées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Documentation riche et accessible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Scripts utilitaires pour faciliter l'utilisation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F0F0F0"/>
                </a:solidFill>
              </a:defRPr>
            </a:pPr>
            <a:r>
              <a:t>Prochaines étapes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DCDCDC"/>
                </a:solidFill>
              </a:defRPr>
            </a:pPr>
            <a:r>
              <a:t>Ajout de nouveaux workflows d'exemple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Intégration avec d'autres services AI/ML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Amélioration de la sécurité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Automatisation du déploiement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Création d'une communauté d'utilisateurs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6000">
                <a:solidFill>
                  <a:srgbClr val="F0F0F0"/>
                </a:solidFill>
              </a:defRPr>
            </a:pPr>
            <a:r>
              <a:t>Merci!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3200">
                <a:solidFill>
                  <a:srgbClr val="DCDCDC"/>
                </a:solidFill>
              </a:defRPr>
            </a:pPr>
            <a:r>
              <a:t>n8n Docker HTTPS Setup</a:t>
            </a:r>
          </a:p>
          <a:p>
            <a:pPr algn="ctr">
              <a:defRPr sz="2400">
                <a:solidFill>
                  <a:srgbClr val="DCDCDC"/>
                </a:solidFill>
              </a:defRPr>
            </a:pPr>
            <a:r>
              <a:t>Documentation et code source disponibles sur GitHub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0F0F0"/>
                </a:solidFill>
              </a:defRPr>
            </a:pPr>
            <a: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F0F0F0"/>
                </a:solidFill>
              </a:defRPr>
            </a:pPr>
            <a:r>
              <a:t>Qu'est-ce que n8n?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DCDCDC"/>
                </a:solidFill>
              </a:defRPr>
            </a:pPr>
            <a:r>
              <a:t>n8n est une plateforme d'automatisation de workflows extensible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Alternative open-source à Zapier ou Integromat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Interface visuelle de création de workflows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Auto-hébergeable et hautement personnalisable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Supporte +200 intégrations avec des services externes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F0F0F0"/>
                </a:solidFill>
              </a:defRPr>
            </a:pPr>
            <a:r>
              <a:t>Objectifs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DCDCDC"/>
                </a:solidFill>
              </a:defRPr>
            </a:pPr>
            <a:r>
              <a:t>Configurer n8n dans un environnement Docker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Fournir un accès HTTPS sécurisé via ngrok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Activer les fonctionnalités expérimentales d'IA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Créer une documentation interactive avec Streamlit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Partager facilement la configuration et les workflows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0F0F0"/>
                </a:solidFill>
              </a:defRPr>
            </a:pPr>
            <a:r>
              <a:t>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F0F0F0"/>
                </a:solidFill>
              </a:defRPr>
            </a:pPr>
            <a:r>
              <a:t>Composants du système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DCDCDC"/>
                </a:solidFill>
              </a:defRPr>
            </a:pPr>
            <a:r>
              <a:t>Docker: Conteneurisation de n8n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Docker Compose: Orchestration des conteneurs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ngrok: Tunneling HTTPS sécurisé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n8n: Plateforme d'automatisation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Ollama/MCP: Intégration IA locale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Streamlit: Documentation interactive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F0F0F0"/>
                </a:solidFill>
              </a:defRPr>
            </a:pPr>
            <a:r>
              <a:t>Flux de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DCDCDC"/>
                </a:solidFill>
              </a:defRPr>
            </a:pPr>
            <a:r>
              <a:t>1. L'utilisateur accède à n8n via l'URL ngrok HTTPS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2. ngrok redirige le trafic vers le conteneur Docker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3. n8n traite les workflows et s'intègre avec les services externes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4. Les données persistantes sont stockées dans un volume Docker</a:t>
            </a:r>
          </a:p>
          <a:p>
            <a:pPr lvl="1">
              <a:defRPr sz="2200">
                <a:solidFill>
                  <a:srgbClr val="DCDCDC"/>
                </a:solidFill>
              </a:defRPr>
            </a:pPr>
            <a:r>
              <a:t>5. Les fonctionnalités d'IA utilisent Ollama ou des API externes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0F0F0"/>
                </a:solidFill>
              </a:defRPr>
            </a:pPr>
            <a:r>
              <a:t>Installation et Configuration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567</Words>
  <Application>Microsoft Office PowerPoint</Application>
  <PresentationFormat>Personnalisé</PresentationFormat>
  <Paragraphs>113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9" baseType="lpstr">
      <vt:lpstr>Barlow Condensed Semi-Bold</vt:lpstr>
      <vt:lpstr>Disket Mono Bold</vt:lpstr>
      <vt:lpstr>Bebas Neue Bold</vt:lpstr>
      <vt:lpstr>Disket Mono</vt:lpstr>
      <vt:lpstr>Barlow Condensed Bold</vt:lpstr>
      <vt:lpstr>Crimson Roman Bold</vt:lpstr>
      <vt:lpstr>Playlist Script</vt:lpstr>
      <vt:lpstr>Retropix</vt:lpstr>
      <vt:lpstr>Madani Arabic</vt:lpstr>
      <vt:lpstr>Open Sans Italics</vt:lpstr>
      <vt:lpstr>Arial</vt:lpstr>
      <vt:lpstr>Open Sans</vt:lpstr>
      <vt:lpstr>Pathway Gothic One</vt:lpstr>
      <vt:lpstr>Calibri</vt:lpstr>
      <vt:lpstr>Office Theme</vt:lpstr>
      <vt:lpstr>Présentation PowerPoint</vt:lpstr>
      <vt:lpstr>n8n Docker HTTPS Setup</vt:lpstr>
      <vt:lpstr>Introduction</vt:lpstr>
      <vt:lpstr>Qu'est-ce que n8n?</vt:lpstr>
      <vt:lpstr>Objectifs du projet</vt:lpstr>
      <vt:lpstr>Architecture</vt:lpstr>
      <vt:lpstr>Composants du système</vt:lpstr>
      <vt:lpstr>Flux de données</vt:lpstr>
      <vt:lpstr>Installation et Configuration</vt:lpstr>
      <vt:lpstr>Prérequis</vt:lpstr>
      <vt:lpstr>Configuration Docker</vt:lpstr>
      <vt:lpstr>Configuration ngrok</vt:lpstr>
      <vt:lpstr>Fonctionnalités IA</vt:lpstr>
      <vt:lpstr>Activation de l'IA dans n8n</vt:lpstr>
      <vt:lpstr>Workflow d'exemple: Agent IA pour le Scraping</vt:lpstr>
      <vt:lpstr>Documentation</vt:lpstr>
      <vt:lpstr>Documentation Streamlit</vt:lpstr>
      <vt:lpstr>Export vers Notion</vt:lpstr>
      <vt:lpstr>Scripts utilitaires</vt:lpstr>
      <vt:lpstr>Scripts disponibles</vt:lpstr>
      <vt:lpstr>Conclusion</vt:lpstr>
      <vt:lpstr>Avantages du projet</vt:lpstr>
      <vt:lpstr>Prochaines étapes</vt:lpstr>
      <vt:lpstr>Merci!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</dc:title>
  <dc:creator>Stephane Celton</dc:creator>
  <cp:lastModifiedBy>Stephane Celton</cp:lastModifiedBy>
  <cp:revision>6</cp:revision>
  <dcterms:created xsi:type="dcterms:W3CDTF">2006-08-16T00:00:00Z</dcterms:created>
  <dcterms:modified xsi:type="dcterms:W3CDTF">2025-05-15T14:56:31Z</dcterms:modified>
  <dc:identifier>DAGi7muGzCk</dc:identifier>
</cp:coreProperties>
</file>