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59" r:id="rId6"/>
    <p:sldId id="260" r:id="rId7"/>
    <p:sldId id="261" r:id="rId8"/>
    <p:sldId id="266" r:id="rId9"/>
    <p:sldId id="262" r:id="rId10"/>
    <p:sldId id="267" r:id="rId11"/>
    <p:sldId id="269" r:id="rId12"/>
    <p:sldId id="270" r:id="rId1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68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9" d="100"/>
          <a:sy n="69" d="100"/>
        </p:scale>
        <p:origin x="54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D9F544E7-0231-4C86-B8F2-7B363491E7F7}" type="datetimeFigureOut">
              <a:rPr lang="pt-BR" smtClean="0"/>
              <a:t>28/04/2024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00851F2-2F1C-4F59-98FF-ACC624970F77}" type="slidenum">
              <a:rPr lang="pt-BR" smtClean="0"/>
              <a:t>‹nº›</a:t>
            </a:fld>
            <a:endParaRPr lang="pt-BR"/>
          </a:p>
        </p:txBody>
      </p:sp>
    </p:spTree>
    <p:extLst>
      <p:ext uri="{BB962C8B-B14F-4D97-AF65-F5344CB8AC3E}">
        <p14:creationId xmlns:p14="http://schemas.microsoft.com/office/powerpoint/2010/main" val="3867885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9F544E7-0231-4C86-B8F2-7B363491E7F7}" type="datetimeFigureOut">
              <a:rPr lang="pt-BR" smtClean="0"/>
              <a:t>28/04/2024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00851F2-2F1C-4F59-98FF-ACC624970F77}" type="slidenum">
              <a:rPr lang="pt-BR" smtClean="0"/>
              <a:t>‹nº›</a:t>
            </a:fld>
            <a:endParaRPr lang="pt-BR"/>
          </a:p>
        </p:txBody>
      </p:sp>
    </p:spTree>
    <p:extLst>
      <p:ext uri="{BB962C8B-B14F-4D97-AF65-F5344CB8AC3E}">
        <p14:creationId xmlns:p14="http://schemas.microsoft.com/office/powerpoint/2010/main" val="495493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9F544E7-0231-4C86-B8F2-7B363491E7F7}" type="datetimeFigureOut">
              <a:rPr lang="pt-BR" smtClean="0"/>
              <a:t>28/04/2024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00851F2-2F1C-4F59-98FF-ACC624970F77}" type="slidenum">
              <a:rPr lang="pt-BR" smtClean="0"/>
              <a:t>‹nº›</a:t>
            </a:fld>
            <a:endParaRPr lang="pt-BR"/>
          </a:p>
        </p:txBody>
      </p:sp>
    </p:spTree>
    <p:extLst>
      <p:ext uri="{BB962C8B-B14F-4D97-AF65-F5344CB8AC3E}">
        <p14:creationId xmlns:p14="http://schemas.microsoft.com/office/powerpoint/2010/main" val="3990181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9F544E7-0231-4C86-B8F2-7B363491E7F7}" type="datetimeFigureOut">
              <a:rPr lang="pt-BR" smtClean="0"/>
              <a:t>28/04/2024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00851F2-2F1C-4F59-98FF-ACC624970F77}" type="slidenum">
              <a:rPr lang="pt-BR" smtClean="0"/>
              <a:t>‹nº›</a:t>
            </a:fld>
            <a:endParaRPr lang="pt-BR"/>
          </a:p>
        </p:txBody>
      </p:sp>
    </p:spTree>
    <p:extLst>
      <p:ext uri="{BB962C8B-B14F-4D97-AF65-F5344CB8AC3E}">
        <p14:creationId xmlns:p14="http://schemas.microsoft.com/office/powerpoint/2010/main" val="308572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D9F544E7-0231-4C86-B8F2-7B363491E7F7}" type="datetimeFigureOut">
              <a:rPr lang="pt-BR" smtClean="0"/>
              <a:t>28/04/2024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00851F2-2F1C-4F59-98FF-ACC624970F77}" type="slidenum">
              <a:rPr lang="pt-BR" smtClean="0"/>
              <a:t>‹nº›</a:t>
            </a:fld>
            <a:endParaRPr lang="pt-BR"/>
          </a:p>
        </p:txBody>
      </p:sp>
    </p:spTree>
    <p:extLst>
      <p:ext uri="{BB962C8B-B14F-4D97-AF65-F5344CB8AC3E}">
        <p14:creationId xmlns:p14="http://schemas.microsoft.com/office/powerpoint/2010/main" val="1325770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D9F544E7-0231-4C86-B8F2-7B363491E7F7}" type="datetimeFigureOut">
              <a:rPr lang="pt-BR" smtClean="0"/>
              <a:t>28/04/2024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00851F2-2F1C-4F59-98FF-ACC624970F77}" type="slidenum">
              <a:rPr lang="pt-BR" smtClean="0"/>
              <a:t>‹nº›</a:t>
            </a:fld>
            <a:endParaRPr lang="pt-BR"/>
          </a:p>
        </p:txBody>
      </p:sp>
    </p:spTree>
    <p:extLst>
      <p:ext uri="{BB962C8B-B14F-4D97-AF65-F5344CB8AC3E}">
        <p14:creationId xmlns:p14="http://schemas.microsoft.com/office/powerpoint/2010/main" val="2677900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D9F544E7-0231-4C86-B8F2-7B363491E7F7}" type="datetimeFigureOut">
              <a:rPr lang="pt-BR" smtClean="0"/>
              <a:t>28/04/2024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B00851F2-2F1C-4F59-98FF-ACC624970F77}" type="slidenum">
              <a:rPr lang="pt-BR" smtClean="0"/>
              <a:t>‹nº›</a:t>
            </a:fld>
            <a:endParaRPr lang="pt-BR"/>
          </a:p>
        </p:txBody>
      </p:sp>
    </p:spTree>
    <p:extLst>
      <p:ext uri="{BB962C8B-B14F-4D97-AF65-F5344CB8AC3E}">
        <p14:creationId xmlns:p14="http://schemas.microsoft.com/office/powerpoint/2010/main" val="1631685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D9F544E7-0231-4C86-B8F2-7B363491E7F7}" type="datetimeFigureOut">
              <a:rPr lang="pt-BR" smtClean="0"/>
              <a:t>28/04/2024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B00851F2-2F1C-4F59-98FF-ACC624970F77}" type="slidenum">
              <a:rPr lang="pt-BR" smtClean="0"/>
              <a:t>‹nº›</a:t>
            </a:fld>
            <a:endParaRPr lang="pt-BR"/>
          </a:p>
        </p:txBody>
      </p:sp>
    </p:spTree>
    <p:extLst>
      <p:ext uri="{BB962C8B-B14F-4D97-AF65-F5344CB8AC3E}">
        <p14:creationId xmlns:p14="http://schemas.microsoft.com/office/powerpoint/2010/main" val="172422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D9F544E7-0231-4C86-B8F2-7B363491E7F7}" type="datetimeFigureOut">
              <a:rPr lang="pt-BR" smtClean="0"/>
              <a:t>28/04/2024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B00851F2-2F1C-4F59-98FF-ACC624970F77}" type="slidenum">
              <a:rPr lang="pt-BR" smtClean="0"/>
              <a:t>‹nº›</a:t>
            </a:fld>
            <a:endParaRPr lang="pt-BR"/>
          </a:p>
        </p:txBody>
      </p:sp>
    </p:spTree>
    <p:extLst>
      <p:ext uri="{BB962C8B-B14F-4D97-AF65-F5344CB8AC3E}">
        <p14:creationId xmlns:p14="http://schemas.microsoft.com/office/powerpoint/2010/main" val="2479272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D9F544E7-0231-4C86-B8F2-7B363491E7F7}" type="datetimeFigureOut">
              <a:rPr lang="pt-BR" smtClean="0"/>
              <a:t>28/04/2024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00851F2-2F1C-4F59-98FF-ACC624970F77}" type="slidenum">
              <a:rPr lang="pt-BR" smtClean="0"/>
              <a:t>‹nº›</a:t>
            </a:fld>
            <a:endParaRPr lang="pt-BR"/>
          </a:p>
        </p:txBody>
      </p:sp>
    </p:spTree>
    <p:extLst>
      <p:ext uri="{BB962C8B-B14F-4D97-AF65-F5344CB8AC3E}">
        <p14:creationId xmlns:p14="http://schemas.microsoft.com/office/powerpoint/2010/main" val="1403093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D9F544E7-0231-4C86-B8F2-7B363491E7F7}" type="datetimeFigureOut">
              <a:rPr lang="pt-BR" smtClean="0"/>
              <a:t>28/04/2024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00851F2-2F1C-4F59-98FF-ACC624970F77}" type="slidenum">
              <a:rPr lang="pt-BR" smtClean="0"/>
              <a:t>‹nº›</a:t>
            </a:fld>
            <a:endParaRPr lang="pt-BR"/>
          </a:p>
        </p:txBody>
      </p:sp>
    </p:spTree>
    <p:extLst>
      <p:ext uri="{BB962C8B-B14F-4D97-AF65-F5344CB8AC3E}">
        <p14:creationId xmlns:p14="http://schemas.microsoft.com/office/powerpoint/2010/main" val="1957547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544E7-0231-4C86-B8F2-7B363491E7F7}" type="datetimeFigureOut">
              <a:rPr lang="pt-BR" smtClean="0"/>
              <a:t>28/04/2024</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0851F2-2F1C-4F59-98FF-ACC624970F77}" type="slidenum">
              <a:rPr lang="pt-BR" smtClean="0"/>
              <a:t>‹nº›</a:t>
            </a:fld>
            <a:endParaRPr lang="pt-BR"/>
          </a:p>
        </p:txBody>
      </p:sp>
    </p:spTree>
    <p:extLst>
      <p:ext uri="{BB962C8B-B14F-4D97-AF65-F5344CB8AC3E}">
        <p14:creationId xmlns:p14="http://schemas.microsoft.com/office/powerpoint/2010/main" val="2944237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ecnico20.sequencialead.com.br/course/view.php?id=14314&amp;section=6"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pt-BR" b="1" dirty="0">
                <a:hlinkClick r:id="rId2"/>
              </a:rPr>
              <a:t> </a:t>
            </a:r>
            <a:r>
              <a:rPr lang="pt-BR" b="1" dirty="0" smtClean="0">
                <a:hlinkClick r:id="rId2"/>
              </a:rPr>
              <a:t/>
            </a:r>
            <a:br>
              <a:rPr lang="pt-BR" b="1" dirty="0" smtClean="0">
                <a:hlinkClick r:id="rId2"/>
              </a:rPr>
            </a:br>
            <a:r>
              <a:rPr lang="pt-BR" b="1" dirty="0">
                <a:hlinkClick r:id="rId2"/>
              </a:rPr>
              <a:t/>
            </a:r>
            <a:br>
              <a:rPr lang="pt-BR" b="1" dirty="0">
                <a:hlinkClick r:id="rId2"/>
              </a:rPr>
            </a:br>
            <a:r>
              <a:rPr lang="pt-BR" b="1" dirty="0" smtClean="0">
                <a:hlinkClick r:id="rId2"/>
              </a:rPr>
              <a:t/>
            </a:r>
            <a:br>
              <a:rPr lang="pt-BR" b="1" dirty="0" smtClean="0">
                <a:hlinkClick r:id="rId2"/>
              </a:rPr>
            </a:br>
            <a:r>
              <a:rPr lang="pt-BR" b="1" dirty="0">
                <a:hlinkClick r:id="rId2"/>
              </a:rPr>
              <a:t/>
            </a:r>
            <a:br>
              <a:rPr lang="pt-BR" b="1" dirty="0">
                <a:hlinkClick r:id="rId2"/>
              </a:rPr>
            </a:br>
            <a:r>
              <a:rPr lang="pt-BR" b="1" dirty="0" smtClean="0">
                <a:hlinkClick r:id="rId2"/>
              </a:rPr>
              <a:t/>
            </a:r>
            <a:br>
              <a:rPr lang="pt-BR" b="1" dirty="0" smtClean="0">
                <a:hlinkClick r:id="rId2"/>
              </a:rPr>
            </a:br>
            <a:r>
              <a:rPr lang="pt-BR" b="1" dirty="0">
                <a:hlinkClick r:id="rId2"/>
              </a:rPr>
              <a:t/>
            </a:r>
            <a:br>
              <a:rPr lang="pt-BR" b="1" dirty="0">
                <a:hlinkClick r:id="rId2"/>
              </a:rPr>
            </a:br>
            <a:r>
              <a:rPr lang="pt-BR" b="1" dirty="0" smtClean="0">
                <a:hlinkClick r:id="rId2"/>
              </a:rPr>
              <a:t/>
            </a:r>
            <a:br>
              <a:rPr lang="pt-BR" b="1" dirty="0" smtClean="0">
                <a:hlinkClick r:id="rId2"/>
              </a:rPr>
            </a:br>
            <a:r>
              <a:rPr lang="pt-BR" b="1" dirty="0">
                <a:hlinkClick r:id="rId2"/>
              </a:rPr>
              <a:t/>
            </a:r>
            <a:br>
              <a:rPr lang="pt-BR" b="1" dirty="0">
                <a:hlinkClick r:id="rId2"/>
              </a:rPr>
            </a:br>
            <a:r>
              <a:rPr lang="pt-BR" b="1" dirty="0" smtClean="0">
                <a:hlinkClick r:id="rId2"/>
              </a:rPr>
              <a:t/>
            </a:r>
            <a:br>
              <a:rPr lang="pt-BR" b="1" dirty="0" smtClean="0">
                <a:hlinkClick r:id="rId2"/>
              </a:rPr>
            </a:br>
            <a:r>
              <a:rPr lang="pt-BR" b="1" dirty="0">
                <a:hlinkClick r:id="rId2"/>
              </a:rPr>
              <a:t/>
            </a:r>
            <a:br>
              <a:rPr lang="pt-BR" b="1" dirty="0">
                <a:hlinkClick r:id="rId2"/>
              </a:rPr>
            </a:br>
            <a:r>
              <a:rPr lang="pt-BR" b="1" dirty="0" smtClean="0">
                <a:hlinkClick r:id="rId2"/>
              </a:rPr>
              <a:t/>
            </a:r>
            <a:br>
              <a:rPr lang="pt-BR" b="1" dirty="0" smtClean="0">
                <a:hlinkClick r:id="rId2"/>
              </a:rPr>
            </a:br>
            <a:r>
              <a:rPr lang="pt-BR" b="1" dirty="0">
                <a:hlinkClick r:id="rId2"/>
              </a:rPr>
              <a:t/>
            </a:r>
            <a:br>
              <a:rPr lang="pt-BR" b="1" dirty="0">
                <a:hlinkClick r:id="rId2"/>
              </a:rPr>
            </a:br>
            <a:r>
              <a:rPr lang="pt-BR" b="1" dirty="0" smtClean="0">
                <a:hlinkClick r:id="rId2"/>
              </a:rPr>
              <a:t/>
            </a:r>
            <a:br>
              <a:rPr lang="pt-BR" b="1" dirty="0" smtClean="0">
                <a:hlinkClick r:id="rId2"/>
              </a:rPr>
            </a:br>
            <a:r>
              <a:rPr lang="pt-BR" b="1" dirty="0">
                <a:hlinkClick r:id="rId2"/>
              </a:rPr>
              <a:t/>
            </a:r>
            <a:br>
              <a:rPr lang="pt-BR" b="1" dirty="0">
                <a:hlinkClick r:id="rId2"/>
              </a:rPr>
            </a:br>
            <a:r>
              <a:rPr lang="pt-BR" b="1" dirty="0" smtClean="0">
                <a:hlinkClick r:id="rId2"/>
              </a:rPr>
              <a:t/>
            </a:r>
            <a:br>
              <a:rPr lang="pt-BR" b="1" dirty="0" smtClean="0">
                <a:hlinkClick r:id="rId2"/>
              </a:rPr>
            </a:br>
            <a:r>
              <a:rPr lang="pt-BR" b="1" dirty="0">
                <a:hlinkClick r:id="rId2"/>
              </a:rPr>
              <a:t/>
            </a:r>
            <a:br>
              <a:rPr lang="pt-BR" b="1" dirty="0">
                <a:hlinkClick r:id="rId2"/>
              </a:rPr>
            </a:br>
            <a:r>
              <a:rPr lang="pt-BR" b="1" dirty="0" smtClean="0">
                <a:hlinkClick r:id="rId2"/>
              </a:rPr>
              <a:t/>
            </a:r>
            <a:br>
              <a:rPr lang="pt-BR" b="1" dirty="0" smtClean="0">
                <a:hlinkClick r:id="rId2"/>
              </a:rPr>
            </a:br>
            <a:r>
              <a:rPr lang="pt-BR" b="1" dirty="0">
                <a:hlinkClick r:id="rId2"/>
              </a:rPr>
              <a:t/>
            </a:r>
            <a:br>
              <a:rPr lang="pt-BR" b="1" dirty="0">
                <a:hlinkClick r:id="rId2"/>
              </a:rPr>
            </a:br>
            <a:r>
              <a:rPr lang="pt-BR" b="1" dirty="0" smtClean="0">
                <a:hlinkClick r:id="rId2"/>
              </a:rPr>
              <a:t/>
            </a:r>
            <a:br>
              <a:rPr lang="pt-BR" b="1" dirty="0" smtClean="0">
                <a:hlinkClick r:id="rId2"/>
              </a:rPr>
            </a:br>
            <a:r>
              <a:rPr lang="pt-BR" b="1" dirty="0">
                <a:hlinkClick r:id="rId2"/>
              </a:rPr>
              <a:t/>
            </a:r>
            <a:br>
              <a:rPr lang="pt-BR" b="1" dirty="0">
                <a:hlinkClick r:id="rId2"/>
              </a:rPr>
            </a:br>
            <a:r>
              <a:rPr lang="pt-BR" b="1" dirty="0" smtClean="0">
                <a:hlinkClick r:id="rId2"/>
              </a:rPr>
              <a:t/>
            </a:r>
            <a:br>
              <a:rPr lang="pt-BR" b="1" dirty="0" smtClean="0">
                <a:hlinkClick r:id="rId2"/>
              </a:rPr>
            </a:br>
            <a:r>
              <a:rPr lang="pt-BR" b="1" dirty="0">
                <a:hlinkClick r:id="rId2"/>
              </a:rPr>
              <a:t/>
            </a:r>
            <a:br>
              <a:rPr lang="pt-BR" b="1" dirty="0">
                <a:hlinkClick r:id="rId2"/>
              </a:rPr>
            </a:br>
            <a:r>
              <a:rPr lang="pt-BR" b="1" dirty="0" smtClean="0">
                <a:hlinkClick r:id="rId2"/>
              </a:rPr>
              <a:t/>
            </a:r>
            <a:br>
              <a:rPr lang="pt-BR" b="1" dirty="0" smtClean="0">
                <a:hlinkClick r:id="rId2"/>
              </a:rPr>
            </a:br>
            <a:r>
              <a:rPr lang="pt-BR" sz="7300" b="1" dirty="0" smtClean="0">
                <a:hlinkClick r:id="rId2"/>
              </a:rPr>
              <a:t>Monitoramento </a:t>
            </a:r>
            <a:r>
              <a:rPr lang="pt-BR" sz="7300" b="1" dirty="0">
                <a:hlinkClick r:id="rId2"/>
              </a:rPr>
              <a:t>e gestão de crises 📍</a:t>
            </a:r>
            <a:r>
              <a:rPr lang="pt-BR" sz="7300" b="1" dirty="0"/>
              <a:t> </a:t>
            </a:r>
            <a:br>
              <a:rPr lang="pt-BR" sz="7300" b="1" dirty="0"/>
            </a:br>
            <a:endParaRPr lang="pt-BR" sz="7300" dirty="0"/>
          </a:p>
        </p:txBody>
      </p:sp>
      <p:sp>
        <p:nvSpPr>
          <p:cNvPr id="3" name="Subtítulo 2"/>
          <p:cNvSpPr>
            <a:spLocks noGrp="1"/>
          </p:cNvSpPr>
          <p:nvPr>
            <p:ph type="subTitle" idx="1"/>
          </p:nvPr>
        </p:nvSpPr>
        <p:spPr/>
        <p:txBody>
          <a:bodyPr/>
          <a:lstStyle/>
          <a:p>
            <a:endParaRPr lang="pt-BR" dirty="0"/>
          </a:p>
        </p:txBody>
      </p:sp>
    </p:spTree>
    <p:extLst>
      <p:ext uri="{BB962C8B-B14F-4D97-AF65-F5344CB8AC3E}">
        <p14:creationId xmlns:p14="http://schemas.microsoft.com/office/powerpoint/2010/main" val="3310342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65252" y="1836642"/>
            <a:ext cx="11777031" cy="4351338"/>
          </a:xfrm>
        </p:spPr>
        <p:txBody>
          <a:bodyPr>
            <a:normAutofit/>
          </a:bodyPr>
          <a:lstStyle/>
          <a:p>
            <a:r>
              <a:rPr lang="pt-BR" dirty="0" smtClean="0"/>
              <a:t>Com </a:t>
            </a:r>
            <a:r>
              <a:rPr lang="pt-BR" dirty="0"/>
              <a:t>base na pesquisa realizada, </a:t>
            </a:r>
            <a:r>
              <a:rPr lang="pt-BR" dirty="0" smtClean="0"/>
              <a:t>escolher três </a:t>
            </a:r>
            <a:r>
              <a:rPr lang="pt-BR" dirty="0"/>
              <a:t>estudos de caso de empresas que passaram por </a:t>
            </a:r>
            <a:r>
              <a:rPr lang="pt-BR" dirty="0" smtClean="0"/>
              <a:t>crises. Analisar </a:t>
            </a:r>
            <a:r>
              <a:rPr lang="pt-BR" dirty="0"/>
              <a:t>detalhadamente cada caso, investigando a origem da crise, os desafios enfrentados pela empresa, as estratégias de gestão de crises adotadas e os resultados alcançados. Os casos podem envolver crises de reputação, crises financeiras, crises de segurança, entre outros</a:t>
            </a:r>
            <a:r>
              <a:rPr lang="pt-BR" dirty="0" smtClean="0"/>
              <a:t>.</a:t>
            </a:r>
            <a:endParaRPr lang="pt-BR" dirty="0"/>
          </a:p>
          <a:p>
            <a:pPr marL="228600" lvl="1">
              <a:spcBef>
                <a:spcPts val="1000"/>
              </a:spcBef>
            </a:pPr>
            <a:r>
              <a:rPr lang="pt-BR" sz="2800" dirty="0" smtClean="0"/>
              <a:t>Cada caso será documentado em um relatório no Word, incluindo uma análise detalhada e insights sobre a gestão da crise.</a:t>
            </a:r>
          </a:p>
          <a:p>
            <a:pPr marL="0" indent="0">
              <a:buNone/>
            </a:pPr>
            <a:endParaRPr lang="pt-BR" dirty="0"/>
          </a:p>
        </p:txBody>
      </p:sp>
      <p:sp>
        <p:nvSpPr>
          <p:cNvPr id="4" name="Espaço Reservado para Conteúdo 2"/>
          <p:cNvSpPr txBox="1">
            <a:spLocks/>
          </p:cNvSpPr>
          <p:nvPr/>
        </p:nvSpPr>
        <p:spPr>
          <a:xfrm>
            <a:off x="946533" y="281428"/>
            <a:ext cx="10515600" cy="9272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pt-BR" dirty="0"/>
          </a:p>
        </p:txBody>
      </p:sp>
      <p:sp>
        <p:nvSpPr>
          <p:cNvPr id="5" name="Retângulo 4"/>
          <p:cNvSpPr/>
          <p:nvPr/>
        </p:nvSpPr>
        <p:spPr>
          <a:xfrm>
            <a:off x="1388125" y="337430"/>
            <a:ext cx="8527056" cy="815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t>Estudo de Casos</a:t>
            </a:r>
            <a:r>
              <a:rPr lang="pt-BR" b="1" dirty="0" smtClean="0"/>
              <a:t>:</a:t>
            </a:r>
            <a:endParaRPr lang="pt-BR" dirty="0"/>
          </a:p>
        </p:txBody>
      </p:sp>
    </p:spTree>
    <p:extLst>
      <p:ext uri="{BB962C8B-B14F-4D97-AF65-F5344CB8AC3E}">
        <p14:creationId xmlns:p14="http://schemas.microsoft.com/office/powerpoint/2010/main" val="22419182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1968843"/>
            <a:ext cx="11986352" cy="4351338"/>
          </a:xfrm>
        </p:spPr>
        <p:txBody>
          <a:bodyPr>
            <a:normAutofit/>
          </a:bodyPr>
          <a:lstStyle/>
          <a:p>
            <a:pPr lvl="1"/>
            <a:r>
              <a:rPr lang="pt-BR" sz="2800" dirty="0" smtClean="0"/>
              <a:t>Com </a:t>
            </a:r>
            <a:r>
              <a:rPr lang="pt-BR" sz="2800" dirty="0"/>
              <a:t>base nos estudos de caso e nos planos de crise desenvolvidos, os alunos prepararão apresentações em PowerPoint para compartilhar suas descobertas e análises com a turma. Cada apresentação abordará um estudo de caso específico, destacando os principais pontos da crise, as estratégias de gestão adotadas e as lições aprendidas. Os alunos devem utilizar gráficos, imagens e outros recursos visuais para tornar suas apresentações mais atrativas e informativas.</a:t>
            </a:r>
          </a:p>
          <a:p>
            <a:endParaRPr lang="pt-BR" dirty="0"/>
          </a:p>
        </p:txBody>
      </p:sp>
      <p:sp>
        <p:nvSpPr>
          <p:cNvPr id="4" name="Retângulo 3"/>
          <p:cNvSpPr/>
          <p:nvPr/>
        </p:nvSpPr>
        <p:spPr>
          <a:xfrm>
            <a:off x="1123720" y="264405"/>
            <a:ext cx="9805013" cy="1087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t>Apresentações em PowerPoint</a:t>
            </a:r>
            <a:r>
              <a:rPr lang="pt-BR" b="1" dirty="0" smtClean="0"/>
              <a:t>:</a:t>
            </a:r>
            <a:r>
              <a:rPr lang="pt-BR" dirty="0" smtClean="0"/>
              <a:t/>
            </a:r>
            <a:br>
              <a:rPr lang="pt-BR" dirty="0" smtClean="0"/>
            </a:br>
            <a:endParaRPr lang="pt-BR" dirty="0"/>
          </a:p>
        </p:txBody>
      </p:sp>
    </p:spTree>
    <p:extLst>
      <p:ext uri="{BB962C8B-B14F-4D97-AF65-F5344CB8AC3E}">
        <p14:creationId xmlns:p14="http://schemas.microsoft.com/office/powerpoint/2010/main" val="36570607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3"/>
          <p:cNvSpPr>
            <a:spLocks noGrp="1"/>
          </p:cNvSpPr>
          <p:nvPr>
            <p:ph idx="1"/>
          </p:nvPr>
        </p:nvSpPr>
        <p:spPr>
          <a:xfrm>
            <a:off x="838196" y="1069150"/>
            <a:ext cx="10674427" cy="84089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000" b="1" dirty="0" smtClean="0">
                <a:solidFill>
                  <a:schemeClr val="tx1"/>
                </a:solidFill>
              </a:rPr>
              <a:t>Título</a:t>
            </a:r>
            <a:r>
              <a:rPr lang="pt-BR" sz="2000" b="1" dirty="0">
                <a:solidFill>
                  <a:schemeClr val="tx1"/>
                </a:solidFill>
              </a:rPr>
              <a:t>:</a:t>
            </a:r>
            <a:endParaRPr lang="pt-BR" sz="2000" dirty="0">
              <a:solidFill>
                <a:schemeClr val="tx1"/>
              </a:solidFill>
            </a:endParaRPr>
          </a:p>
          <a:p>
            <a:pPr lvl="1"/>
            <a:r>
              <a:rPr lang="pt-BR" sz="2000" dirty="0">
                <a:solidFill>
                  <a:schemeClr val="tx1"/>
                </a:solidFill>
              </a:rPr>
              <a:t>Inclua o título da apresentação, o nome da disciplina ou curso, o </a:t>
            </a:r>
            <a:r>
              <a:rPr lang="pt-BR" sz="2000" dirty="0" smtClean="0">
                <a:solidFill>
                  <a:schemeClr val="tx1"/>
                </a:solidFill>
              </a:rPr>
              <a:t>nome </a:t>
            </a:r>
            <a:r>
              <a:rPr lang="pt-BR" sz="2000" dirty="0">
                <a:solidFill>
                  <a:schemeClr val="tx1"/>
                </a:solidFill>
              </a:rPr>
              <a:t>e a data.</a:t>
            </a:r>
          </a:p>
        </p:txBody>
      </p:sp>
      <p:sp>
        <p:nvSpPr>
          <p:cNvPr id="5" name="Retângulo 4"/>
          <p:cNvSpPr/>
          <p:nvPr/>
        </p:nvSpPr>
        <p:spPr>
          <a:xfrm>
            <a:off x="838195" y="3081060"/>
            <a:ext cx="10674427" cy="99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000" b="1" dirty="0">
                <a:solidFill>
                  <a:schemeClr val="tx1"/>
                </a:solidFill>
              </a:rPr>
              <a:t>Introdução:</a:t>
            </a:r>
            <a:endParaRPr lang="pt-BR" sz="2000" dirty="0">
              <a:solidFill>
                <a:schemeClr val="tx1"/>
              </a:solidFill>
            </a:endParaRPr>
          </a:p>
          <a:p>
            <a:pPr lvl="1"/>
            <a:r>
              <a:rPr lang="pt-BR" sz="2000" dirty="0">
                <a:solidFill>
                  <a:schemeClr val="tx1"/>
                </a:solidFill>
              </a:rPr>
              <a:t>Apresente uma introdução ao tema da gestão de crises empresariais, explicando o propósito da apresentação e o que será abordado.</a:t>
            </a:r>
          </a:p>
        </p:txBody>
      </p:sp>
      <p:sp>
        <p:nvSpPr>
          <p:cNvPr id="7" name="Retângulo 6"/>
          <p:cNvSpPr/>
          <p:nvPr/>
        </p:nvSpPr>
        <p:spPr>
          <a:xfrm>
            <a:off x="838195" y="4176178"/>
            <a:ext cx="10674427" cy="117880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000" b="1" dirty="0">
                <a:solidFill>
                  <a:schemeClr val="tx1"/>
                </a:solidFill>
              </a:rPr>
              <a:t>Referências:</a:t>
            </a:r>
            <a:endParaRPr lang="pt-BR" sz="2000" dirty="0">
              <a:solidFill>
                <a:schemeClr val="tx1"/>
              </a:solidFill>
            </a:endParaRPr>
          </a:p>
          <a:p>
            <a:pPr lvl="1"/>
            <a:r>
              <a:rPr lang="pt-BR" sz="2000" dirty="0">
                <a:solidFill>
                  <a:schemeClr val="tx1"/>
                </a:solidFill>
              </a:rPr>
              <a:t>Inclua uma slide final com as referências bibliográficas utilizadas na pesquisa, seguindo o mesmo formato do relatório no Word.</a:t>
            </a:r>
          </a:p>
          <a:p>
            <a:endParaRPr lang="pt-BR" dirty="0"/>
          </a:p>
        </p:txBody>
      </p:sp>
      <p:sp>
        <p:nvSpPr>
          <p:cNvPr id="9" name="Retângulo 8"/>
          <p:cNvSpPr/>
          <p:nvPr/>
        </p:nvSpPr>
        <p:spPr>
          <a:xfrm>
            <a:off x="2049137" y="220337"/>
            <a:ext cx="8042314" cy="804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t>Word</a:t>
            </a:r>
            <a:endParaRPr lang="pt-BR" sz="2400" dirty="0"/>
          </a:p>
        </p:txBody>
      </p:sp>
      <p:sp>
        <p:nvSpPr>
          <p:cNvPr id="11" name="Retângulo 10"/>
          <p:cNvSpPr/>
          <p:nvPr/>
        </p:nvSpPr>
        <p:spPr>
          <a:xfrm>
            <a:off x="838195" y="1938283"/>
            <a:ext cx="10674427" cy="1095118"/>
          </a:xfrm>
          <a:prstGeom prst="rect">
            <a:avLst/>
          </a:prstGeom>
          <a:solidFill>
            <a:srgbClr val="C868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mj-lt"/>
              <a:buAutoNum type="arabicPeriod"/>
            </a:pPr>
            <a:r>
              <a:rPr lang="pt-BR" b="1" i="0" smtClean="0">
                <a:solidFill>
                  <a:srgbClr val="0D0D0D"/>
                </a:solidFill>
                <a:effectLst/>
                <a:latin typeface="Söhne"/>
              </a:rPr>
              <a:t>Sumário:</a:t>
            </a:r>
            <a:endParaRPr lang="pt-BR" b="0" i="0" smtClean="0">
              <a:solidFill>
                <a:srgbClr val="0D0D0D"/>
              </a:solidFill>
              <a:effectLst/>
              <a:latin typeface="Söhne"/>
            </a:endParaRPr>
          </a:p>
          <a:p>
            <a:pPr marL="742950" lvl="1" indent="-285750">
              <a:buFont typeface="+mj-lt"/>
              <a:buAutoNum type="arabicPeriod"/>
            </a:pPr>
            <a:r>
              <a:rPr lang="pt-BR" b="0" i="0" smtClean="0">
                <a:solidFill>
                  <a:srgbClr val="0D0D0D"/>
                </a:solidFill>
                <a:effectLst/>
                <a:latin typeface="Söhne"/>
              </a:rPr>
              <a:t>Liste as seções do relatório com seus respectivos números de página.</a:t>
            </a:r>
            <a:endParaRPr lang="pt-BR" b="0" i="0" dirty="0">
              <a:solidFill>
                <a:srgbClr val="0D0D0D"/>
              </a:solidFill>
              <a:effectLst/>
              <a:latin typeface="Söhne"/>
            </a:endParaRPr>
          </a:p>
        </p:txBody>
      </p:sp>
      <p:sp>
        <p:nvSpPr>
          <p:cNvPr id="12" name="Retângulo 11"/>
          <p:cNvSpPr/>
          <p:nvPr/>
        </p:nvSpPr>
        <p:spPr>
          <a:xfrm>
            <a:off x="838195" y="5450301"/>
            <a:ext cx="10674427" cy="130043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000" b="1" dirty="0">
                <a:solidFill>
                  <a:schemeClr val="tx1"/>
                </a:solidFill>
              </a:rPr>
              <a:t>Conclusão:</a:t>
            </a:r>
            <a:endParaRPr lang="pt-BR" sz="2000" dirty="0">
              <a:solidFill>
                <a:schemeClr val="tx1"/>
              </a:solidFill>
            </a:endParaRPr>
          </a:p>
          <a:p>
            <a:pPr lvl="1"/>
            <a:r>
              <a:rPr lang="pt-BR" sz="2000" dirty="0">
                <a:solidFill>
                  <a:schemeClr val="tx1"/>
                </a:solidFill>
              </a:rPr>
              <a:t>Faça um resumo das principais conclusões e insights obtidos com a pesquisa e os estudos de </a:t>
            </a:r>
            <a:r>
              <a:rPr lang="pt-BR" sz="2000" dirty="0" smtClean="0">
                <a:solidFill>
                  <a:schemeClr val="tx1"/>
                </a:solidFill>
              </a:rPr>
              <a:t>caso. Destaque </a:t>
            </a:r>
            <a:r>
              <a:rPr lang="pt-BR" sz="2000" dirty="0">
                <a:solidFill>
                  <a:schemeClr val="tx1"/>
                </a:solidFill>
              </a:rPr>
              <a:t>a importância da gestão de crises empresariais e possíveis ações para empresas se prepararem melhor para enfrentar situações adversas.</a:t>
            </a:r>
          </a:p>
        </p:txBody>
      </p:sp>
    </p:spTree>
    <p:extLst>
      <p:ext uri="{BB962C8B-B14F-4D97-AF65-F5344CB8AC3E}">
        <p14:creationId xmlns:p14="http://schemas.microsoft.com/office/powerpoint/2010/main" val="1423705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29590" y="160678"/>
            <a:ext cx="10515600" cy="1325563"/>
          </a:xfrm>
        </p:spPr>
        <p:txBody>
          <a:bodyPr/>
          <a:lstStyle/>
          <a:p>
            <a:r>
              <a:rPr lang="pt-BR" dirty="0" smtClean="0"/>
              <a:t>O que é gestão ?</a:t>
            </a:r>
            <a:endParaRPr lang="pt-BR" dirty="0"/>
          </a:p>
        </p:txBody>
      </p:sp>
      <p:sp>
        <p:nvSpPr>
          <p:cNvPr id="3" name="Espaço Reservado para Conteúdo 2"/>
          <p:cNvSpPr>
            <a:spLocks noGrp="1"/>
          </p:cNvSpPr>
          <p:nvPr>
            <p:ph idx="1"/>
          </p:nvPr>
        </p:nvSpPr>
        <p:spPr>
          <a:xfrm>
            <a:off x="441455" y="895180"/>
            <a:ext cx="12515850" cy="3951292"/>
          </a:xfrm>
        </p:spPr>
        <p:txBody>
          <a:bodyPr>
            <a:normAutofit fontScale="92500" lnSpcReduction="20000"/>
          </a:bodyPr>
          <a:lstStyle/>
          <a:p>
            <a:pPr marL="0" indent="0">
              <a:buNone/>
            </a:pPr>
            <a:endParaRPr lang="pt-BR" b="1" dirty="0" smtClean="0"/>
          </a:p>
          <a:p>
            <a:endParaRPr lang="pt-BR" b="1" dirty="0"/>
          </a:p>
          <a:p>
            <a:pPr marL="0" indent="0">
              <a:buNone/>
            </a:pPr>
            <a:endParaRPr lang="pt-BR" b="1" dirty="0" smtClean="0"/>
          </a:p>
          <a:p>
            <a:pPr marL="0" indent="0">
              <a:buNone/>
            </a:pPr>
            <a:endParaRPr lang="pt-BR" b="1" dirty="0" smtClean="0"/>
          </a:p>
          <a:p>
            <a:pPr marL="0" indent="0">
              <a:buNone/>
            </a:pPr>
            <a:endParaRPr lang="pt-BR" b="1" dirty="0"/>
          </a:p>
          <a:p>
            <a:r>
              <a:rPr lang="pt-BR" b="1" dirty="0" smtClean="0"/>
              <a:t>Planejamento</a:t>
            </a:r>
          </a:p>
          <a:p>
            <a:r>
              <a:rPr lang="pt-BR" b="1" dirty="0" smtClean="0"/>
              <a:t>Organização</a:t>
            </a:r>
          </a:p>
          <a:p>
            <a:r>
              <a:rPr lang="pt-BR" b="1" dirty="0" smtClean="0"/>
              <a:t>Direção</a:t>
            </a:r>
          </a:p>
          <a:p>
            <a:r>
              <a:rPr lang="pt-BR" b="1" dirty="0"/>
              <a:t>Controle</a:t>
            </a:r>
            <a:endParaRPr lang="pt-BR" dirty="0"/>
          </a:p>
        </p:txBody>
      </p:sp>
      <p:sp>
        <p:nvSpPr>
          <p:cNvPr id="8" name="Rectangle 5"/>
          <p:cNvSpPr>
            <a:spLocks noChangeArrowheads="1"/>
          </p:cNvSpPr>
          <p:nvPr/>
        </p:nvSpPr>
        <p:spPr bwMode="auto">
          <a:xfrm>
            <a:off x="529590" y="1486241"/>
            <a:ext cx="999243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pt-BR" sz="2800" dirty="0">
                <a:latin typeface="Arial" panose="020B0604020202020204" pitchFamily="34" charset="0"/>
              </a:rPr>
              <a:t>É</a:t>
            </a:r>
            <a:r>
              <a:rPr kumimoji="0" lang="pt-BR" sz="2800" b="0" i="0" u="none" strike="noStrike" cap="none" normalizeH="0" baseline="0" dirty="0" smtClean="0">
                <a:ln>
                  <a:noFill/>
                </a:ln>
                <a:solidFill>
                  <a:schemeClr val="tx1"/>
                </a:solidFill>
                <a:effectLst/>
                <a:latin typeface="Arial" panose="020B0604020202020204" pitchFamily="34" charset="0"/>
              </a:rPr>
              <a:t> fazer as coisas acontecerem de forma eficaz e eficiente. O</a:t>
            </a:r>
            <a:r>
              <a:rPr kumimoji="0" lang="pt-BR" sz="2800" b="0" i="0" u="none" strike="noStrike" cap="none" normalizeH="0" dirty="0" smtClean="0">
                <a:ln>
                  <a:noFill/>
                </a:ln>
                <a:solidFill>
                  <a:schemeClr val="tx1"/>
                </a:solidFill>
                <a:effectLst/>
                <a:latin typeface="Arial" panose="020B0604020202020204" pitchFamily="34" charset="0"/>
              </a:rPr>
              <a:t> que envolve:</a:t>
            </a:r>
            <a:endParaRPr kumimoji="0" lang="pt-BR" sz="2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flipV="1">
            <a:off x="-308611" y="145463"/>
            <a:ext cx="408227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800" b="0" i="0" u="none" strike="noStrike" cap="none" normalizeH="0" baseline="0" smtClean="0">
                <a:ln>
                  <a:noFill/>
                </a:ln>
                <a:solidFill>
                  <a:srgbClr val="000000"/>
                </a:solidFill>
                <a:effectLst/>
                <a:latin typeface="Söhne"/>
              </a:rPr>
              <a:t/>
            </a:r>
            <a:br>
              <a:rPr kumimoji="0" lang="pt-BR" sz="1800" b="0" i="0" u="none" strike="noStrike" cap="none" normalizeH="0" baseline="0" smtClean="0">
                <a:ln>
                  <a:noFill/>
                </a:ln>
                <a:solidFill>
                  <a:srgbClr val="000000"/>
                </a:solidFill>
                <a:effectLst/>
                <a:latin typeface="Söhne"/>
              </a:rPr>
            </a:br>
            <a:endParaRPr kumimoji="0" lang="pt-B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1792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 QUE É CRISE?</a:t>
            </a:r>
            <a:endParaRPr lang="pt-BR" dirty="0"/>
          </a:p>
        </p:txBody>
      </p:sp>
      <p:sp>
        <p:nvSpPr>
          <p:cNvPr id="3" name="Espaço Reservado para Conteúdo 2"/>
          <p:cNvSpPr>
            <a:spLocks noGrp="1"/>
          </p:cNvSpPr>
          <p:nvPr>
            <p:ph idx="1"/>
          </p:nvPr>
        </p:nvSpPr>
        <p:spPr/>
        <p:txBody>
          <a:bodyPr/>
          <a:lstStyle/>
          <a:p>
            <a:r>
              <a:rPr lang="pt-BR" dirty="0" smtClean="0"/>
              <a:t>A crise pode ser considerada como qualquer situação ou ação negativa que escape ao controle da instituição e ganhe visibilidade, podendo impactar negativamente a imagem e reputação da empresa. “Em resumo, entendemos crise como uma ruptura na normalidade da organização; uma ameaça real ao negócio, à reputação e ao futuro de uma corporação ou de um governo</a:t>
            </a:r>
            <a:endParaRPr lang="pt-BR" dirty="0"/>
          </a:p>
        </p:txBody>
      </p:sp>
    </p:spTree>
    <p:extLst>
      <p:ext uri="{BB962C8B-B14F-4D97-AF65-F5344CB8AC3E}">
        <p14:creationId xmlns:p14="http://schemas.microsoft.com/office/powerpoint/2010/main" val="14881275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Gestão de Crises nas Redes Sociais</a:t>
            </a:r>
            <a:endParaRPr lang="pt-BR" dirty="0"/>
          </a:p>
        </p:txBody>
      </p:sp>
      <p:sp>
        <p:nvSpPr>
          <p:cNvPr id="3" name="Espaço Reservado para Conteúdo 2"/>
          <p:cNvSpPr>
            <a:spLocks noGrp="1"/>
          </p:cNvSpPr>
          <p:nvPr>
            <p:ph idx="1"/>
          </p:nvPr>
        </p:nvSpPr>
        <p:spPr/>
        <p:txBody>
          <a:bodyPr/>
          <a:lstStyle/>
          <a:p>
            <a:r>
              <a:rPr lang="pt-BR" dirty="0"/>
              <a:t>Gestão de Crises nas Redes Sociais é o conjunto de ações que uma empresa toma para lidar com problemas ou situações negativas que surgem nas plataformas de mídia social, como reclamações de clientes, críticas públicas ou problemas de imagem</a:t>
            </a:r>
            <a:r>
              <a:rPr lang="pt-BR" dirty="0" smtClean="0"/>
              <a:t>.</a:t>
            </a:r>
          </a:p>
          <a:p>
            <a:endParaRPr lang="pt-BR" dirty="0"/>
          </a:p>
        </p:txBody>
      </p:sp>
    </p:spTree>
    <p:extLst>
      <p:ext uri="{BB962C8B-B14F-4D97-AF65-F5344CB8AC3E}">
        <p14:creationId xmlns:p14="http://schemas.microsoft.com/office/powerpoint/2010/main" val="34799919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76142"/>
            <a:ext cx="10515600" cy="1325563"/>
          </a:xfrm>
        </p:spPr>
        <p:txBody>
          <a:bodyPr/>
          <a:lstStyle/>
          <a:p>
            <a:r>
              <a:rPr lang="pt-BR" b="1" dirty="0" smtClean="0"/>
              <a:t>Pepsi:</a:t>
            </a:r>
            <a:r>
              <a:rPr lang="pt-BR" dirty="0" smtClean="0"/>
              <a:t/>
            </a:r>
            <a:br>
              <a:rPr lang="pt-BR" dirty="0" smtClean="0"/>
            </a:br>
            <a:endParaRPr lang="pt-BR" dirty="0"/>
          </a:p>
        </p:txBody>
      </p:sp>
      <p:sp>
        <p:nvSpPr>
          <p:cNvPr id="3" name="Espaço Reservado para Conteúdo 2"/>
          <p:cNvSpPr>
            <a:spLocks noGrp="1"/>
          </p:cNvSpPr>
          <p:nvPr>
            <p:ph idx="1"/>
          </p:nvPr>
        </p:nvSpPr>
        <p:spPr>
          <a:xfrm>
            <a:off x="0" y="1222320"/>
            <a:ext cx="5428064" cy="4308147"/>
          </a:xfrm>
        </p:spPr>
        <p:txBody>
          <a:bodyPr>
            <a:noAutofit/>
          </a:bodyPr>
          <a:lstStyle/>
          <a:p>
            <a:pPr lvl="1"/>
            <a:r>
              <a:rPr lang="pt-BR" sz="2800" dirty="0" smtClean="0"/>
              <a:t>Em </a:t>
            </a:r>
            <a:r>
              <a:rPr lang="pt-BR" sz="2800" dirty="0"/>
              <a:t>2017, a Pepsi lançou um comercial que retratava uma manifestação com temática de protesto social, no qual uma celebridade oferecia uma lata de Pepsi a um policial. O comercial foi considerado insensível e explorador, resultando em uma reação negativa generalizada nas redes sociais e levando a empresa a retirar o anúncio.</a:t>
            </a:r>
          </a:p>
          <a:p>
            <a:endParaRPr lang="pt-BR" dirty="0"/>
          </a:p>
        </p:txBody>
      </p:sp>
      <p:pic>
        <p:nvPicPr>
          <p:cNvPr id="2050" name="Picture 2" descr="Após gerar polêmica, novo comercial da Pepsi é retirado do ar e empresa  pede desculpa; assis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8064" y="3183542"/>
            <a:ext cx="6190141" cy="348023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52" name="Picture 4" descr="Pepsi retira polêmico comercial de Kendall Jenner com imagens de protestos  - Época Negócios | Marke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2537" y="219867"/>
            <a:ext cx="4273206" cy="29636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266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Johnson &amp; Johnson:</a:t>
            </a:r>
            <a:r>
              <a:rPr lang="pt-BR" dirty="0" smtClean="0"/>
              <a:t/>
            </a:r>
            <a:br>
              <a:rPr lang="pt-BR" dirty="0" smtClean="0"/>
            </a:br>
            <a:endParaRPr lang="pt-BR" dirty="0"/>
          </a:p>
        </p:txBody>
      </p:sp>
      <p:sp>
        <p:nvSpPr>
          <p:cNvPr id="3" name="Espaço Reservado para Conteúdo 2"/>
          <p:cNvSpPr>
            <a:spLocks noGrp="1"/>
          </p:cNvSpPr>
          <p:nvPr>
            <p:ph idx="1"/>
          </p:nvPr>
        </p:nvSpPr>
        <p:spPr>
          <a:xfrm>
            <a:off x="165253" y="1382559"/>
            <a:ext cx="5316978" cy="4351338"/>
          </a:xfrm>
        </p:spPr>
        <p:txBody>
          <a:bodyPr>
            <a:noAutofit/>
          </a:bodyPr>
          <a:lstStyle/>
          <a:p>
            <a:pPr lvl="1"/>
            <a:r>
              <a:rPr lang="pt-BR" sz="2800" dirty="0" smtClean="0"/>
              <a:t>Em </a:t>
            </a:r>
            <a:r>
              <a:rPr lang="pt-BR" sz="2800" dirty="0"/>
              <a:t>2018, a Johnson &amp; Johnson enfrentou uma crise nas redes sociais relacionada a alegações de que seu talco para bebês continha amianto e estava ligado ao câncer. A empresa foi alvo de críticas e ações legais, e enfrentou uma batalha de relações públicas para restaurar a confiança dos consumidores.</a:t>
            </a:r>
          </a:p>
          <a:p>
            <a:endParaRPr lang="pt-BR" dirty="0"/>
          </a:p>
        </p:txBody>
      </p:sp>
      <p:pic>
        <p:nvPicPr>
          <p:cNvPr id="3074" name="Picture 2" descr="J&amp;J é acusada de colocar amianto no talc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6706" y="1382559"/>
            <a:ext cx="5948687" cy="3915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804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Starbucks:</a:t>
            </a:r>
            <a:endParaRPr lang="pt-BR" dirty="0"/>
          </a:p>
        </p:txBody>
      </p:sp>
      <p:sp>
        <p:nvSpPr>
          <p:cNvPr id="3" name="Espaço Reservado para Conteúdo 2"/>
          <p:cNvSpPr>
            <a:spLocks noGrp="1"/>
          </p:cNvSpPr>
          <p:nvPr>
            <p:ph idx="1"/>
          </p:nvPr>
        </p:nvSpPr>
        <p:spPr>
          <a:xfrm>
            <a:off x="573795" y="1440035"/>
            <a:ext cx="5265145" cy="4351338"/>
          </a:xfrm>
        </p:spPr>
        <p:txBody>
          <a:bodyPr>
            <a:noAutofit/>
          </a:bodyPr>
          <a:lstStyle/>
          <a:p>
            <a:r>
              <a:rPr lang="pt-BR" dirty="0"/>
              <a:t>Em 2018, um vídeo viral mostrou dois homens negros sendo presos em uma loja da Starbucks nos Estados Unidos, depois de um funcionário chamar a polícia porque eles não haviam feito um pedido. O incidente gerou indignação nas redes sociais e levou a uma resposta pública da Starbucks, incluindo o fechamento de todas as lojas para treinamento contra preconceito.</a:t>
            </a:r>
          </a:p>
          <a:p>
            <a:endParaRPr lang="pt-BR" dirty="0"/>
          </a:p>
        </p:txBody>
      </p:sp>
      <p:pic>
        <p:nvPicPr>
          <p:cNvPr id="4098" name="Picture 2" descr="Manifestantes fazem protesto dentro de Starbucks onde dois homens negros foram detidos, em Filadélfia, na Pensilvânia, na segunda-feira (16) — Foto: Reuters/Mark Makela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796185"/>
            <a:ext cx="5813234" cy="3639038"/>
          </a:xfrm>
          <a:prstGeom prst="rect">
            <a:avLst/>
          </a:prstGeom>
          <a:noFill/>
          <a:extLst>
            <a:ext uri="{909E8E84-426E-40DD-AFC4-6F175D3DCCD1}">
              <a14:hiddenFill xmlns:a14="http://schemas.microsoft.com/office/drawing/2010/main">
                <a:solidFill>
                  <a:srgbClr val="FFFFFF"/>
                </a:solidFill>
              </a14:hiddenFill>
            </a:ext>
          </a:extLst>
        </p:spPr>
      </p:pic>
      <p:sp>
        <p:nvSpPr>
          <p:cNvPr id="4" name="Retângulo 3"/>
          <p:cNvSpPr/>
          <p:nvPr/>
        </p:nvSpPr>
        <p:spPr>
          <a:xfrm>
            <a:off x="5960125" y="5607586"/>
            <a:ext cx="5938092" cy="716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Manifestantes fazem protesto dentro de Starbucks onde dois homens negros foram detidos, em Filadélfia, na Pensilvânia</a:t>
            </a:r>
          </a:p>
        </p:txBody>
      </p:sp>
    </p:spTree>
    <p:extLst>
      <p:ext uri="{BB962C8B-B14F-4D97-AF65-F5344CB8AC3E}">
        <p14:creationId xmlns:p14="http://schemas.microsoft.com/office/powerpoint/2010/main" val="24564559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
            <a:ext cx="10515600" cy="963576"/>
          </a:xfrm>
        </p:spPr>
        <p:txBody>
          <a:bodyPr/>
          <a:lstStyle/>
          <a:p>
            <a:pPr algn="ctr"/>
            <a:r>
              <a:rPr lang="pt-BR" dirty="0" smtClean="0"/>
              <a:t>Como enfrentar - T</a:t>
            </a:r>
            <a:r>
              <a:rPr lang="pt-BR" dirty="0" smtClean="0"/>
              <a:t>rês níveis:</a:t>
            </a:r>
            <a:endParaRPr lang="pt-BR" dirty="0"/>
          </a:p>
        </p:txBody>
      </p:sp>
      <p:sp>
        <p:nvSpPr>
          <p:cNvPr id="3" name="Espaço Reservado para Conteúdo 2"/>
          <p:cNvSpPr>
            <a:spLocks noGrp="1"/>
          </p:cNvSpPr>
          <p:nvPr>
            <p:ph idx="1"/>
          </p:nvPr>
        </p:nvSpPr>
        <p:spPr>
          <a:xfrm>
            <a:off x="415886" y="1073345"/>
            <a:ext cx="11776114" cy="5767730"/>
          </a:xfrm>
        </p:spPr>
        <p:txBody>
          <a:bodyPr>
            <a:normAutofit fontScale="92500" lnSpcReduction="20000"/>
          </a:bodyPr>
          <a:lstStyle/>
          <a:p>
            <a:pPr marL="514350" indent="-514350">
              <a:buFont typeface="+mj-lt"/>
              <a:buAutoNum type="arabicPeriod"/>
            </a:pPr>
            <a:r>
              <a:rPr lang="pt-BR" sz="2600" b="1" dirty="0"/>
              <a:t>Gestão de Risco (Antes da Crise</a:t>
            </a:r>
            <a:r>
              <a:rPr lang="pt-BR" sz="2600" b="1" dirty="0" smtClean="0"/>
              <a:t>):</a:t>
            </a:r>
            <a:endParaRPr lang="pt-BR" sz="2600" dirty="0"/>
          </a:p>
          <a:p>
            <a:pPr lvl="1"/>
            <a:r>
              <a:rPr lang="pt-BR" sz="2600" dirty="0"/>
              <a:t>Antes da crise acontecer, a empresa se prepara para evitar problemas.</a:t>
            </a:r>
          </a:p>
          <a:p>
            <a:pPr lvl="1"/>
            <a:r>
              <a:rPr lang="pt-BR" sz="2600" dirty="0"/>
              <a:t>Isso inclui fazer planos, treinar equipe e simular situações de crise.</a:t>
            </a:r>
          </a:p>
          <a:p>
            <a:pPr lvl="1"/>
            <a:r>
              <a:rPr lang="pt-BR" sz="2600" dirty="0"/>
              <a:t>Exemplo: A empresa cria planos de emergência e realiza simulações para estar pronta para lidar com possíveis problemas</a:t>
            </a:r>
            <a:r>
              <a:rPr lang="pt-BR" sz="2600" dirty="0" smtClean="0"/>
              <a:t>.</a:t>
            </a:r>
          </a:p>
          <a:p>
            <a:pPr marL="457200" indent="-457200">
              <a:buFont typeface="+mj-lt"/>
              <a:buAutoNum type="arabicPeriod"/>
            </a:pPr>
            <a:r>
              <a:rPr lang="pt-BR" sz="2600" b="1" dirty="0" smtClean="0"/>
              <a:t>Gestão da Comunicação de Crise (Durante a Crise):</a:t>
            </a:r>
            <a:endParaRPr lang="pt-BR" sz="2600" dirty="0" smtClean="0"/>
          </a:p>
          <a:p>
            <a:pPr lvl="1"/>
            <a:r>
              <a:rPr lang="pt-BR" sz="2600" dirty="0" smtClean="0"/>
              <a:t>Durante a crise, é crucial comunicar-se de forma clara e rápida com as pessoas.</a:t>
            </a:r>
          </a:p>
          <a:p>
            <a:pPr lvl="1"/>
            <a:r>
              <a:rPr lang="pt-BR" sz="2600" dirty="0" smtClean="0"/>
              <a:t>Isso significa compartilhar informações honestas sobre a situação e responder às perguntas do público.</a:t>
            </a:r>
          </a:p>
          <a:p>
            <a:pPr lvl="1"/>
            <a:r>
              <a:rPr lang="pt-BR" sz="2600" dirty="0" smtClean="0"/>
              <a:t>Exemplo: A empresa usa as redes sociais para explicar o que está acontecendo e como estão lidando com a situação.</a:t>
            </a:r>
            <a:endParaRPr lang="pt-BR" sz="2600" dirty="0" smtClean="0"/>
          </a:p>
          <a:p>
            <a:pPr marL="457200" indent="-457200">
              <a:buFont typeface="+mj-lt"/>
              <a:buAutoNum type="arabicPeriod"/>
            </a:pPr>
            <a:r>
              <a:rPr lang="pt-BR" sz="2600" b="1" dirty="0"/>
              <a:t>Gestão da Crise Propriamente Dita (Depois da Crise):</a:t>
            </a:r>
            <a:endParaRPr lang="pt-BR" sz="2600" dirty="0"/>
          </a:p>
          <a:p>
            <a:pPr lvl="1"/>
            <a:r>
              <a:rPr lang="pt-BR" sz="2600" dirty="0"/>
              <a:t>Depois que a crise passa, a empresa trabalha para resolver problemas e ajudar as pessoas afetadas.</a:t>
            </a:r>
          </a:p>
          <a:p>
            <a:pPr lvl="1"/>
            <a:r>
              <a:rPr lang="pt-BR" sz="2600" dirty="0"/>
              <a:t>Isso pode envolver reparação de danos, compensação para clientes ou mudanças para evitar problemas futuros.</a:t>
            </a:r>
          </a:p>
          <a:p>
            <a:pPr lvl="1"/>
            <a:r>
              <a:rPr lang="pt-BR" sz="2600" dirty="0"/>
              <a:t>Exemplo: A empresa oferece reembolsos para clientes afetados e implementa novos controles de segurança para evitar problemas semelhantes no futuro.</a:t>
            </a:r>
          </a:p>
          <a:p>
            <a:pPr marL="457200" lvl="1" indent="0">
              <a:buNone/>
            </a:pPr>
            <a:endParaRPr lang="pt-BR" sz="2600" dirty="0" smtClean="0"/>
          </a:p>
          <a:p>
            <a:pPr marL="457200" lvl="1" indent="0">
              <a:buNone/>
            </a:pPr>
            <a:endParaRPr lang="pt-BR" dirty="0"/>
          </a:p>
          <a:p>
            <a:pPr marL="0" indent="0">
              <a:buNone/>
            </a:pPr>
            <a:endParaRPr lang="pt-BR" dirty="0" smtClean="0"/>
          </a:p>
        </p:txBody>
      </p:sp>
    </p:spTree>
    <p:extLst>
      <p:ext uri="{BB962C8B-B14F-4D97-AF65-F5344CB8AC3E}">
        <p14:creationId xmlns:p14="http://schemas.microsoft.com/office/powerpoint/2010/main" val="4477477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70053" y="376142"/>
            <a:ext cx="11721947" cy="1325563"/>
          </a:xfrm>
        </p:spPr>
        <p:txBody>
          <a:bodyPr>
            <a:normAutofit/>
          </a:bodyPr>
          <a:lstStyle/>
          <a:p>
            <a:endParaRPr lang="pt-BR" sz="4000" dirty="0"/>
          </a:p>
        </p:txBody>
      </p:sp>
      <p:sp>
        <p:nvSpPr>
          <p:cNvPr id="3" name="Espaço Reservado para Conteúdo 2"/>
          <p:cNvSpPr>
            <a:spLocks noGrp="1"/>
          </p:cNvSpPr>
          <p:nvPr>
            <p:ph idx="1"/>
          </p:nvPr>
        </p:nvSpPr>
        <p:spPr/>
        <p:txBody>
          <a:bodyPr/>
          <a:lstStyle/>
          <a:p>
            <a:r>
              <a:rPr lang="pt-BR" b="1" dirty="0"/>
              <a:t>Pesquisa Detalhada:</a:t>
            </a:r>
            <a:endParaRPr lang="pt-BR" dirty="0"/>
          </a:p>
          <a:p>
            <a:r>
              <a:rPr lang="pt-BR" dirty="0" smtClean="0"/>
              <a:t>Buscar informações </a:t>
            </a:r>
            <a:r>
              <a:rPr lang="pt-BR" dirty="0"/>
              <a:t>sobre gestão de crises empresariais em diversas fontes, </a:t>
            </a:r>
            <a:r>
              <a:rPr lang="pt-BR" dirty="0" smtClean="0"/>
              <a:t>de sites acadêmicos</a:t>
            </a:r>
            <a:r>
              <a:rPr lang="pt-BR" dirty="0"/>
              <a:t>, sites especializados e relatórios de empresas. </a:t>
            </a:r>
            <a:r>
              <a:rPr lang="pt-BR" dirty="0" smtClean="0"/>
              <a:t>Explorar </a:t>
            </a:r>
            <a:r>
              <a:rPr lang="pt-BR" dirty="0"/>
              <a:t>conceitos fundamentais, como definições de crises, tipos de crises, etapas de gestão de crises, entre outros. A pesquisa também </a:t>
            </a:r>
            <a:r>
              <a:rPr lang="pt-BR" dirty="0" smtClean="0"/>
              <a:t>inclui </a:t>
            </a:r>
            <a:r>
              <a:rPr lang="pt-BR" dirty="0"/>
              <a:t>exemplos de empresas que enfrentaram crises e como elas lidaram com a </a:t>
            </a:r>
            <a:r>
              <a:rPr lang="pt-BR" dirty="0" smtClean="0"/>
              <a:t>situação</a:t>
            </a:r>
          </a:p>
          <a:p>
            <a:endParaRPr lang="pt-BR" dirty="0"/>
          </a:p>
          <a:p>
            <a:r>
              <a:rPr lang="pt-BR" dirty="0" smtClean="0"/>
              <a:t>Detalhamento no Word</a:t>
            </a:r>
            <a:endParaRPr lang="pt-BR" dirty="0"/>
          </a:p>
          <a:p>
            <a:endParaRPr lang="pt-BR" dirty="0"/>
          </a:p>
        </p:txBody>
      </p:sp>
      <p:sp>
        <p:nvSpPr>
          <p:cNvPr id="5" name="Retângulo 4"/>
          <p:cNvSpPr/>
          <p:nvPr/>
        </p:nvSpPr>
        <p:spPr>
          <a:xfrm>
            <a:off x="470053" y="376142"/>
            <a:ext cx="11097658"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t>Atividade:</a:t>
            </a:r>
            <a:r>
              <a:rPr lang="pt-BR" sz="2400" dirty="0" smtClean="0"/>
              <a:t/>
            </a:r>
            <a:br>
              <a:rPr lang="pt-BR" sz="2400" dirty="0" smtClean="0"/>
            </a:br>
            <a:r>
              <a:rPr lang="pt-BR" sz="2400" dirty="0" smtClean="0"/>
              <a:t>Gestão de Crises Empresariais: Estratégias e Práticas</a:t>
            </a:r>
            <a:endParaRPr lang="pt-BR" sz="2400" dirty="0"/>
          </a:p>
        </p:txBody>
      </p:sp>
    </p:spTree>
    <p:extLst>
      <p:ext uri="{BB962C8B-B14F-4D97-AF65-F5344CB8AC3E}">
        <p14:creationId xmlns:p14="http://schemas.microsoft.com/office/powerpoint/2010/main" val="291989290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894</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12</vt:i4>
      </vt:variant>
    </vt:vector>
  </HeadingPairs>
  <TitlesOfParts>
    <vt:vector size="17" baseType="lpstr">
      <vt:lpstr>Arial</vt:lpstr>
      <vt:lpstr>Calibri</vt:lpstr>
      <vt:lpstr>Calibri Light</vt:lpstr>
      <vt:lpstr>Söhne</vt:lpstr>
      <vt:lpstr>Tema do Office</vt:lpstr>
      <vt:lpstr>                        Monitoramento e gestão de crises 📍  </vt:lpstr>
      <vt:lpstr>O que é gestão ?</vt:lpstr>
      <vt:lpstr>O QUE É CRISE?</vt:lpstr>
      <vt:lpstr>Gestão de Crises nas Redes Sociais</vt:lpstr>
      <vt:lpstr>Pepsi: </vt:lpstr>
      <vt:lpstr>Johnson &amp; Johnson: </vt:lpstr>
      <vt:lpstr>Starbucks:</vt:lpstr>
      <vt:lpstr>Como enfrentar - Três níveis:</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Monitoramento e gestão de crises 📍</dc:title>
  <dc:creator>User</dc:creator>
  <cp:lastModifiedBy>User</cp:lastModifiedBy>
  <cp:revision>9</cp:revision>
  <dcterms:created xsi:type="dcterms:W3CDTF">2024-04-28T21:56:03Z</dcterms:created>
  <dcterms:modified xsi:type="dcterms:W3CDTF">2024-04-28T23:20:44Z</dcterms:modified>
</cp:coreProperties>
</file>