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302" r:id="rId3"/>
    <p:sldId id="308" r:id="rId4"/>
    <p:sldId id="305" r:id="rId5"/>
    <p:sldId id="312" r:id="rId6"/>
    <p:sldId id="313" r:id="rId7"/>
    <p:sldId id="314" r:id="rId8"/>
    <p:sldId id="311" r:id="rId9"/>
    <p:sldId id="30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近 一星" initials="宮近" lastIdx="1" clrIdx="0">
    <p:extLst>
      <p:ext uri="{19B8F6BF-5375-455C-9EA6-DF929625EA0E}">
        <p15:presenceInfo xmlns:p15="http://schemas.microsoft.com/office/powerpoint/2012/main" userId="S::2309430@s.asojuku.ac.jp::ab935505-4cbe-4a7b-bcf4-d1a1281324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EF4EC"/>
    <a:srgbClr val="FF0000"/>
    <a:srgbClr val="FF3300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>
      <p:cViewPr varScale="1">
        <p:scale>
          <a:sx n="85" d="100"/>
          <a:sy n="85" d="100"/>
        </p:scale>
        <p:origin x="7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CBF2-6417-492C-9864-B0EED3A4C2ED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E763-E2E2-4628-B861-52C2A65E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E763-E2E2-4628-B861-52C2A65E35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5B9351C-B899-4FB8-9DD5-EDD89778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62A7BD-265C-4F63-B270-BF05E4EA7AE2}"/>
              </a:ext>
            </a:extLst>
          </p:cNvPr>
          <p:cNvSpPr txBox="1"/>
          <p:nvPr/>
        </p:nvSpPr>
        <p:spPr>
          <a:xfrm>
            <a:off x="9303106" y="6396335"/>
            <a:ext cx="2888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2309430</a:t>
            </a:r>
            <a:r>
              <a:rPr lang="ja-JP" altLang="en-US" sz="2400" dirty="0">
                <a:solidFill>
                  <a:schemeClr val="bg1"/>
                </a:solidFill>
              </a:rPr>
              <a:t>　　宮近一星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>
            <a:extLst>
              <a:ext uri="{FF2B5EF4-FFF2-40B4-BE49-F238E27FC236}">
                <a16:creationId xmlns:a16="http://schemas.microsoft.com/office/drawing/2014/main" id="{DE1DC421-395E-45C9-8703-2832038A8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D6480F-A477-484B-B062-D5D79A79BC78}"/>
              </a:ext>
            </a:extLst>
          </p:cNvPr>
          <p:cNvSpPr txBox="1"/>
          <p:nvPr/>
        </p:nvSpPr>
        <p:spPr>
          <a:xfrm>
            <a:off x="191344" y="129631"/>
            <a:ext cx="48245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bg1"/>
                </a:solidFill>
              </a:rPr>
              <a:t>ゲームの流れ</a:t>
            </a:r>
            <a:endParaRPr kumimoji="1" lang="ja-JP" altLang="en-US" sz="60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BA54A4-FD6E-4938-A98F-65011B7B363D}"/>
              </a:ext>
            </a:extLst>
          </p:cNvPr>
          <p:cNvSpPr txBox="1"/>
          <p:nvPr/>
        </p:nvSpPr>
        <p:spPr>
          <a:xfrm>
            <a:off x="501151" y="1181886"/>
            <a:ext cx="5472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rgbClr val="00B0F0"/>
                </a:solidFill>
              </a:rPr>
              <a:t>5</a:t>
            </a:r>
            <a:r>
              <a:rPr lang="ja-JP" altLang="en-US" sz="2400" dirty="0">
                <a:solidFill>
                  <a:srgbClr val="00B0F0"/>
                </a:solidFill>
              </a:rPr>
              <a:t>階層</a:t>
            </a:r>
            <a:r>
              <a:rPr lang="ja-JP" altLang="en-US" sz="2400" dirty="0">
                <a:solidFill>
                  <a:schemeClr val="bg1"/>
                </a:solidFill>
              </a:rPr>
              <a:t>ある。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</a:t>
            </a:r>
            <a:r>
              <a:rPr lang="en-US" altLang="ja-JP" sz="2400" dirty="0">
                <a:solidFill>
                  <a:schemeClr val="bg1"/>
                </a:solidFill>
              </a:rPr>
              <a:t>(1</a:t>
            </a:r>
            <a:r>
              <a:rPr lang="ja-JP" altLang="en-US" sz="2400" dirty="0">
                <a:solidFill>
                  <a:schemeClr val="bg1"/>
                </a:solidFill>
              </a:rPr>
              <a:t>階層につき部屋がいくつかある</a:t>
            </a:r>
            <a:r>
              <a:rPr lang="en-US" altLang="ja-JP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136440-EBE6-4AF8-B4A1-B73F2EABCC73}"/>
              </a:ext>
            </a:extLst>
          </p:cNvPr>
          <p:cNvSpPr txBox="1"/>
          <p:nvPr/>
        </p:nvSpPr>
        <p:spPr>
          <a:xfrm>
            <a:off x="501151" y="2049475"/>
            <a:ext cx="64389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FEF4EC"/>
                </a:solidFill>
              </a:rPr>
              <a:t>・プレイヤーは</a:t>
            </a:r>
            <a:r>
              <a:rPr lang="ja-JP" altLang="en-US" sz="2400" b="1" u="sng" dirty="0">
                <a:solidFill>
                  <a:srgbClr val="FFFF00"/>
                </a:solidFill>
              </a:rPr>
              <a:t>扉を開けて探索</a:t>
            </a:r>
            <a:r>
              <a:rPr lang="ja-JP" altLang="en-US" sz="2400" dirty="0">
                <a:solidFill>
                  <a:srgbClr val="FEF4EC"/>
                </a:solidFill>
              </a:rPr>
              <a:t>し、ユニットと己の</a:t>
            </a:r>
            <a:endParaRPr lang="en-US" altLang="ja-JP" sz="2400" dirty="0">
              <a:solidFill>
                <a:srgbClr val="FEF4EC"/>
              </a:solidFill>
            </a:endParaRPr>
          </a:p>
          <a:p>
            <a:r>
              <a:rPr lang="ja-JP" altLang="en-US" sz="2400" dirty="0">
                <a:solidFill>
                  <a:srgbClr val="FEF4EC"/>
                </a:solidFill>
              </a:rPr>
              <a:t>　武器を用いて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rgbClr val="FEF4EC"/>
                </a:solidFill>
              </a:rPr>
              <a:t>を守りながら先に進む</a:t>
            </a:r>
            <a:endParaRPr lang="en-US" altLang="ja-JP" sz="2400" dirty="0">
              <a:solidFill>
                <a:srgbClr val="FEF4EC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2C141-6569-4310-9B7A-9622938AD87F}"/>
              </a:ext>
            </a:extLst>
          </p:cNvPr>
          <p:cNvSpPr txBox="1"/>
          <p:nvPr/>
        </p:nvSpPr>
        <p:spPr>
          <a:xfrm>
            <a:off x="8830562" y="298258"/>
            <a:ext cx="43204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</a:rPr>
              <a:t>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8C5DA4-D6D8-4860-A070-853AA15E5713}"/>
              </a:ext>
            </a:extLst>
          </p:cNvPr>
          <p:cNvSpPr/>
          <p:nvPr/>
        </p:nvSpPr>
        <p:spPr>
          <a:xfrm>
            <a:off x="9566469" y="105828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B69B92-7961-4A0E-891B-37BBF2867060}"/>
              </a:ext>
            </a:extLst>
          </p:cNvPr>
          <p:cNvSpPr/>
          <p:nvPr/>
        </p:nvSpPr>
        <p:spPr>
          <a:xfrm>
            <a:off x="10423338" y="1058280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FD6B36-7B62-430E-8E6F-2401D9A0F2C2}"/>
              </a:ext>
            </a:extLst>
          </p:cNvPr>
          <p:cNvSpPr/>
          <p:nvPr/>
        </p:nvSpPr>
        <p:spPr>
          <a:xfrm>
            <a:off x="11287434" y="1058280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D73F94-7B6A-4D12-9EDE-1AB5D2923188}"/>
              </a:ext>
            </a:extLst>
          </p:cNvPr>
          <p:cNvSpPr/>
          <p:nvPr/>
        </p:nvSpPr>
        <p:spPr>
          <a:xfrm>
            <a:off x="11287434" y="170461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B6B4EA-79DE-47DA-AF52-61C696F9B130}"/>
              </a:ext>
            </a:extLst>
          </p:cNvPr>
          <p:cNvSpPr/>
          <p:nvPr/>
        </p:nvSpPr>
        <p:spPr>
          <a:xfrm>
            <a:off x="9566469" y="1704608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635F12-B724-40D5-9A13-67B262EA3259}"/>
              </a:ext>
            </a:extLst>
          </p:cNvPr>
          <p:cNvSpPr/>
          <p:nvPr/>
        </p:nvSpPr>
        <p:spPr>
          <a:xfrm>
            <a:off x="9566469" y="2350939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409A87-8F53-46C2-A2ED-402C6073592A}"/>
              </a:ext>
            </a:extLst>
          </p:cNvPr>
          <p:cNvSpPr/>
          <p:nvPr/>
        </p:nvSpPr>
        <p:spPr>
          <a:xfrm>
            <a:off x="10423338" y="2350939"/>
            <a:ext cx="86409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7D4F10-A7DE-4F38-AD4A-74D127294CB6}"/>
              </a:ext>
            </a:extLst>
          </p:cNvPr>
          <p:cNvSpPr/>
          <p:nvPr/>
        </p:nvSpPr>
        <p:spPr>
          <a:xfrm>
            <a:off x="11287434" y="2348132"/>
            <a:ext cx="864096" cy="65610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761E9-EC6E-4C78-82EE-04E76B1A1978}"/>
              </a:ext>
            </a:extLst>
          </p:cNvPr>
          <p:cNvSpPr/>
          <p:nvPr/>
        </p:nvSpPr>
        <p:spPr>
          <a:xfrm>
            <a:off x="10423338" y="3004237"/>
            <a:ext cx="864096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C7FD8B9-5DFB-46B6-8F02-971426C24518}"/>
              </a:ext>
            </a:extLst>
          </p:cNvPr>
          <p:cNvCxnSpPr>
            <a:cxnSpLocks/>
          </p:cNvCxnSpPr>
          <p:nvPr/>
        </p:nvCxnSpPr>
        <p:spPr>
          <a:xfrm>
            <a:off x="10430565" y="1058280"/>
            <a:ext cx="85686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F5E8BDD9-D8FA-408E-96C8-1FB91CECEE83}"/>
              </a:ext>
            </a:extLst>
          </p:cNvPr>
          <p:cNvSpPr/>
          <p:nvPr/>
        </p:nvSpPr>
        <p:spPr>
          <a:xfrm>
            <a:off x="9670404" y="61087"/>
            <a:ext cx="2507397" cy="779089"/>
          </a:xfrm>
          <a:prstGeom prst="wedgeRectCallout">
            <a:avLst>
              <a:gd name="adj1" fmla="val -4030"/>
              <a:gd name="adj2" fmla="val 680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46DB5C-08D7-48B4-B318-AFA320643723}"/>
              </a:ext>
            </a:extLst>
          </p:cNvPr>
          <p:cNvSpPr txBox="1"/>
          <p:nvPr/>
        </p:nvSpPr>
        <p:spPr>
          <a:xfrm>
            <a:off x="9684603" y="61088"/>
            <a:ext cx="25073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フロアの目的地であり開けるには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が必要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5D0F8FB-7851-4F55-ACD4-B9532CE957CC}"/>
              </a:ext>
            </a:extLst>
          </p:cNvPr>
          <p:cNvSpPr txBox="1"/>
          <p:nvPr/>
        </p:nvSpPr>
        <p:spPr>
          <a:xfrm>
            <a:off x="9198455" y="4053071"/>
            <a:ext cx="2655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スタート＆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初期位置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115591-4EB0-4BB9-8BC7-5A4F41F31356}"/>
              </a:ext>
            </a:extLst>
          </p:cNvPr>
          <p:cNvSpPr/>
          <p:nvPr/>
        </p:nvSpPr>
        <p:spPr>
          <a:xfrm>
            <a:off x="10366192" y="2520112"/>
            <a:ext cx="134630" cy="355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156954-8B63-411A-8A55-542900D4E825}"/>
              </a:ext>
            </a:extLst>
          </p:cNvPr>
          <p:cNvSpPr/>
          <p:nvPr/>
        </p:nvSpPr>
        <p:spPr>
          <a:xfrm>
            <a:off x="10361072" y="1848123"/>
            <a:ext cx="134630" cy="33479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22489D-D5B3-42B1-AC36-F208383FD2CD}"/>
              </a:ext>
            </a:extLst>
          </p:cNvPr>
          <p:cNvSpPr/>
          <p:nvPr/>
        </p:nvSpPr>
        <p:spPr>
          <a:xfrm>
            <a:off x="11220119" y="2511306"/>
            <a:ext cx="134630" cy="3555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FCE3E5-89CC-440D-B854-688AEB6F3BAD}"/>
              </a:ext>
            </a:extLst>
          </p:cNvPr>
          <p:cNvSpPr/>
          <p:nvPr/>
        </p:nvSpPr>
        <p:spPr>
          <a:xfrm>
            <a:off x="10703813" y="1624079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512124-57DA-489E-9B46-F10F22F48C9A}"/>
              </a:ext>
            </a:extLst>
          </p:cNvPr>
          <p:cNvSpPr/>
          <p:nvPr/>
        </p:nvSpPr>
        <p:spPr>
          <a:xfrm>
            <a:off x="11566080" y="2267828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98C9C1-97AB-4714-A0CD-E0A79FA0C8CF}"/>
              </a:ext>
            </a:extLst>
          </p:cNvPr>
          <p:cNvSpPr/>
          <p:nvPr/>
        </p:nvSpPr>
        <p:spPr>
          <a:xfrm>
            <a:off x="9837888" y="2262964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DA2B10-1ED6-4391-A95B-1A15668E1FE0}"/>
              </a:ext>
            </a:extLst>
          </p:cNvPr>
          <p:cNvSpPr/>
          <p:nvPr/>
        </p:nvSpPr>
        <p:spPr>
          <a:xfrm>
            <a:off x="11566080" y="1635435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A41ECF-02B3-4B72-91AD-45B9D05BD9D8}"/>
              </a:ext>
            </a:extLst>
          </p:cNvPr>
          <p:cNvSpPr/>
          <p:nvPr/>
        </p:nvSpPr>
        <p:spPr>
          <a:xfrm>
            <a:off x="9854501" y="1622550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1B05731-E1CC-40D2-AEFA-754E72DAC21C}"/>
              </a:ext>
            </a:extLst>
          </p:cNvPr>
          <p:cNvSpPr/>
          <p:nvPr/>
        </p:nvSpPr>
        <p:spPr>
          <a:xfrm>
            <a:off x="7392143" y="1145294"/>
            <a:ext cx="1895680" cy="1205645"/>
          </a:xfrm>
          <a:prstGeom prst="wedgeRectCallout">
            <a:avLst>
              <a:gd name="adj1" fmla="val 108596"/>
              <a:gd name="adj2" fmla="val 2130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8E1120-CF36-4149-894F-EDD71051DB79}"/>
              </a:ext>
            </a:extLst>
          </p:cNvPr>
          <p:cNvSpPr txBox="1"/>
          <p:nvPr/>
        </p:nvSpPr>
        <p:spPr>
          <a:xfrm>
            <a:off x="7401460" y="1160743"/>
            <a:ext cx="18917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目的地に行くための経由地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lang="ja-JP" altLang="en-US" dirty="0">
                <a:solidFill>
                  <a:schemeClr val="bg1"/>
                </a:solidFill>
              </a:rPr>
              <a:t>開けるには</a:t>
            </a:r>
            <a:r>
              <a:rPr lang="ja-JP" altLang="en-US" sz="1800" dirty="0">
                <a:solidFill>
                  <a:srgbClr val="FF0066"/>
                </a:solidFill>
              </a:rPr>
              <a:t>ボット</a:t>
            </a:r>
            <a:r>
              <a:rPr lang="ja-JP" altLang="en-US" dirty="0">
                <a:solidFill>
                  <a:schemeClr val="bg1"/>
                </a:solidFill>
              </a:rPr>
              <a:t>が必要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276551-E892-4F41-A1C5-F937B645B7B0}"/>
              </a:ext>
            </a:extLst>
          </p:cNvPr>
          <p:cNvSpPr txBox="1"/>
          <p:nvPr/>
        </p:nvSpPr>
        <p:spPr>
          <a:xfrm>
            <a:off x="501150" y="2927168"/>
            <a:ext cx="581087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・一定時間で敵が出てくるウェーブになる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ウェーブ中はボットを壊されないように敵を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すべて倒したら終わる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67DB00-4DB6-4085-ADF9-513C60610D21}"/>
              </a:ext>
            </a:extLst>
          </p:cNvPr>
          <p:cNvSpPr/>
          <p:nvPr/>
        </p:nvSpPr>
        <p:spPr>
          <a:xfrm>
            <a:off x="8044917" y="3156522"/>
            <a:ext cx="1809584" cy="646331"/>
          </a:xfrm>
          <a:prstGeom prst="wedgeRectCallout">
            <a:avLst>
              <a:gd name="adj1" fmla="val 42944"/>
              <a:gd name="adj2" fmla="val -940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1BB74B-4B1B-4A18-9457-E9700F41B559}"/>
              </a:ext>
            </a:extLst>
          </p:cNvPr>
          <p:cNvSpPr txBox="1"/>
          <p:nvPr/>
        </p:nvSpPr>
        <p:spPr>
          <a:xfrm>
            <a:off x="8052921" y="3295021"/>
            <a:ext cx="18592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敵の沸きポイント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02F05CF-CEF5-49C4-AA44-5E97C29503D6}"/>
              </a:ext>
            </a:extLst>
          </p:cNvPr>
          <p:cNvSpPr txBox="1"/>
          <p:nvPr/>
        </p:nvSpPr>
        <p:spPr>
          <a:xfrm>
            <a:off x="501150" y="4193636"/>
            <a:ext cx="8475169" cy="19389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・経由地と目的地を開くときは絶対にウェーブが始まり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　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が場所に自動で行く</a:t>
            </a:r>
            <a:r>
              <a:rPr lang="en-US" altLang="ja-JP" sz="2400" dirty="0">
                <a:solidFill>
                  <a:schemeClr val="bg1"/>
                </a:solidFill>
              </a:rPr>
              <a:t>(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の移動速度は遅い</a:t>
            </a:r>
            <a:r>
              <a:rPr lang="en-US" altLang="ja-JP" sz="24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2400" dirty="0">
                <a:solidFill>
                  <a:schemeClr val="bg1"/>
                </a:solidFill>
              </a:rPr>
              <a:t>・終了条件（経由地は開いて敵を全て倒し終わるとウェーブ終了）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	</a:t>
            </a:r>
            <a:r>
              <a:rPr lang="ja-JP" altLang="en-US" sz="2400" dirty="0">
                <a:solidFill>
                  <a:schemeClr val="bg1"/>
                </a:solidFill>
              </a:rPr>
              <a:t>　　（目的地は開くとウェーブ終了し、その階層はクリア）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*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>
                <a:solidFill>
                  <a:schemeClr val="bg1"/>
                </a:solidFill>
              </a:rPr>
              <a:t>が扉を開くには時間がかかる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3C1F29-BA44-49B4-AD9B-7725CB2E43B2}"/>
              </a:ext>
            </a:extLst>
          </p:cNvPr>
          <p:cNvSpPr txBox="1"/>
          <p:nvPr/>
        </p:nvSpPr>
        <p:spPr>
          <a:xfrm>
            <a:off x="521145" y="6320716"/>
            <a:ext cx="6078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</a:rPr>
              <a:t>すべての階層をクリアするとステージクリア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C48D8CB-DD61-4665-A7C4-CACD9B97886D}"/>
              </a:ext>
            </a:extLst>
          </p:cNvPr>
          <p:cNvSpPr/>
          <p:nvPr/>
        </p:nvSpPr>
        <p:spPr>
          <a:xfrm>
            <a:off x="9262610" y="3895901"/>
            <a:ext cx="2484649" cy="630967"/>
          </a:xfrm>
          <a:prstGeom prst="wedgeRectCallout">
            <a:avLst>
              <a:gd name="adj1" fmla="val 14897"/>
              <a:gd name="adj2" fmla="val -136078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15B197-E925-486D-B284-6D484B79F209}"/>
              </a:ext>
            </a:extLst>
          </p:cNvPr>
          <p:cNvSpPr/>
          <p:nvPr/>
        </p:nvSpPr>
        <p:spPr>
          <a:xfrm>
            <a:off x="10718597" y="2938030"/>
            <a:ext cx="288032" cy="152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EC7C6FCE-A688-48BD-A02C-88C8993A19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8BA1E-FD8D-4DB8-9824-F4F3D17A7B8E}"/>
              </a:ext>
            </a:extLst>
          </p:cNvPr>
          <p:cNvSpPr txBox="1"/>
          <p:nvPr/>
        </p:nvSpPr>
        <p:spPr>
          <a:xfrm>
            <a:off x="479376" y="373057"/>
            <a:ext cx="316835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9C900-A995-4239-939A-137A0F4A3837}"/>
              </a:ext>
            </a:extLst>
          </p:cNvPr>
          <p:cNvSpPr txBox="1"/>
          <p:nvPr/>
        </p:nvSpPr>
        <p:spPr>
          <a:xfrm>
            <a:off x="3719736" y="5792864"/>
            <a:ext cx="5040560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アタッカー、タンク、サポートの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種類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役職によって体力・攻撃力が違う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684C8-A735-4D17-9182-08D9A467C37D}"/>
              </a:ext>
            </a:extLst>
          </p:cNvPr>
          <p:cNvSpPr txBox="1"/>
          <p:nvPr/>
        </p:nvSpPr>
        <p:spPr>
          <a:xfrm>
            <a:off x="868993" y="1785732"/>
            <a:ext cx="659515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・ゲーム開始前に使いたいキャラクターを選択する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167419-F4FF-409D-9AB8-3E769F95F1C9}"/>
              </a:ext>
            </a:extLst>
          </p:cNvPr>
          <p:cNvSpPr txBox="1"/>
          <p:nvPr/>
        </p:nvSpPr>
        <p:spPr>
          <a:xfrm>
            <a:off x="868993" y="2247397"/>
            <a:ext cx="782125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・操作キャラクターは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のキャラクターと常時交代ができる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433681-604A-4330-9635-993513895AF5}"/>
              </a:ext>
            </a:extLst>
          </p:cNvPr>
          <p:cNvSpPr txBox="1"/>
          <p:nvPr/>
        </p:nvSpPr>
        <p:spPr>
          <a:xfrm>
            <a:off x="868993" y="1270793"/>
            <a:ext cx="537102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人プレイ（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人の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とともに行動する）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6911FE-6CDC-432A-9689-D5FBCDA0F805}"/>
              </a:ext>
            </a:extLst>
          </p:cNvPr>
          <p:cNvSpPr txBox="1"/>
          <p:nvPr/>
        </p:nvSpPr>
        <p:spPr>
          <a:xfrm>
            <a:off x="868993" y="2837357"/>
            <a:ext cx="66750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のキャラクターが死んでいないとき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操作キャラクターが死ぬと、</a:t>
            </a:r>
            <a:r>
              <a:rPr lang="en-US" altLang="ja-JP" sz="2400" dirty="0">
                <a:solidFill>
                  <a:schemeClr val="bg1"/>
                </a:solidFill>
              </a:rPr>
              <a:t>NPC</a:t>
            </a:r>
            <a:r>
              <a:rPr lang="ja-JP" altLang="en-US" sz="2400" dirty="0">
                <a:solidFill>
                  <a:schemeClr val="bg1"/>
                </a:solidFill>
              </a:rPr>
              <a:t>のキャラクターと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交代される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A7CE0F-01ED-45E7-8240-3FB1E3D02686}"/>
              </a:ext>
            </a:extLst>
          </p:cNvPr>
          <p:cNvSpPr txBox="1"/>
          <p:nvPr/>
        </p:nvSpPr>
        <p:spPr>
          <a:xfrm>
            <a:off x="868993" y="4174235"/>
            <a:ext cx="58885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ja-JP" altLang="en-US" sz="2400" dirty="0">
                <a:solidFill>
                  <a:schemeClr val="bg1"/>
                </a:solidFill>
              </a:rPr>
              <a:t>倒れている味方は復活させることができる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は１</a:t>
            </a:r>
            <a:r>
              <a:rPr lang="en-US" altLang="ja-JP" sz="2400" dirty="0">
                <a:solidFill>
                  <a:schemeClr val="bg1"/>
                </a:solidFill>
              </a:rPr>
              <a:t>/</a:t>
            </a:r>
            <a:r>
              <a:rPr lang="ja-JP" altLang="en-US" sz="2400" dirty="0">
                <a:solidFill>
                  <a:schemeClr val="bg1"/>
                </a:solidFill>
              </a:rPr>
              <a:t>４程度からスタートになる）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0A19D2-BB70-4186-9EDA-733912DB363F}"/>
              </a:ext>
            </a:extLst>
          </p:cNvPr>
          <p:cNvSpPr txBox="1"/>
          <p:nvPr/>
        </p:nvSpPr>
        <p:spPr>
          <a:xfrm>
            <a:off x="868993" y="5140223"/>
            <a:ext cx="522700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r>
              <a:rPr lang="ja-JP" altLang="en-US" sz="2400" dirty="0">
                <a:solidFill>
                  <a:schemeClr val="bg1"/>
                </a:solidFill>
              </a:rPr>
              <a:t>どちらも死ぬとゲームオーバーとなる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60091B0-8E6F-448C-9738-E78510C21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6F34-2D71-447F-B810-9A23E2112BC3}"/>
              </a:ext>
            </a:extLst>
          </p:cNvPr>
          <p:cNvSpPr txBox="1"/>
          <p:nvPr/>
        </p:nvSpPr>
        <p:spPr>
          <a:xfrm>
            <a:off x="479376" y="548680"/>
            <a:ext cx="864096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683A0-832F-4BC9-AC48-C934F9024CF2}"/>
              </a:ext>
            </a:extLst>
          </p:cNvPr>
          <p:cNvSpPr txBox="1"/>
          <p:nvPr/>
        </p:nvSpPr>
        <p:spPr>
          <a:xfrm>
            <a:off x="3083464" y="2644170"/>
            <a:ext cx="6048672" cy="1569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・近接攻撃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・遠距離攻撃</a:t>
            </a:r>
            <a:endParaRPr lang="en-US" altLang="ja-JP" sz="3200" dirty="0">
              <a:solidFill>
                <a:schemeClr val="bg1"/>
              </a:solidFill>
            </a:endParaRPr>
          </a:p>
          <a:p>
            <a:r>
              <a:rPr lang="ja-JP" altLang="en-US" sz="3200" dirty="0">
                <a:solidFill>
                  <a:schemeClr val="bg1"/>
                </a:solidFill>
              </a:rPr>
              <a:t>（体力は多い敵と少ない敵がいる）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7A1E70-907F-47B0-BE5C-D366D82CCAF4}"/>
              </a:ext>
            </a:extLst>
          </p:cNvPr>
          <p:cNvSpPr txBox="1"/>
          <p:nvPr/>
        </p:nvSpPr>
        <p:spPr>
          <a:xfrm>
            <a:off x="1739516" y="5097747"/>
            <a:ext cx="871296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フロアを進むごとに、体力と攻撃力が上がっていく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31835-ECEE-49F5-AD2B-FAAF53D3FC84}"/>
              </a:ext>
            </a:extLst>
          </p:cNvPr>
          <p:cNvSpPr txBox="1"/>
          <p:nvPr/>
        </p:nvSpPr>
        <p:spPr>
          <a:xfrm>
            <a:off x="1703512" y="1467865"/>
            <a:ext cx="878497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</a:rPr>
              <a:t>１フロアにいくつかの敵がわいてくるポイントがある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4A166DCC-EE28-4C02-866D-A939D16704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97FD23-892C-4E12-97D1-127ECC465AE9}"/>
              </a:ext>
            </a:extLst>
          </p:cNvPr>
          <p:cNvSpPr txBox="1"/>
          <p:nvPr/>
        </p:nvSpPr>
        <p:spPr>
          <a:xfrm>
            <a:off x="479376" y="548680"/>
            <a:ext cx="1634149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資源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66F6FF-5A3C-4579-A2F1-3010ABADF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79" y="4059663"/>
            <a:ext cx="1728192" cy="17281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43801EE-6EE3-4151-977E-2123EC5CC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796" y="4279786"/>
            <a:ext cx="1546886" cy="1161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37B651-EA96-4636-81D8-24668860E1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38" y="3048478"/>
            <a:ext cx="1546885" cy="1113459"/>
          </a:xfrm>
          <a:prstGeom prst="rect">
            <a:avLst/>
          </a:prstGeom>
        </p:spPr>
      </p:pic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A11D6FB-2B9D-4A65-999E-35C0425C2F53}"/>
              </a:ext>
            </a:extLst>
          </p:cNvPr>
          <p:cNvCxnSpPr/>
          <p:nvPr/>
        </p:nvCxnSpPr>
        <p:spPr>
          <a:xfrm flipV="1">
            <a:off x="3847769" y="3434064"/>
            <a:ext cx="2448272" cy="79208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CBB06F-3648-4334-8E9B-B6A24D6D631B}"/>
              </a:ext>
            </a:extLst>
          </p:cNvPr>
          <p:cNvSpPr txBox="1"/>
          <p:nvPr/>
        </p:nvSpPr>
        <p:spPr>
          <a:xfrm>
            <a:off x="154142" y="4653136"/>
            <a:ext cx="1261338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資源</a:t>
            </a:r>
            <a:endParaRPr lang="en-US" altLang="ja-JP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0EC239-51B7-4626-BEB2-3D8C1B7B9A67}"/>
              </a:ext>
            </a:extLst>
          </p:cNvPr>
          <p:cNvSpPr txBox="1"/>
          <p:nvPr/>
        </p:nvSpPr>
        <p:spPr>
          <a:xfrm>
            <a:off x="8644250" y="3251264"/>
            <a:ext cx="342841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新ユニット入手</a:t>
            </a:r>
            <a:endParaRPr lang="en-US" altLang="ja-JP" sz="4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AE9AC3-0680-42F8-823C-C1C31492139E}"/>
              </a:ext>
            </a:extLst>
          </p:cNvPr>
          <p:cNvSpPr txBox="1"/>
          <p:nvPr/>
        </p:nvSpPr>
        <p:spPr>
          <a:xfrm>
            <a:off x="8644250" y="4714691"/>
            <a:ext cx="348800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600" dirty="0"/>
              <a:t>キャラクター強化</a:t>
            </a:r>
            <a:endParaRPr lang="en-US" altLang="ja-JP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BE1047-70A4-471B-BB3C-8568A4E4E0F8}"/>
              </a:ext>
            </a:extLst>
          </p:cNvPr>
          <p:cNvSpPr txBox="1"/>
          <p:nvPr/>
        </p:nvSpPr>
        <p:spPr>
          <a:xfrm>
            <a:off x="6547773" y="1985907"/>
            <a:ext cx="56166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ユニットは</a:t>
            </a:r>
            <a:r>
              <a:rPr lang="en-US" altLang="ja-JP" sz="2400" dirty="0">
                <a:solidFill>
                  <a:schemeClr val="bg1"/>
                </a:solidFill>
              </a:rPr>
              <a:t>5</a:t>
            </a:r>
            <a:r>
              <a:rPr lang="ja-JP" altLang="en-US" sz="2400" dirty="0">
                <a:solidFill>
                  <a:schemeClr val="bg1"/>
                </a:solidFill>
              </a:rPr>
              <a:t>種類あるうちランダム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つ選択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35BAD5-6CB7-46BA-9A55-92D4D05A8FED}"/>
              </a:ext>
            </a:extLst>
          </p:cNvPr>
          <p:cNvCxnSpPr>
            <a:cxnSpLocks/>
          </p:cNvCxnSpPr>
          <p:nvPr/>
        </p:nvCxnSpPr>
        <p:spPr>
          <a:xfrm>
            <a:off x="3841496" y="4923759"/>
            <a:ext cx="2483476" cy="15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7955592-2BF6-4033-B852-C0A038C3BB9F}"/>
              </a:ext>
            </a:extLst>
          </p:cNvPr>
          <p:cNvCxnSpPr>
            <a:cxnSpLocks/>
          </p:cNvCxnSpPr>
          <p:nvPr/>
        </p:nvCxnSpPr>
        <p:spPr>
          <a:xfrm>
            <a:off x="3852829" y="5547891"/>
            <a:ext cx="2476080" cy="62760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回復薬ゲーム に対する画像結果">
            <a:extLst>
              <a:ext uri="{FF2B5EF4-FFF2-40B4-BE49-F238E27FC236}">
                <a16:creationId xmlns:a16="http://schemas.microsoft.com/office/drawing/2014/main" id="{0B3413DA-78C1-4F1D-8F90-DE83D93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796" y="5693112"/>
            <a:ext cx="1546886" cy="11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A7751A-988A-4135-A349-412E83038E69}"/>
              </a:ext>
            </a:extLst>
          </p:cNvPr>
          <p:cNvSpPr txBox="1"/>
          <p:nvPr/>
        </p:nvSpPr>
        <p:spPr>
          <a:xfrm>
            <a:off x="8656669" y="5874978"/>
            <a:ext cx="2839931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4000" dirty="0"/>
              <a:t>HP</a:t>
            </a:r>
            <a:r>
              <a:rPr lang="ja-JP" altLang="en-US" sz="4000" dirty="0"/>
              <a:t>回復入手</a:t>
            </a:r>
            <a:endParaRPr lang="en-US" altLang="ja-JP" sz="4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4641D57-AED9-4A6E-BEA2-CF7F2057C180}"/>
              </a:ext>
            </a:extLst>
          </p:cNvPr>
          <p:cNvSpPr/>
          <p:nvPr/>
        </p:nvSpPr>
        <p:spPr>
          <a:xfrm>
            <a:off x="6528048" y="1110035"/>
            <a:ext cx="5616624" cy="1475702"/>
          </a:xfrm>
          <a:prstGeom prst="wedgeRectCallout">
            <a:avLst>
              <a:gd name="adj1" fmla="val -36509"/>
              <a:gd name="adj2" fmla="val 724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35DF06-8B23-4AC9-8C5B-8AA292409958}"/>
              </a:ext>
            </a:extLst>
          </p:cNvPr>
          <p:cNvSpPr txBox="1"/>
          <p:nvPr/>
        </p:nvSpPr>
        <p:spPr>
          <a:xfrm>
            <a:off x="7446239" y="1074131"/>
            <a:ext cx="362864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最初は近くの敵を攻撃する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ユニットを所持している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4E0C4C-0620-4E1B-9A2D-C89E77E59475}"/>
              </a:ext>
            </a:extLst>
          </p:cNvPr>
          <p:cNvSpPr txBox="1"/>
          <p:nvPr/>
        </p:nvSpPr>
        <p:spPr>
          <a:xfrm>
            <a:off x="497122" y="1743199"/>
            <a:ext cx="37986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資源はフロアの扉を開けるごとに一定数獲得できる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AEEDBF1-0152-48DE-AAD8-4A28AD4E4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3897AA-99F6-4E49-8FFC-510D93653CF7}"/>
              </a:ext>
            </a:extLst>
          </p:cNvPr>
          <p:cNvSpPr txBox="1"/>
          <p:nvPr/>
        </p:nvSpPr>
        <p:spPr>
          <a:xfrm>
            <a:off x="479376" y="373057"/>
            <a:ext cx="2160240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ユニット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7FB627-D185-4034-90EB-5BA327B100C2}"/>
              </a:ext>
            </a:extLst>
          </p:cNvPr>
          <p:cNvSpPr txBox="1"/>
          <p:nvPr/>
        </p:nvSpPr>
        <p:spPr>
          <a:xfrm>
            <a:off x="658342" y="3764762"/>
            <a:ext cx="708637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・ユニットにも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があり、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がなくなると起動しなくなる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2AC92E-1391-46AB-A6AA-DB28C9764BB3}"/>
              </a:ext>
            </a:extLst>
          </p:cNvPr>
          <p:cNvSpPr txBox="1"/>
          <p:nvPr/>
        </p:nvSpPr>
        <p:spPr>
          <a:xfrm>
            <a:off x="695400" y="1259622"/>
            <a:ext cx="708637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・部屋にユニット設置することができる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設置には資源を使用する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ただし設置したユニットを回収することはできない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85EA55-0B9B-4533-B7EA-C064425033EF}"/>
              </a:ext>
            </a:extLst>
          </p:cNvPr>
          <p:cNvSpPr txBox="1"/>
          <p:nvPr/>
        </p:nvSpPr>
        <p:spPr>
          <a:xfrm>
            <a:off x="695400" y="2677739"/>
            <a:ext cx="684076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・設置されたユニットは起動範囲があり、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敵がその範囲内に入ると自動で攻撃してくれる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E4DE88-0BA1-4398-BA2A-DC376E3E7D5C}"/>
              </a:ext>
            </a:extLst>
          </p:cNvPr>
          <p:cNvSpPr txBox="1"/>
          <p:nvPr/>
        </p:nvSpPr>
        <p:spPr>
          <a:xfrm>
            <a:off x="658342" y="4381488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・ユニットの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はプレイヤーが叩くと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を一定量回復する（完全回復までできる）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95AF35-7D3D-4EC6-A9EF-41457B4E57D4}"/>
              </a:ext>
            </a:extLst>
          </p:cNvPr>
          <p:cNvSpPr txBox="1"/>
          <p:nvPr/>
        </p:nvSpPr>
        <p:spPr>
          <a:xfrm>
            <a:off x="2360991" y="5598378"/>
            <a:ext cx="7446418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・資源を使うとユニットは強化ができる（</a:t>
            </a:r>
            <a:r>
              <a:rPr lang="en-US" altLang="ja-JP" sz="2400" dirty="0">
                <a:solidFill>
                  <a:schemeClr val="bg1"/>
                </a:solidFill>
              </a:rPr>
              <a:t>5</a:t>
            </a:r>
            <a:r>
              <a:rPr lang="ja-JP" altLang="en-US" sz="2400" dirty="0">
                <a:solidFill>
                  <a:schemeClr val="bg1"/>
                </a:solidFill>
              </a:rPr>
              <a:t>回まで）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＊強化するごとに資源を使う量は増える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ACA0DE1-E24D-446C-89C3-9DB35F09A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089383-E9F0-4EB9-901A-FFAD3E92AA66}"/>
              </a:ext>
            </a:extLst>
          </p:cNvPr>
          <p:cNvSpPr txBox="1"/>
          <p:nvPr/>
        </p:nvSpPr>
        <p:spPr>
          <a:xfrm>
            <a:off x="479376" y="373057"/>
            <a:ext cx="424847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キャラクター強化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C82CBE-DCB4-4E68-BA75-7BB1ACD37AC4}"/>
              </a:ext>
            </a:extLst>
          </p:cNvPr>
          <p:cNvSpPr txBox="1"/>
          <p:nvPr/>
        </p:nvSpPr>
        <p:spPr>
          <a:xfrm>
            <a:off x="839416" y="1268760"/>
            <a:ext cx="51845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回まで強化できる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・強化するたびに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が一定量回復する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・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回まで強化すると種類ごとに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異なったスキルが追加される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8AA94-7E6D-4F54-9E24-1C584E03323D}"/>
              </a:ext>
            </a:extLst>
          </p:cNvPr>
          <p:cNvSpPr txBox="1"/>
          <p:nvPr/>
        </p:nvSpPr>
        <p:spPr>
          <a:xfrm>
            <a:off x="1926943" y="4024205"/>
            <a:ext cx="862764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アタッカー・・・</a:t>
            </a:r>
            <a:r>
              <a:rPr lang="en-US" altLang="ja-JP" sz="3200" dirty="0">
                <a:solidFill>
                  <a:schemeClr val="bg1"/>
                </a:solidFill>
              </a:rPr>
              <a:t>5</a:t>
            </a:r>
            <a:r>
              <a:rPr lang="ja-JP" altLang="en-US" sz="3200" dirty="0">
                <a:solidFill>
                  <a:schemeClr val="bg1"/>
                </a:solidFill>
              </a:rPr>
              <a:t>回に</a:t>
            </a:r>
            <a:r>
              <a:rPr lang="en-US" altLang="ja-JP" sz="3200" dirty="0">
                <a:solidFill>
                  <a:schemeClr val="bg1"/>
                </a:solidFill>
              </a:rPr>
              <a:t>1</a:t>
            </a:r>
            <a:r>
              <a:rPr lang="ja-JP" altLang="en-US" sz="3200" dirty="0">
                <a:solidFill>
                  <a:schemeClr val="bg1"/>
                </a:solidFill>
              </a:rPr>
              <a:t>回高威力の範囲攻撃が出る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430EF0-D1A2-4A6B-852B-EF83D1BCDE9A}"/>
              </a:ext>
            </a:extLst>
          </p:cNvPr>
          <p:cNvSpPr txBox="1"/>
          <p:nvPr/>
        </p:nvSpPr>
        <p:spPr>
          <a:xfrm>
            <a:off x="1919055" y="6030778"/>
            <a:ext cx="8635534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サポート・・・攻撃すると短い間敵がスタンする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0FD40D-9519-4468-A0DA-34C5235051AF}"/>
              </a:ext>
            </a:extLst>
          </p:cNvPr>
          <p:cNvSpPr txBox="1"/>
          <p:nvPr/>
        </p:nvSpPr>
        <p:spPr>
          <a:xfrm>
            <a:off x="1932541" y="4974134"/>
            <a:ext cx="8627645" cy="5847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タンク・・・攻撃すると</a:t>
            </a:r>
            <a:r>
              <a:rPr lang="en-US" altLang="ja-JP" sz="3200" dirty="0">
                <a:solidFill>
                  <a:schemeClr val="bg1"/>
                </a:solidFill>
              </a:rPr>
              <a:t>HP</a:t>
            </a:r>
            <a:r>
              <a:rPr lang="ja-JP" altLang="en-US" sz="3200" dirty="0">
                <a:solidFill>
                  <a:schemeClr val="bg1"/>
                </a:solidFill>
              </a:rPr>
              <a:t>がほんの少し回復する</a:t>
            </a: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19CD87-0D9C-45E9-BD79-51BED235B393}"/>
              </a:ext>
            </a:extLst>
          </p:cNvPr>
          <p:cNvSpPr txBox="1"/>
          <p:nvPr/>
        </p:nvSpPr>
        <p:spPr>
          <a:xfrm>
            <a:off x="811782" y="2938301"/>
            <a:ext cx="535622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・資源を使うと強化ができる（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回まで）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＊強化するごとに資源を使う量は増える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9D9701E8-CAD0-4474-B0CE-589191704C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  <a:solidFill>
            <a:srgbClr val="00B050"/>
          </a:solidFill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1964FA-B9FF-4624-95C4-35DC3E71206B}"/>
              </a:ext>
            </a:extLst>
          </p:cNvPr>
          <p:cNvSpPr txBox="1"/>
          <p:nvPr/>
        </p:nvSpPr>
        <p:spPr>
          <a:xfrm>
            <a:off x="695400" y="585449"/>
            <a:ext cx="1512168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スコア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43144-5502-46C7-9764-4A3D84B06DE1}"/>
              </a:ext>
            </a:extLst>
          </p:cNvPr>
          <p:cNvSpPr txBox="1"/>
          <p:nvPr/>
        </p:nvSpPr>
        <p:spPr>
          <a:xfrm>
            <a:off x="3347896" y="1483902"/>
            <a:ext cx="547260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・ステージクリア後にスコアを表示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フロアのクリア数で基本スコアを決定する</a:t>
            </a:r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FA8605-0412-4E0B-98B1-2F324C0D6445}"/>
              </a:ext>
            </a:extLst>
          </p:cNvPr>
          <p:cNvSpPr txBox="1"/>
          <p:nvPr/>
        </p:nvSpPr>
        <p:spPr>
          <a:xfrm>
            <a:off x="3815948" y="5331516"/>
            <a:ext cx="4536504" cy="83099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・ステージごとにハイスコアを表示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（上位</a:t>
            </a:r>
            <a:r>
              <a:rPr lang="en-US" altLang="ja-JP" sz="2400" dirty="0">
                <a:solidFill>
                  <a:schemeClr val="bg1"/>
                </a:solidFill>
              </a:rPr>
              <a:t>3</a:t>
            </a:r>
            <a:r>
              <a:rPr lang="ja-JP" altLang="en-US" sz="2400" dirty="0">
                <a:solidFill>
                  <a:schemeClr val="bg1"/>
                </a:solidFill>
              </a:rPr>
              <a:t>位）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057858-EBD3-4F8D-AF0C-8AFAEDA80BDC}"/>
              </a:ext>
            </a:extLst>
          </p:cNvPr>
          <p:cNvSpPr txBox="1"/>
          <p:nvPr/>
        </p:nvSpPr>
        <p:spPr>
          <a:xfrm>
            <a:off x="3048740" y="3015735"/>
            <a:ext cx="6094520" cy="156966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ゴールに到達したときの追加スコア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②</a:t>
            </a:r>
            <a:r>
              <a:rPr kumimoji="1" lang="ja-JP" altLang="en-US" sz="2400" dirty="0">
                <a:solidFill>
                  <a:schemeClr val="bg1"/>
                </a:solidFill>
              </a:rPr>
              <a:t>残した資源を追加スコア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③</a:t>
            </a:r>
            <a:r>
              <a:rPr lang="ja-JP" altLang="en-US" sz="2400" dirty="0">
                <a:solidFill>
                  <a:schemeClr val="bg1"/>
                </a:solidFill>
              </a:rPr>
              <a:t>ボットの最終</a:t>
            </a:r>
            <a:r>
              <a:rPr lang="en-US" altLang="ja-JP" sz="2400" dirty="0">
                <a:solidFill>
                  <a:schemeClr val="bg1"/>
                </a:solidFill>
              </a:rPr>
              <a:t>HP</a:t>
            </a:r>
            <a:r>
              <a:rPr lang="ja-JP" altLang="en-US" sz="2400" dirty="0">
                <a:solidFill>
                  <a:schemeClr val="bg1"/>
                </a:solidFill>
              </a:rPr>
              <a:t>によって追加スコア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④宝物をクリアまでもっていくとボーナススコア</a:t>
            </a:r>
          </a:p>
        </p:txBody>
      </p:sp>
    </p:spTree>
    <p:extLst>
      <p:ext uri="{BB962C8B-B14F-4D97-AF65-F5344CB8AC3E}">
        <p14:creationId xmlns:p14="http://schemas.microsoft.com/office/powerpoint/2010/main" val="40941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7ECB0DB8-2D33-40DB-B2B8-E049442CC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0" y="0"/>
            <a:ext cx="12215600" cy="6858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D19A60-224F-4AAC-8AA1-F4674F1F918F}"/>
              </a:ext>
            </a:extLst>
          </p:cNvPr>
          <p:cNvSpPr txBox="1"/>
          <p:nvPr/>
        </p:nvSpPr>
        <p:spPr>
          <a:xfrm>
            <a:off x="118791" y="376075"/>
            <a:ext cx="2916324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お宝ボックス</a:t>
            </a:r>
            <a:endParaRPr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FA7213-F35E-4CFD-8044-5E38B95EE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2" y="2249221"/>
            <a:ext cx="2376016" cy="205568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96812F-EEAB-456A-86A1-DF6941638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6" y="2065120"/>
            <a:ext cx="2376016" cy="208396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76089-C8DB-4053-8E8C-DD529AD37905}"/>
              </a:ext>
            </a:extLst>
          </p:cNvPr>
          <p:cNvSpPr txBox="1"/>
          <p:nvPr/>
        </p:nvSpPr>
        <p:spPr>
          <a:xfrm>
            <a:off x="2063552" y="1268760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ノーマルボックス　</a:t>
            </a:r>
            <a:r>
              <a:rPr lang="ja-JP" altLang="en-US" dirty="0">
                <a:solidFill>
                  <a:schemeClr val="bg1"/>
                </a:solidFill>
              </a:rPr>
              <a:t>　　　　　　　　　（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マップに</a:t>
            </a:r>
            <a:r>
              <a:rPr lang="en-US" altLang="ja-JP" dirty="0">
                <a:solidFill>
                  <a:schemeClr val="bg1"/>
                </a:solidFill>
              </a:rPr>
              <a:t>3</a:t>
            </a:r>
            <a:r>
              <a:rPr lang="ja-JP" altLang="en-US" dirty="0">
                <a:solidFill>
                  <a:schemeClr val="bg1"/>
                </a:solidFill>
              </a:rPr>
              <a:t>～</a:t>
            </a:r>
            <a:r>
              <a:rPr lang="en-US" altLang="ja-JP" dirty="0">
                <a:solidFill>
                  <a:schemeClr val="bg1"/>
                </a:solidFill>
              </a:rPr>
              <a:t>5</a:t>
            </a:r>
            <a:r>
              <a:rPr lang="ja-JP" altLang="en-US" dirty="0">
                <a:solidFill>
                  <a:schemeClr val="bg1"/>
                </a:solidFill>
              </a:rPr>
              <a:t>つある）</a:t>
            </a:r>
            <a:endParaRPr lang="en-US" altLang="ja-JP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0A91D49-DDB8-4E2B-A2DD-A22E61FF67A5}"/>
              </a:ext>
            </a:extLst>
          </p:cNvPr>
          <p:cNvCxnSpPr/>
          <p:nvPr/>
        </p:nvCxnSpPr>
        <p:spPr>
          <a:xfrm>
            <a:off x="6081203" y="1556792"/>
            <a:ext cx="0" cy="518457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54522-CE86-4F89-A96D-17A93FD57660}"/>
              </a:ext>
            </a:extLst>
          </p:cNvPr>
          <p:cNvSpPr txBox="1"/>
          <p:nvPr/>
        </p:nvSpPr>
        <p:spPr>
          <a:xfrm>
            <a:off x="3431522" y="449950"/>
            <a:ext cx="806507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資源と引き換えに開けることができお宝を入手できる</a:t>
            </a:r>
            <a:endParaRPr lang="en-US" altLang="ja-JP" sz="28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EFCAF-B9EF-4DD2-ADFB-699A8479CB1B}"/>
              </a:ext>
            </a:extLst>
          </p:cNvPr>
          <p:cNvSpPr txBox="1"/>
          <p:nvPr/>
        </p:nvSpPr>
        <p:spPr>
          <a:xfrm>
            <a:off x="2989633" y="511505"/>
            <a:ext cx="66823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・・・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F073E8-7291-4CF3-B39D-33B8CD6399FB}"/>
              </a:ext>
            </a:extLst>
          </p:cNvPr>
          <p:cNvSpPr txBox="1"/>
          <p:nvPr/>
        </p:nvSpPr>
        <p:spPr>
          <a:xfrm>
            <a:off x="792866" y="4857081"/>
            <a:ext cx="50617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・ノーマルお宝には特別な効果はない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D11F23-02B2-4444-9EC6-42168D9B8273}"/>
              </a:ext>
            </a:extLst>
          </p:cNvPr>
          <p:cNvSpPr txBox="1"/>
          <p:nvPr/>
        </p:nvSpPr>
        <p:spPr>
          <a:xfrm>
            <a:off x="6716017" y="4149080"/>
            <a:ext cx="45337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・資源を大量に使って開けられる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2A1A34-F757-428B-AB18-792DECCB23AD}"/>
              </a:ext>
            </a:extLst>
          </p:cNvPr>
          <p:cNvSpPr txBox="1"/>
          <p:nvPr/>
        </p:nvSpPr>
        <p:spPr>
          <a:xfrm>
            <a:off x="1451543" y="4328058"/>
            <a:ext cx="3744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・資源を使って開けられる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C803C9-A902-4543-83F5-6B94F11450B2}"/>
              </a:ext>
            </a:extLst>
          </p:cNvPr>
          <p:cNvSpPr txBox="1"/>
          <p:nvPr/>
        </p:nvSpPr>
        <p:spPr>
          <a:xfrm>
            <a:off x="6677511" y="4644449"/>
            <a:ext cx="568863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・レアお宝は</a:t>
            </a:r>
            <a:r>
              <a:rPr lang="en-US" altLang="ja-JP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度だけ有利な状況を作れる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サポートアイテムにもなる</a:t>
            </a:r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ja-JP" altLang="en-US" sz="2400" dirty="0">
                <a:solidFill>
                  <a:schemeClr val="bg1"/>
                </a:solidFill>
              </a:rPr>
              <a:t>　（使うとなくなってしまう）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A22E56-2855-4D61-92F9-CD8FC5BC2754}"/>
              </a:ext>
            </a:extLst>
          </p:cNvPr>
          <p:cNvSpPr txBox="1"/>
          <p:nvPr/>
        </p:nvSpPr>
        <p:spPr>
          <a:xfrm>
            <a:off x="6860179" y="5844778"/>
            <a:ext cx="48237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・クリア時に所持している場合はボーナススコアを大量に獲得できる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8F73CE-64B2-4205-A2EF-3F0FD2CECA90}"/>
              </a:ext>
            </a:extLst>
          </p:cNvPr>
          <p:cNvSpPr txBox="1"/>
          <p:nvPr/>
        </p:nvSpPr>
        <p:spPr>
          <a:xfrm>
            <a:off x="1162605" y="5365045"/>
            <a:ext cx="432229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・クリア時に所持している場合は　　ボーナススコアを獲得できる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EBD58D-8A6B-49AB-88DB-A0936CB88E8A}"/>
              </a:ext>
            </a:extLst>
          </p:cNvPr>
          <p:cNvSpPr txBox="1"/>
          <p:nvPr/>
        </p:nvSpPr>
        <p:spPr>
          <a:xfrm>
            <a:off x="7697587" y="1326456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bg1"/>
                </a:solidFill>
              </a:rPr>
              <a:t>レアボックス　</a:t>
            </a:r>
            <a:r>
              <a:rPr lang="ja-JP" altLang="en-US" dirty="0">
                <a:solidFill>
                  <a:schemeClr val="bg1"/>
                </a:solidFill>
              </a:rPr>
              <a:t>　　　　　　　　　（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マップに</a:t>
            </a:r>
            <a:r>
              <a:rPr lang="en-US" altLang="ja-JP" dirty="0">
                <a:solidFill>
                  <a:schemeClr val="bg1"/>
                </a:solidFill>
              </a:rPr>
              <a:t>1</a:t>
            </a:r>
            <a:r>
              <a:rPr lang="ja-JP" altLang="en-US" dirty="0">
                <a:solidFill>
                  <a:schemeClr val="bg1"/>
                </a:solidFill>
              </a:rPr>
              <a:t>つある）</a:t>
            </a:r>
            <a:endParaRPr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766</Words>
  <Application>Microsoft Office PowerPoint</Application>
  <PresentationFormat>ワイド画面</PresentationFormat>
  <Paragraphs>91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宮近 一星</cp:lastModifiedBy>
  <cp:revision>344</cp:revision>
  <dcterms:created xsi:type="dcterms:W3CDTF">2015-03-30T02:43:03Z</dcterms:created>
  <dcterms:modified xsi:type="dcterms:W3CDTF">2024-07-30T07:41:58Z</dcterms:modified>
</cp:coreProperties>
</file>