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355" r:id="rId2"/>
    <p:sldId id="386" r:id="rId3"/>
    <p:sldId id="387" r:id="rId4"/>
    <p:sldId id="385" r:id="rId5"/>
    <p:sldId id="388" r:id="rId6"/>
    <p:sldId id="379" r:id="rId7"/>
    <p:sldId id="396" r:id="rId8"/>
    <p:sldId id="390" r:id="rId9"/>
    <p:sldId id="391" r:id="rId10"/>
  </p:sldIdLst>
  <p:sldSz cx="9144000" cy="6858000" type="screen4x3"/>
  <p:notesSz cx="6858000" cy="9144000"/>
  <p:kinsoku lang="ja-JP" invalStChars="、。，．・：；？！゜ヽヾゝゞ々ー’”）〕］｝〉》」』】°‰″℃￠％ぁぃぅぇぉっゃゅょゎァィゥェォッャュョヮヵヶ!%),.:;?]}｡｣､･ｧｨｩｪｫｬｭｮｯｰﾟ" invalEndChars="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0000"/>
    <a:srgbClr val="008000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7" autoAdjust="0"/>
    <p:restoredTop sz="94660"/>
  </p:normalViewPr>
  <p:slideViewPr>
    <p:cSldViewPr>
      <p:cViewPr varScale="1">
        <p:scale>
          <a:sx n="61" d="100"/>
          <a:sy n="61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A6F1-A5AB-4053-8825-0DDC8A93553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173D-1E65-4A9A-A864-D8B241328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ストリーム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7707559" cy="431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これまでのプログラムでは、入力した文字や、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計算の結果を保存しておくことができませんでした。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105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ファイル操作を学習することで、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u="sng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必要な情報を保存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しておくことができるようになります。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キーボード・ディスプレイ・ファイルなど、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データの読み書きに利用するものを</a:t>
            </a:r>
            <a:r>
              <a:rPr lang="ja-JP" altLang="en-US" sz="2400" b="1" u="sng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ストリーム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と言います。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ストリームを通して、文字は出力されます。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err="1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printf</a:t>
            </a:r>
            <a:r>
              <a:rPr lang="en-US" altLang="ja-JP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や </a:t>
            </a:r>
            <a:r>
              <a:rPr lang="en-US" altLang="ja-JP" sz="2400" dirty="0" err="1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scanf</a:t>
            </a:r>
            <a:r>
              <a:rPr lang="en-US" altLang="ja-JP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はすべて、</a:t>
            </a:r>
            <a:endParaRPr lang="en-US" altLang="ja-JP" sz="24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ストリームに対してデータの受け渡しを行っています。</a:t>
            </a:r>
            <a:endParaRPr lang="en-US" altLang="ja-JP" sz="24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74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166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ストリームの種類</a:t>
            </a:r>
            <a:endParaRPr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848661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3">
                    <a:lumMod val="5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標準入力ストリーム（</a:t>
            </a:r>
            <a:r>
              <a:rPr lang="en-US" altLang="ja-JP" sz="2400" b="1" dirty="0" err="1">
                <a:solidFill>
                  <a:schemeClr val="accent3">
                    <a:lumMod val="5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stdin</a:t>
            </a:r>
            <a:r>
              <a:rPr lang="ja-JP" altLang="en-US" sz="2400" b="1" dirty="0">
                <a:solidFill>
                  <a:schemeClr val="accent3">
                    <a:lumMod val="5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r>
              <a:rPr lang="en-US" altLang="ja-JP" sz="2400" b="1" dirty="0">
                <a:solidFill>
                  <a:schemeClr val="accent3">
                    <a:lumMod val="5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standard input stream</a:t>
            </a:r>
            <a:r>
              <a:rPr lang="ja-JP" altLang="en-US" sz="2400" b="1" dirty="0">
                <a:solidFill>
                  <a:schemeClr val="accent3">
                    <a:lumMod val="50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en-US" altLang="ja-JP" sz="2400" b="1" dirty="0">
              <a:solidFill>
                <a:schemeClr val="accent3">
                  <a:lumMod val="50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主にキーボードに割り当てられています。（入力なので）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scanf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関数、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getchar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関数はこのストリームを介して、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文字を読み取ります。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標準出力ストリーム（</a:t>
            </a:r>
            <a:r>
              <a:rPr lang="en-US" altLang="ja-JP" sz="2400" b="1" dirty="0" err="1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stdout</a:t>
            </a:r>
            <a:r>
              <a:rPr lang="ja-JP" altLang="en-US" sz="2400" b="1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r>
              <a:rPr lang="en-US" altLang="ja-JP" sz="2400" b="1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standard output stream</a:t>
            </a:r>
            <a:r>
              <a:rPr lang="ja-JP" altLang="en-US" sz="2400" b="1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en-US" altLang="ja-JP" sz="2400" b="1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主にディスプレイ画面に割り当てられています。（出力なので）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printf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関数、</a:t>
            </a:r>
            <a:r>
              <a:rPr lang="en-US" altLang="ja-JP" sz="2400" dirty="0">
                <a:latin typeface="HGP明朝E" pitchFamily="18" charset="-128"/>
                <a:ea typeface="HGP明朝E" pitchFamily="18" charset="-128"/>
              </a:rPr>
              <a:t>puts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関数、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putchar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関数はこのストリームを介して、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文字を書き込みます。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標準エラーストリーム（</a:t>
            </a:r>
            <a:r>
              <a:rPr lang="en-US" altLang="ja-JP" sz="2400" b="1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stderr</a:t>
            </a:r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：</a:t>
            </a:r>
            <a:r>
              <a:rPr lang="en-US" altLang="ja-JP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standard error stream</a:t>
            </a:r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en-US" altLang="ja-JP" sz="24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エラーを書き出すためのストリームです。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主にディスプレイ画面に割り当てられています。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1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503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ストリームを制御するために</a:t>
            </a:r>
            <a:endParaRPr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7045518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ファイル操作を行い、ストリームを制御するためには、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105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HGP明朝E" pitchFamily="18" charset="-128"/>
                <a:ea typeface="HGP明朝E" pitchFamily="18" charset="-128"/>
              </a:rPr>
              <a:t>FILE</a:t>
            </a:r>
            <a:r>
              <a:rPr lang="ja-JP" altLang="en-US" sz="4000" dirty="0">
                <a:latin typeface="HGP明朝E" pitchFamily="18" charset="-128"/>
                <a:ea typeface="HGP明朝E" pitchFamily="18" charset="-128"/>
              </a:rPr>
              <a:t>型</a:t>
            </a:r>
            <a:endParaRPr lang="en-US" altLang="ja-JP" sz="4000" dirty="0">
              <a:latin typeface="HGP明朝E" pitchFamily="18" charset="-128"/>
              <a:ea typeface="HGP明朝E" pitchFamily="18" charset="-128"/>
            </a:endParaRPr>
          </a:p>
          <a:p>
            <a:endParaRPr lang="en-US" altLang="ja-JP" sz="105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というものを使用しなくてはなりません。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（新しい変数の型が出てきたと思ってください）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では実際に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型 を使用し、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ファイル操作を行ってみましょう。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24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380632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>
                <a:latin typeface="ＭＳ Ｐゴシック" pitchFamily="50" charset="-128"/>
                <a:ea typeface="ＭＳ Ｐゴシック" pitchFamily="50" charset="-128"/>
              </a:rPr>
              <a:t>1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79712" y="451021"/>
            <a:ext cx="613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プログラムを打ち込み、実行してみてください。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5F07FA-5045-4B09-A279-72C9A3B2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34" y="1284113"/>
            <a:ext cx="7373332" cy="51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5933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ファイルが無いと読み取れません</a:t>
            </a:r>
            <a:endParaRPr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6159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ファイルを読み込むときは、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ファイルが無いとエラーになります。当然です。</a:t>
            </a:r>
            <a:endParaRPr lang="en-US" altLang="ja-JP" sz="24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というわけでファイルを用意しましょう。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5" y="3602633"/>
            <a:ext cx="2160240" cy="23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789991" y="2996952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フォルダ追加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94354" y="2996952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 中に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test.txt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追加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62374"/>
            <a:ext cx="2374426" cy="117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0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476672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下記の画像のようになります。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59" y="2823319"/>
            <a:ext cx="5777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ファイルを開いて、ファイルを閉じるだけの、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何も行っていないプログラムです。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1124744"/>
            <a:ext cx="764063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90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41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ファイルを開く関数</a:t>
            </a:r>
            <a:endParaRPr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fopen_s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関数を使用します。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59" y="1674441"/>
            <a:ext cx="78085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>
                <a:latin typeface="HGP明朝E" pitchFamily="18" charset="-128"/>
                <a:ea typeface="HGP明朝E" pitchFamily="18" charset="-128"/>
              </a:rPr>
              <a:t>fopen_s</a:t>
            </a:r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( </a:t>
            </a:r>
            <a:r>
              <a:rPr lang="en-US" altLang="ja-JP" sz="3600" dirty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FILE</a:t>
            </a:r>
            <a:r>
              <a:rPr lang="ja-JP" altLang="en-US" sz="3600" dirty="0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型ポインタのアドレス</a:t>
            </a:r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,</a:t>
            </a:r>
          </a:p>
          <a:p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		</a:t>
            </a:r>
            <a:r>
              <a:rPr lang="ja-JP" altLang="en-US" sz="3600" dirty="0">
                <a:latin typeface="HGP明朝E" pitchFamily="18" charset="-128"/>
                <a:ea typeface="HGP明朝E" pitchFamily="18" charset="-128"/>
              </a:rPr>
              <a:t>ファイルパス</a:t>
            </a:r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, </a:t>
            </a:r>
          </a:p>
          <a:p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		</a:t>
            </a:r>
            <a:r>
              <a:rPr lang="ja-JP" altLang="en-US" sz="3600" dirty="0">
                <a:latin typeface="HGP明朝E" pitchFamily="18" charset="-128"/>
                <a:ea typeface="HGP明朝E" pitchFamily="18" charset="-128"/>
              </a:rPr>
              <a:t>開くモード </a:t>
            </a:r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);</a:t>
            </a:r>
          </a:p>
          <a:p>
            <a:r>
              <a:rPr lang="ja-JP" altLang="en-US" sz="3600" dirty="0">
                <a:latin typeface="HGP明朝E" pitchFamily="18" charset="-128"/>
                <a:ea typeface="HGP明朝E" pitchFamily="18" charset="-128"/>
              </a:rPr>
              <a:t>戻り値 ： エラー情報</a:t>
            </a:r>
            <a:r>
              <a:rPr lang="ja-JP" altLang="en-US" sz="2000" dirty="0">
                <a:latin typeface="HGP明朝E" pitchFamily="18" charset="-128"/>
                <a:ea typeface="HGP明朝E" pitchFamily="18" charset="-128"/>
              </a:rPr>
              <a:t>（サンプルではチェックしてません）</a:t>
            </a:r>
            <a:endParaRPr lang="en-US" altLang="ja-JP" sz="3600" dirty="0">
              <a:latin typeface="HGP明朝E" pitchFamily="18" charset="-128"/>
              <a:ea typeface="HGP明朝E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59" y="4156375"/>
            <a:ext cx="75055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ファイルパスは実行</a:t>
            </a:r>
            <a:r>
              <a:rPr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exe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からの相対パス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（デバッグ時は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sln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からの相対パス）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第一引数に </a:t>
            </a:r>
            <a:r>
              <a:rPr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型ポインタのアドレス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を使用します。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 *</a:t>
            </a:r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	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←これが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型ポインタ変数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&amp;</a:t>
            </a:r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←これが </a:t>
            </a:r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のアドレス（</a:t>
            </a:r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はポインタ変数）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72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647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ファイルを開くモード</a:t>
            </a:r>
            <a:endParaRPr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7588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ファイルを開く際には、最後の変数でモードを指定します。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このモードで指定したことしか出来ません。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2156663"/>
            <a:ext cx="73917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"r"</a:t>
            </a:r>
            <a:r>
              <a:rPr lang="en-US" altLang="ja-JP" sz="3200" dirty="0">
                <a:latin typeface="HGP明朝E" pitchFamily="18" charset="-128"/>
                <a:ea typeface="HGP明朝E" pitchFamily="18" charset="-128"/>
              </a:rPr>
              <a:t>		… </a:t>
            </a:r>
            <a:r>
              <a:rPr lang="ja-JP" altLang="en-US" sz="3200" dirty="0">
                <a:latin typeface="HGP明朝E" pitchFamily="18" charset="-128"/>
                <a:ea typeface="HGP明朝E" pitchFamily="18" charset="-128"/>
              </a:rPr>
              <a:t>読み取り</a:t>
            </a:r>
            <a:endParaRPr lang="en-US" altLang="ja-JP" sz="3200" dirty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3200" dirty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"w"</a:t>
            </a:r>
            <a:r>
              <a:rPr lang="en-US" altLang="ja-JP" sz="3200" dirty="0">
                <a:latin typeface="HGP明朝E" pitchFamily="18" charset="-128"/>
                <a:ea typeface="HGP明朝E" pitchFamily="18" charset="-128"/>
              </a:rPr>
              <a:t>		… </a:t>
            </a:r>
            <a:r>
              <a:rPr lang="ja-JP" altLang="en-US" sz="3200" dirty="0">
                <a:latin typeface="HGP明朝E" pitchFamily="18" charset="-128"/>
                <a:ea typeface="HGP明朝E" pitchFamily="18" charset="-128"/>
              </a:rPr>
              <a:t>書き込み</a:t>
            </a:r>
            <a:endParaRPr lang="en-US" altLang="ja-JP" sz="3200" dirty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3200" dirty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"a"</a:t>
            </a:r>
            <a:r>
              <a:rPr lang="en-US" altLang="ja-JP" sz="3200" dirty="0">
                <a:latin typeface="HGP明朝E" pitchFamily="18" charset="-128"/>
                <a:ea typeface="HGP明朝E" pitchFamily="18" charset="-128"/>
              </a:rPr>
              <a:t>		…</a:t>
            </a:r>
            <a:r>
              <a:rPr lang="ja-JP" altLang="en-US" sz="3200" dirty="0">
                <a:latin typeface="HGP明朝E" pitchFamily="18" charset="-128"/>
                <a:ea typeface="HGP明朝E" pitchFamily="18" charset="-128"/>
              </a:rPr>
              <a:t> 追加書き込み（最後に追加）</a:t>
            </a:r>
            <a:endParaRPr lang="en-US" altLang="ja-JP" sz="3200" dirty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3200" dirty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"r+"</a:t>
            </a:r>
            <a:r>
              <a:rPr lang="en-US" altLang="ja-JP" sz="3200" dirty="0">
                <a:latin typeface="HGP明朝E" pitchFamily="18" charset="-128"/>
                <a:ea typeface="HGP明朝E" pitchFamily="18" charset="-128"/>
              </a:rPr>
              <a:t>		… </a:t>
            </a:r>
            <a:r>
              <a:rPr lang="ja-JP" altLang="en-US" sz="3200" dirty="0">
                <a:latin typeface="HGP明朝E" pitchFamily="18" charset="-128"/>
                <a:ea typeface="HGP明朝E" pitchFamily="18" charset="-128"/>
              </a:rPr>
              <a:t>読み取りと書き込み</a:t>
            </a:r>
            <a:endParaRPr lang="en-US" altLang="ja-JP" sz="3200" dirty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3200" dirty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"w+"</a:t>
            </a:r>
            <a:r>
              <a:rPr lang="en-US" altLang="ja-JP" sz="3200" dirty="0">
                <a:latin typeface="HGP明朝E" pitchFamily="18" charset="-128"/>
                <a:ea typeface="HGP明朝E" pitchFamily="18" charset="-128"/>
              </a:rPr>
              <a:t>		… </a:t>
            </a:r>
            <a:r>
              <a:rPr lang="ja-JP" altLang="en-US" sz="3200" dirty="0">
                <a:latin typeface="HGP明朝E" pitchFamily="18" charset="-128"/>
                <a:ea typeface="HGP明朝E" pitchFamily="18" charset="-128"/>
              </a:rPr>
              <a:t>書き込みと読み取り</a:t>
            </a:r>
            <a:endParaRPr lang="en-US" altLang="ja-JP" sz="3200" dirty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3200" dirty="0">
                <a:solidFill>
                  <a:srgbClr val="FF0066"/>
                </a:solidFill>
                <a:latin typeface="HGP明朝E" pitchFamily="18" charset="-128"/>
                <a:ea typeface="HGP明朝E" pitchFamily="18" charset="-128"/>
              </a:rPr>
              <a:t>"a+"</a:t>
            </a:r>
            <a:r>
              <a:rPr lang="en-US" altLang="ja-JP" sz="3200" dirty="0">
                <a:latin typeface="HGP明朝E" pitchFamily="18" charset="-128"/>
                <a:ea typeface="HGP明朝E" pitchFamily="18" charset="-128"/>
              </a:rPr>
              <a:t>		… </a:t>
            </a:r>
            <a:r>
              <a:rPr lang="ja-JP" altLang="en-US" sz="3200" dirty="0">
                <a:latin typeface="HGP明朝E" pitchFamily="18" charset="-128"/>
                <a:ea typeface="HGP明朝E" pitchFamily="18" charset="-128"/>
              </a:rPr>
              <a:t>読み取りと追加書き込み</a:t>
            </a:r>
            <a:endParaRPr lang="en-US" altLang="ja-JP" sz="3200" dirty="0">
              <a:latin typeface="HGP明朝E" pitchFamily="18" charset="-128"/>
              <a:ea typeface="HGP明朝E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59" y="5406315"/>
            <a:ext cx="7358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など、いろいろとモードがあります。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詳細な使い方はファイル操作を行うときに説明します。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54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ファイルを閉じる関数</a:t>
            </a:r>
            <a:endParaRPr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6407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ファイルを閉じるには、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fclose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関数を使用します。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1918573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>
                <a:latin typeface="HGP明朝E" pitchFamily="18" charset="-128"/>
                <a:ea typeface="HGP明朝E" pitchFamily="18" charset="-128"/>
              </a:rPr>
              <a:t>fclose</a:t>
            </a:r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( FILE</a:t>
            </a:r>
            <a:r>
              <a:rPr lang="ja-JP" altLang="en-US" sz="3600" dirty="0">
                <a:latin typeface="HGP明朝E" pitchFamily="18" charset="-128"/>
                <a:ea typeface="HGP明朝E" pitchFamily="18" charset="-128"/>
              </a:rPr>
              <a:t>型ポインタ </a:t>
            </a:r>
            <a:r>
              <a:rPr lang="en-US" altLang="ja-JP" sz="3600" dirty="0">
                <a:latin typeface="HGP明朝E" pitchFamily="18" charset="-128"/>
                <a:ea typeface="HGP明朝E" pitchFamily="18" charset="-128"/>
              </a:rPr>
              <a:t>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59" y="2996952"/>
            <a:ext cx="52357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 </a:t>
            </a:r>
            <a:r>
              <a:rPr lang="en-US" altLang="ja-JP" sz="2400" dirty="0" err="1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fopen_s</a:t>
            </a:r>
            <a:r>
              <a:rPr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で開いたら、</a:t>
            </a:r>
            <a:endParaRPr lang="en-US" altLang="ja-JP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必ず </a:t>
            </a:r>
            <a:r>
              <a:rPr lang="en-US" altLang="ja-JP" sz="2400" dirty="0" err="1">
                <a:solidFill>
                  <a:srgbClr val="FF0000"/>
                </a:solidFill>
                <a:latin typeface="HGP明朝E" pitchFamily="18" charset="-128"/>
                <a:ea typeface="HGP明朝E" pitchFamily="18" charset="-128"/>
              </a:rPr>
              <a:t>fclose</a:t>
            </a:r>
            <a:r>
              <a:rPr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で閉じなくてはなりません。</a:t>
            </a:r>
            <a:endParaRPr lang="en-US" altLang="ja-JP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必ず忘れないようにしましょう。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64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588</Words>
  <Application>Microsoft Office PowerPoint</Application>
  <PresentationFormat>画面に合わせる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HGP明朝E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永末 元希</cp:lastModifiedBy>
  <cp:revision>218</cp:revision>
  <dcterms:created xsi:type="dcterms:W3CDTF">2015-03-30T02:43:03Z</dcterms:created>
  <dcterms:modified xsi:type="dcterms:W3CDTF">2024-10-03T01:17:07Z</dcterms:modified>
</cp:coreProperties>
</file>