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sldIdLst>
    <p:sldId id="393" r:id="rId2"/>
    <p:sldId id="355" r:id="rId3"/>
    <p:sldId id="386" r:id="rId4"/>
    <p:sldId id="385" r:id="rId5"/>
    <p:sldId id="379" r:id="rId6"/>
    <p:sldId id="387" r:id="rId7"/>
    <p:sldId id="388" r:id="rId8"/>
    <p:sldId id="390" r:id="rId9"/>
    <p:sldId id="389" r:id="rId10"/>
    <p:sldId id="391" r:id="rId11"/>
    <p:sldId id="392" r:id="rId12"/>
  </p:sldIdLst>
  <p:sldSz cx="9144000" cy="6858000" type="screen4x3"/>
  <p:notesSz cx="6858000" cy="9144000"/>
  <p:kinsoku lang="ja-JP" invalStChars="、。，．・：；？！゜ヽヾゝゞ々ー’”）〕］｝〉》」』】°‰″℃￠％ぁぃぅぇぉっゃゅょゎァィゥェォッャュョヮヵヶ!%),.:;?]}｡｣､･ｧｨｩｪｫｬｭｮｯｰﾟ" invalEndChars="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0000"/>
    <a:srgbClr val="008000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A6F1-A5AB-4053-8825-0DDC8A93553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173D-1E65-4A9A-A864-D8B241328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4647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 smtClean="0">
                <a:solidFill>
                  <a:prstClr val="black"/>
                </a:solidFill>
                <a:latin typeface="ＭＳ Ｐゴシック" pitchFamily="50" charset="-128"/>
              </a:rPr>
              <a:t>ファイル操作関連の注意</a:t>
            </a:r>
            <a:r>
              <a:rPr lang="en-US" altLang="ja-JP" sz="3200" b="1" u="sng" dirty="0" smtClean="0">
                <a:solidFill>
                  <a:prstClr val="black"/>
                </a:solidFill>
                <a:latin typeface="ＭＳ Ｐゴシック" pitchFamily="50" charset="-128"/>
              </a:rPr>
              <a:t>!!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96752"/>
            <a:ext cx="6034578" cy="4896544"/>
          </a:xfrm>
          <a:prstGeom prst="rect">
            <a:avLst/>
          </a:prstGeom>
        </p:spPr>
      </p:pic>
      <p:sp>
        <p:nvSpPr>
          <p:cNvPr id="8" name="角丸四角形 7"/>
          <p:cNvSpPr/>
          <p:nvPr/>
        </p:nvSpPr>
        <p:spPr>
          <a:xfrm>
            <a:off x="827584" y="4351456"/>
            <a:ext cx="4104456" cy="79208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211960" y="3411101"/>
            <a:ext cx="3820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>
                <a:solidFill>
                  <a:srgbClr val="FF0000"/>
                </a:solidFill>
                <a:latin typeface="ＭＳ Ｐゴシック" panose="020B0600070205080204" pitchFamily="50" charset="-128"/>
              </a:rPr>
              <a:t>チェック</a:t>
            </a:r>
            <a:r>
              <a:rPr lang="ja-JP" altLang="en-US" sz="4400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を外す</a:t>
            </a:r>
            <a:r>
              <a:rPr lang="en-US" altLang="ja-JP" sz="4400" dirty="0" smtClean="0">
                <a:solidFill>
                  <a:srgbClr val="FF0000"/>
                </a:solidFill>
                <a:latin typeface="ＭＳ Ｐゴシック" panose="020B0600070205080204" pitchFamily="50" charset="-128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36464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476672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下記の画像のようになります。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435846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611560" y="3573016"/>
            <a:ext cx="58160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fgets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文字列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を１行ずつ取得するので、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全角文字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表示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されます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4431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2319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 smtClean="0">
                <a:latin typeface="ＭＳ Ｐゴシック" pitchFamily="50" charset="-128"/>
                <a:ea typeface="ＭＳ Ｐゴシック" pitchFamily="50" charset="-128"/>
              </a:rPr>
              <a:t>fgets</a:t>
            </a:r>
            <a:r>
              <a:rPr lang="en-US" altLang="ja-JP" sz="3200" b="1" u="sng" dirty="0" smtClean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の終了判定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784221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fgets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の終了判定も同じく戻り値で行うのですが、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EOF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ではなく 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NULL</a:t>
            </a:r>
            <a:r>
              <a:rPr lang="ja-JP" altLang="en-US" sz="2400" dirty="0" smtClean="0">
                <a:latin typeface="HGP明朝E" pitchFamily="18" charset="-128"/>
                <a:ea typeface="HGP明朝E" pitchFamily="18" charset="-128"/>
              </a:rPr>
              <a:t>ポインタ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が返って来ます。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ja-JP" altLang="en-US" sz="2000" dirty="0">
              <a:latin typeface="+mn-ea"/>
            </a:endParaRPr>
          </a:p>
          <a:p>
            <a:r>
              <a:rPr lang="en-US" altLang="ja-JP" sz="2400" dirty="0">
                <a:latin typeface="HGP明朝E" pitchFamily="18" charset="-128"/>
                <a:ea typeface="HGP明朝E" pitchFamily="18" charset="-128"/>
              </a:rPr>
              <a:t>	</a:t>
            </a:r>
            <a:r>
              <a:rPr lang="en-US" altLang="ja-JP" sz="2400" dirty="0">
                <a:solidFill>
                  <a:srgbClr val="00B050"/>
                </a:solidFill>
                <a:latin typeface="HGP明朝E" pitchFamily="18" charset="-128"/>
                <a:ea typeface="HGP明朝E" pitchFamily="18" charset="-128"/>
              </a:rPr>
              <a:t>//</a:t>
            </a:r>
            <a:r>
              <a:rPr lang="ja-JP" altLang="en-US" sz="2400" dirty="0" smtClean="0">
                <a:solidFill>
                  <a:srgbClr val="00B050"/>
                </a:solidFill>
                <a:latin typeface="HGP明朝E" pitchFamily="18" charset="-128"/>
                <a:ea typeface="HGP明朝E" pitchFamily="18" charset="-128"/>
              </a:rPr>
              <a:t>一</a:t>
            </a:r>
            <a:r>
              <a:rPr lang="ja-JP" altLang="en-US" sz="2400" dirty="0">
                <a:solidFill>
                  <a:srgbClr val="00B050"/>
                </a:solidFill>
                <a:latin typeface="HGP明朝E" pitchFamily="18" charset="-128"/>
                <a:ea typeface="HGP明朝E" pitchFamily="18" charset="-128"/>
              </a:rPr>
              <a:t>行</a:t>
            </a:r>
            <a:r>
              <a:rPr lang="ja-JP" altLang="en-US" sz="2400" dirty="0" smtClean="0">
                <a:solidFill>
                  <a:srgbClr val="00B050"/>
                </a:solidFill>
                <a:latin typeface="HGP明朝E" pitchFamily="18" charset="-128"/>
                <a:ea typeface="HGP明朝E" pitchFamily="18" charset="-128"/>
              </a:rPr>
              <a:t>読み込む</a:t>
            </a:r>
            <a:endParaRPr lang="ja-JP" altLang="en-US" sz="2400" dirty="0">
              <a:solidFill>
                <a:srgbClr val="00B050"/>
              </a:solidFill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2400" dirty="0">
                <a:latin typeface="HGP明朝E" pitchFamily="18" charset="-128"/>
                <a:ea typeface="HGP明朝E" pitchFamily="18" charset="-128"/>
              </a:rPr>
              <a:t>	</a:t>
            </a:r>
            <a:r>
              <a:rPr lang="en-US" altLang="ja-JP" sz="2400" dirty="0" smtClean="0">
                <a:solidFill>
                  <a:srgbClr val="0000FF"/>
                </a:solidFill>
                <a:latin typeface="HGP明朝E" pitchFamily="18" charset="-128"/>
                <a:ea typeface="HGP明朝E" pitchFamily="18" charset="-128"/>
              </a:rPr>
              <a:t>if</a:t>
            </a:r>
            <a:r>
              <a:rPr lang="en-US" altLang="ja-JP" sz="2400" dirty="0">
                <a:latin typeface="HGP明朝E" pitchFamily="18" charset="-128"/>
                <a:ea typeface="HGP明朝E" pitchFamily="18" charset="-128"/>
              </a:rPr>
              <a:t>(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fgets</a:t>
            </a:r>
            <a:r>
              <a:rPr lang="en-US" altLang="ja-JP" sz="2400" dirty="0">
                <a:latin typeface="HGP明朝E" pitchFamily="18" charset="-128"/>
                <a:ea typeface="HGP明朝E" pitchFamily="18" charset="-128"/>
              </a:rPr>
              <a:t>(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get_s</a:t>
            </a:r>
            <a:r>
              <a:rPr lang="en-US" altLang="ja-JP" sz="2400" dirty="0">
                <a:latin typeface="HGP明朝E" pitchFamily="18" charset="-128"/>
                <a:ea typeface="HGP明朝E" pitchFamily="18" charset="-128"/>
              </a:rPr>
              <a:t>, 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sizeof</a:t>
            </a:r>
            <a:r>
              <a:rPr lang="en-US" altLang="ja-JP" sz="2400" dirty="0">
                <a:latin typeface="HGP明朝E" pitchFamily="18" charset="-128"/>
                <a:ea typeface="HGP明朝E" pitchFamily="18" charset="-128"/>
              </a:rPr>
              <a:t>(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get_s</a:t>
            </a:r>
            <a:r>
              <a:rPr lang="en-US" altLang="ja-JP" sz="2400" dirty="0">
                <a:latin typeface="HGP明朝E" pitchFamily="18" charset="-128"/>
                <a:ea typeface="HGP明朝E" pitchFamily="18" charset="-128"/>
              </a:rPr>
              <a:t>), </a:t>
            </a:r>
            <a:r>
              <a:rPr lang="en-US" altLang="ja-JP" sz="2400" dirty="0" err="1">
                <a:latin typeface="HGP明朝E" pitchFamily="18" charset="-128"/>
                <a:ea typeface="HGP明朝E" pitchFamily="18" charset="-128"/>
              </a:rPr>
              <a:t>fp</a:t>
            </a:r>
            <a:r>
              <a:rPr lang="en-US" altLang="ja-JP" sz="2400" dirty="0">
                <a:latin typeface="HGP明朝E" pitchFamily="18" charset="-128"/>
                <a:ea typeface="HGP明朝E" pitchFamily="18" charset="-128"/>
              </a:rPr>
              <a:t>) == NULL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)</a:t>
            </a:r>
          </a:p>
          <a:p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		</a:t>
            </a:r>
            <a:r>
              <a:rPr lang="en-US" altLang="ja-JP" sz="2400" dirty="0" smtClean="0">
                <a:solidFill>
                  <a:srgbClr val="0000FF"/>
                </a:solidFill>
                <a:latin typeface="HGP明朝E" pitchFamily="18" charset="-128"/>
                <a:ea typeface="HGP明朝E" pitchFamily="18" charset="-128"/>
              </a:rPr>
              <a:t>break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;</a:t>
            </a:r>
            <a:endParaRPr lang="en-US" altLang="ja-JP" sz="2400" dirty="0">
              <a:latin typeface="HGP明朝E" pitchFamily="18" charset="-128"/>
              <a:ea typeface="HGP明朝E" pitchFamily="18" charset="-128"/>
            </a:endParaRPr>
          </a:p>
          <a:p>
            <a:endParaRPr lang="en-US" altLang="ja-JP" sz="2000" dirty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戻り値チェック用の変数を用意してもいいですが、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fgets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の場合、 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if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文の中で関数を呼び出すことが多いです。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いろいろな記述方法に慣れておきましょう。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69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5104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ファイルから</a:t>
            </a:r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の読み取り</a:t>
            </a:r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方法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8664551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以前、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fscanf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を使用しての読み取り方法を学習しました。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fscanf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は決まったフォーマットでないと読み取れなかったですが、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fgetc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と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fgets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関数を使えば、フォーマットを問わず読み込めます。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400" dirty="0" err="1" smtClean="0">
                <a:latin typeface="HGP明朝E" pitchFamily="18" charset="-128"/>
                <a:ea typeface="HGP明朝E" pitchFamily="18" charset="-128"/>
              </a:rPr>
              <a:t>fgetc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関数 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…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1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バイトずつ読む</a:t>
            </a:r>
            <a:endParaRPr lang="en-US" altLang="ja-JP" sz="44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4400" dirty="0" err="1" smtClean="0">
                <a:latin typeface="HGP明朝E" pitchFamily="18" charset="-128"/>
                <a:ea typeface="HGP明朝E" pitchFamily="18" charset="-128"/>
              </a:rPr>
              <a:t>fgets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関数 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… 1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行読む</a:t>
            </a:r>
            <a:endParaRPr lang="en-US" altLang="ja-JP" sz="4400" dirty="0" smtClean="0">
              <a:latin typeface="HGP明朝E" pitchFamily="18" charset="-128"/>
              <a:ea typeface="HGP明朝E" pitchFamily="18" charset="-128"/>
            </a:endParaRPr>
          </a:p>
          <a:p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練習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して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みましょう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  <a:endParaRPr lang="en-US" altLang="ja-JP" sz="2400" dirty="0" smtClean="0">
              <a:latin typeface="HGP明朝E" pitchFamily="18" charset="-128"/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7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127316" y="2078356"/>
            <a:ext cx="4596812" cy="417877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380632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1-1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56617" y="451021"/>
            <a:ext cx="4164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テキストファイル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を</a:t>
            </a:r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用意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します</a:t>
            </a:r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27584" y="1124744"/>
            <a:ext cx="58897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Data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フォルダを用意して、</a:t>
            </a:r>
            <a:r>
              <a:rPr lang="en-US" altLang="ja-JP" sz="2400" dirty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List.txt 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を作成し、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中身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を</a:t>
            </a:r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以下のよう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に</a:t>
            </a:r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します。</a:t>
            </a:r>
            <a:endParaRPr lang="en-US" altLang="ja-JP" sz="2400" dirty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23" y="2186105"/>
            <a:ext cx="4336221" cy="3995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47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107504" y="0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1-2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69759"/>
            <a:ext cx="5472608" cy="639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476672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下記の画像のようになります。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124744"/>
            <a:ext cx="1611941" cy="520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9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273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 smtClean="0">
                <a:latin typeface="ＭＳ Ｐゴシック" pitchFamily="50" charset="-128"/>
                <a:ea typeface="ＭＳ Ｐゴシック" pitchFamily="50" charset="-128"/>
              </a:rPr>
              <a:t>fgetc</a:t>
            </a:r>
            <a:r>
              <a:rPr lang="en-US" altLang="ja-JP" sz="3200" b="1" u="sng" dirty="0" smtClean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について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71016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fgetc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は１バイトずつ読み込みます。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'a' 'b' 'c' 'd'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は１バイトなので、１ずつ読み込まれます。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56824"/>
            <a:ext cx="2093364" cy="2036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左矢印 5"/>
          <p:cNvSpPr/>
          <p:nvPr/>
        </p:nvSpPr>
        <p:spPr>
          <a:xfrm>
            <a:off x="2386966" y="3600491"/>
            <a:ext cx="1553470" cy="658096"/>
          </a:xfrm>
          <a:prstGeom prst="lef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139245" y="3284984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ここの位置には、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改行コード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入って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います。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（改行コードは目に見えません）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4869160"/>
            <a:ext cx="6997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'1' '2' '3'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も１バイトずつなので、読み込めます。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'.' '?'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などの半角記号も１バイトなので読み込めます。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624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4005064"/>
            <a:ext cx="2320483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テキスト ボックス 3"/>
          <p:cNvSpPr txBox="1"/>
          <p:nvPr/>
        </p:nvSpPr>
        <p:spPr>
          <a:xfrm>
            <a:off x="611560" y="399796"/>
            <a:ext cx="5112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 smtClean="0">
                <a:latin typeface="ＭＳ Ｐゴシック" pitchFamily="50" charset="-128"/>
                <a:ea typeface="ＭＳ Ｐゴシック" pitchFamily="50" charset="-128"/>
              </a:rPr>
              <a:t>fgetc</a:t>
            </a:r>
            <a:r>
              <a:rPr lang="en-US" altLang="ja-JP" sz="3200" b="1" u="sng" dirty="0" smtClean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を使用しての全角文字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77829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fgetc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では全角文字を１回で読み込むことはできません。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（全角文字は２バイト以上なので）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エラーなどで止まることはありませんが、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その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まま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printf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や 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putc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でそのまま表示しても、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正しく表示されません。（工夫すれば正しく出るのですが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…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左矢印 5"/>
          <p:cNvSpPr/>
          <p:nvPr/>
        </p:nvSpPr>
        <p:spPr>
          <a:xfrm>
            <a:off x="2556804" y="4482877"/>
            <a:ext cx="1553470" cy="658096"/>
          </a:xfrm>
          <a:prstGeom prst="leftArrow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283968" y="4581092"/>
            <a:ext cx="4328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あ</a:t>
            </a:r>
            <a:r>
              <a:rPr lang="en-US" altLang="ja-JP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" 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の文字が分解されている。</a:t>
            </a:r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000" b="1" dirty="0" smtClean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違うものが表示される場合もあります。</a:t>
            </a:r>
            <a:endParaRPr lang="en-US" altLang="ja-JP" sz="2000" b="1" dirty="0" smtClean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3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1196752"/>
            <a:ext cx="6758581" cy="4993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fgetc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ja-JP" altLang="en-US" sz="2400" dirty="0" smtClean="0">
                <a:latin typeface="+mn-ea"/>
              </a:rPr>
              <a:t>が最後まで文字を読んだら、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戻り値</a:t>
            </a:r>
            <a:r>
              <a:rPr lang="ja-JP" altLang="en-US" sz="2400" dirty="0" smtClean="0">
                <a:latin typeface="+mn-ea"/>
              </a:rPr>
              <a:t>に 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EOF </a:t>
            </a:r>
            <a:r>
              <a:rPr lang="ja-JP" altLang="en-US" sz="2400" dirty="0" smtClean="0">
                <a:latin typeface="+mn-ea"/>
              </a:rPr>
              <a:t>が返って来ます。</a:t>
            </a:r>
            <a:r>
              <a:rPr lang="ja-JP" altLang="en-US" sz="2400" dirty="0" smtClean="0">
                <a:latin typeface="HGP明朝E" pitchFamily="18" charset="-128"/>
                <a:ea typeface="HGP明朝E" pitchFamily="18" charset="-128"/>
              </a:rPr>
              <a:t>（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End of File</a:t>
            </a:r>
            <a:r>
              <a:rPr lang="ja-JP" altLang="en-US" sz="2400" dirty="0" smtClean="0">
                <a:latin typeface="HGP明朝E" pitchFamily="18" charset="-128"/>
                <a:ea typeface="HGP明朝E" pitchFamily="18" charset="-128"/>
              </a:rPr>
              <a:t>）</a:t>
            </a:r>
            <a:endParaRPr lang="en-US" altLang="ja-JP" sz="2400" dirty="0" smtClean="0">
              <a:latin typeface="HGP明朝E" pitchFamily="18" charset="-128"/>
              <a:ea typeface="HGP明朝E" pitchFamily="18" charset="-128"/>
            </a:endParaRPr>
          </a:p>
          <a:p>
            <a:endParaRPr lang="en-US" altLang="ja-JP" sz="105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+mn-ea"/>
              </a:rPr>
              <a:t>戻り値をチェックして、終了を判定します。</a:t>
            </a:r>
            <a:endParaRPr lang="en-US" altLang="ja-JP" sz="2400" dirty="0">
              <a:latin typeface="+mn-ea"/>
            </a:endParaRPr>
          </a:p>
          <a:p>
            <a:endParaRPr lang="ja-JP" altLang="en-US" sz="2400" dirty="0">
              <a:latin typeface="+mn-ea"/>
            </a:endParaRPr>
          </a:p>
          <a:p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	</a:t>
            </a:r>
            <a:r>
              <a:rPr lang="en-US" altLang="ja-JP" sz="2800" dirty="0" smtClean="0">
                <a:solidFill>
                  <a:srgbClr val="00B050"/>
                </a:solidFill>
                <a:latin typeface="HGP明朝E" pitchFamily="18" charset="-128"/>
                <a:ea typeface="HGP明朝E" pitchFamily="18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HGP明朝E" pitchFamily="18" charset="-128"/>
                <a:ea typeface="HGP明朝E" pitchFamily="18" charset="-128"/>
              </a:rPr>
              <a:t>一文字読み込む</a:t>
            </a:r>
          </a:p>
          <a:p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	</a:t>
            </a:r>
            <a:r>
              <a:rPr lang="en-US" altLang="ja-JP" sz="2800" dirty="0" err="1" smtClean="0">
                <a:latin typeface="HGP明朝E" pitchFamily="18" charset="-128"/>
                <a:ea typeface="HGP明朝E" pitchFamily="18" charset="-128"/>
              </a:rPr>
              <a:t>get_c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en-US" altLang="ja-JP" sz="2800" dirty="0">
                <a:latin typeface="HGP明朝E" pitchFamily="18" charset="-128"/>
                <a:ea typeface="HGP明朝E" pitchFamily="18" charset="-128"/>
              </a:rPr>
              <a:t>= </a:t>
            </a:r>
            <a:r>
              <a:rPr lang="en-US" altLang="ja-JP" sz="2800" dirty="0" err="1">
                <a:latin typeface="HGP明朝E" pitchFamily="18" charset="-128"/>
                <a:ea typeface="HGP明朝E" pitchFamily="18" charset="-128"/>
              </a:rPr>
              <a:t>fgetc</a:t>
            </a:r>
            <a:r>
              <a:rPr lang="en-US" altLang="ja-JP" sz="2800" dirty="0">
                <a:latin typeface="HGP明朝E" pitchFamily="18" charset="-128"/>
                <a:ea typeface="HGP明朝E" pitchFamily="18" charset="-128"/>
              </a:rPr>
              <a:t>(</a:t>
            </a:r>
            <a:r>
              <a:rPr lang="en-US" altLang="ja-JP" sz="2800" dirty="0" err="1">
                <a:latin typeface="HGP明朝E" pitchFamily="18" charset="-128"/>
                <a:ea typeface="HGP明朝E" pitchFamily="18" charset="-128"/>
              </a:rPr>
              <a:t>fp</a:t>
            </a:r>
            <a:r>
              <a:rPr lang="en-US" altLang="ja-JP" sz="2800" dirty="0">
                <a:latin typeface="HGP明朝E" pitchFamily="18" charset="-128"/>
                <a:ea typeface="HGP明朝E" pitchFamily="18" charset="-128"/>
              </a:rPr>
              <a:t>);</a:t>
            </a:r>
          </a:p>
          <a:p>
            <a:endParaRPr lang="en-US" altLang="ja-JP" sz="2800" dirty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	</a:t>
            </a:r>
            <a:r>
              <a:rPr lang="en-US" altLang="ja-JP" sz="2800" dirty="0" smtClean="0">
                <a:solidFill>
                  <a:srgbClr val="00B050"/>
                </a:solidFill>
                <a:latin typeface="HGP明朝E" pitchFamily="18" charset="-128"/>
                <a:ea typeface="HGP明朝E" pitchFamily="18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latin typeface="HGP明朝E" pitchFamily="18" charset="-128"/>
                <a:ea typeface="HGP明朝E" pitchFamily="18" charset="-128"/>
              </a:rPr>
              <a:t>ファイルの終わりまで行ったら終わり</a:t>
            </a:r>
          </a:p>
          <a:p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	</a:t>
            </a:r>
            <a:r>
              <a:rPr lang="en-US" altLang="ja-JP" sz="2800" dirty="0" smtClean="0">
                <a:solidFill>
                  <a:srgbClr val="0000FF"/>
                </a:solidFill>
                <a:latin typeface="HGP明朝E" pitchFamily="18" charset="-128"/>
                <a:ea typeface="HGP明朝E" pitchFamily="18" charset="-128"/>
              </a:rPr>
              <a:t>if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(</a:t>
            </a:r>
            <a:r>
              <a:rPr lang="en-US" altLang="ja-JP" sz="2800" dirty="0" err="1" smtClean="0">
                <a:latin typeface="HGP明朝E" pitchFamily="18" charset="-128"/>
                <a:ea typeface="HGP明朝E" pitchFamily="18" charset="-128"/>
              </a:rPr>
              <a:t>get_c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en-US" altLang="ja-JP" sz="2800" dirty="0">
                <a:latin typeface="HGP明朝E" pitchFamily="18" charset="-128"/>
                <a:ea typeface="HGP明朝E" pitchFamily="18" charset="-128"/>
              </a:rPr>
              <a:t>== EOF){ </a:t>
            </a:r>
            <a:r>
              <a:rPr lang="en-US" altLang="ja-JP" sz="2800" dirty="0">
                <a:solidFill>
                  <a:srgbClr val="0000FF"/>
                </a:solidFill>
                <a:latin typeface="HGP明朝E" pitchFamily="18" charset="-128"/>
                <a:ea typeface="HGP明朝E" pitchFamily="18" charset="-128"/>
              </a:rPr>
              <a:t>break</a:t>
            </a:r>
            <a:r>
              <a:rPr lang="en-US" altLang="ja-JP" sz="2800" dirty="0">
                <a:latin typeface="HGP明朝E" pitchFamily="18" charset="-128"/>
                <a:ea typeface="HGP明朝E" pitchFamily="18" charset="-128"/>
              </a:rPr>
              <a:t>; 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}</a:t>
            </a:r>
          </a:p>
          <a:p>
            <a:endParaRPr lang="en-US" altLang="ja-JP" sz="2400" dirty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get_c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ja-JP" altLang="en-US" sz="2400" dirty="0" smtClean="0">
                <a:latin typeface="+mn-ea"/>
              </a:rPr>
              <a:t>が</a:t>
            </a:r>
            <a:r>
              <a:rPr lang="ja-JP" altLang="en-US" sz="2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EOF </a:t>
            </a:r>
            <a:r>
              <a:rPr lang="ja-JP" altLang="en-US" sz="2400" dirty="0" smtClean="0">
                <a:latin typeface="+mn-ea"/>
              </a:rPr>
              <a:t>ならループを抜けます。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次は 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fgets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の練習をします。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399796"/>
            <a:ext cx="5859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u="sng" dirty="0" err="1" smtClean="0">
                <a:latin typeface="ＭＳ Ｐゴシック" pitchFamily="50" charset="-128"/>
                <a:ea typeface="ＭＳ Ｐゴシック" pitchFamily="50" charset="-128"/>
              </a:rPr>
              <a:t>fgetc</a:t>
            </a:r>
            <a:r>
              <a:rPr lang="en-US" altLang="ja-JP" sz="3200" b="1" u="sng" dirty="0" smtClean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が最後まで文字を読んだら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7645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8993" y="310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2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16632"/>
            <a:ext cx="6912768" cy="64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2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4594</TotalTime>
  <Words>346</Words>
  <Application>Microsoft Office PowerPoint</Application>
  <PresentationFormat>画面に合わせる 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HGP明朝E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関谷　純</cp:lastModifiedBy>
  <cp:revision>244</cp:revision>
  <dcterms:created xsi:type="dcterms:W3CDTF">2015-03-30T02:43:03Z</dcterms:created>
  <dcterms:modified xsi:type="dcterms:W3CDTF">2020-10-05T01:20:22Z</dcterms:modified>
</cp:coreProperties>
</file>