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55" r:id="rId2"/>
    <p:sldId id="389" r:id="rId3"/>
    <p:sldId id="386" r:id="rId4"/>
    <p:sldId id="390" r:id="rId5"/>
    <p:sldId id="393" r:id="rId6"/>
    <p:sldId id="391" r:id="rId7"/>
    <p:sldId id="394" r:id="rId8"/>
    <p:sldId id="396" r:id="rId9"/>
    <p:sldId id="397" r:id="rId10"/>
    <p:sldId id="398" r:id="rId11"/>
    <p:sldId id="400" r:id="rId12"/>
    <p:sldId id="395" r:id="rId13"/>
    <p:sldId id="399" r:id="rId14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これまではテキストファイル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7396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これ</a:t>
            </a:r>
            <a:r>
              <a:rPr lang="ja-JP" altLang="en-US" sz="2400" dirty="0" smtClean="0">
                <a:latin typeface="+mn-ea"/>
              </a:rPr>
              <a:t>まで扱ってきたファイルはテキストファイルでした。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テキスト</a:t>
            </a:r>
            <a:r>
              <a:rPr lang="ja-JP" altLang="en-US" sz="2400" dirty="0">
                <a:latin typeface="+mn-ea"/>
              </a:rPr>
              <a:t>ファイル</a:t>
            </a:r>
            <a:r>
              <a:rPr lang="ja-JP" altLang="en-US" sz="2400" dirty="0" smtClean="0">
                <a:latin typeface="+mn-ea"/>
              </a:rPr>
              <a:t>は中身の確認が容易な反面、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ユーザーに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も中身が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見られて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しまう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デメリット</a:t>
            </a:r>
            <a:r>
              <a:rPr lang="ja-JP" altLang="en-US" sz="2400" dirty="0" smtClean="0">
                <a:latin typeface="+mn-ea"/>
              </a:rPr>
              <a:t>が</a:t>
            </a:r>
            <a:r>
              <a:rPr lang="ja-JP" altLang="en-US" sz="2400" dirty="0">
                <a:latin typeface="+mn-ea"/>
              </a:rPr>
              <a:t>あります</a:t>
            </a:r>
            <a:r>
              <a:rPr lang="ja-JP" altLang="en-US" sz="2400" dirty="0" smtClean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加えて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テキストファイルの読み書きは高速ではありません。</a:t>
            </a:r>
            <a:endParaRPr lang="en-US" altLang="ja-JP" sz="2400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ゲームに限りませんが、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データ</a:t>
            </a:r>
            <a:r>
              <a:rPr lang="ja-JP" altLang="en-US" sz="2400" dirty="0" smtClean="0">
                <a:latin typeface="+mn-ea"/>
              </a:rPr>
              <a:t>は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バイナリファイル</a:t>
            </a:r>
            <a:r>
              <a:rPr lang="ja-JP" altLang="en-US" sz="2400" dirty="0" smtClean="0">
                <a:latin typeface="+mn-ea"/>
              </a:rPr>
              <a:t>を扱うことがほとんどです。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今回は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バイナリファイル</a:t>
            </a:r>
            <a:r>
              <a:rPr lang="ja-JP" altLang="en-US" sz="2400" dirty="0" smtClean="0">
                <a:latin typeface="+mn-ea"/>
              </a:rPr>
              <a:t>の使い方を学習します。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1" y="1124744"/>
            <a:ext cx="6693029" cy="468052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1560" y="39979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400" b="1" u="sng" dirty="0" smtClean="0">
                <a:latin typeface="ＭＳ Ｐゴシック" pitchFamily="50" charset="-128"/>
                <a:ea typeface="ＭＳ Ｐゴシック" pitchFamily="50" charset="-128"/>
              </a:rPr>
              <a:t>3-3</a:t>
            </a:r>
            <a:endParaRPr kumimoji="1" lang="en-US" altLang="ja-JP" sz="24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6617" y="4510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続き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です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93164" y="606193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続く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95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11560" y="39979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400" b="1" u="sng" dirty="0" smtClean="0">
                <a:latin typeface="ＭＳ Ｐゴシック" pitchFamily="50" charset="-128"/>
                <a:ea typeface="ＭＳ Ｐゴシック" pitchFamily="50" charset="-128"/>
              </a:rPr>
              <a:t>3-4</a:t>
            </a:r>
            <a:endParaRPr kumimoji="1" lang="en-US" altLang="ja-JP" sz="24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6617" y="4510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続き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です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93164" y="60619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以上です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597993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2467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03390"/>
            <a:ext cx="4358371" cy="17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11559" y="476672"/>
            <a:ext cx="6808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下の画像のようになっていれば成功です。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先に書き出し処理を行わないと失敗します。</a:t>
            </a:r>
            <a:endParaRPr lang="en-US" altLang="ja-JP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（読み込みを先に行ってもデータが存在しないため）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72853" y="2591326"/>
            <a:ext cx="2204450" cy="52322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明朝E" pitchFamily="18" charset="-128"/>
                <a:ea typeface="HGP明朝E" pitchFamily="18" charset="-128"/>
              </a:rPr>
              <a:t>←書き出し側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4456" y="4900729"/>
            <a:ext cx="2206053" cy="52322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明朝E" pitchFamily="18" charset="-128"/>
                <a:ea typeface="HGP明朝E" pitchFamily="18" charset="-128"/>
              </a:rPr>
              <a:t>←読み取り側</a:t>
            </a:r>
          </a:p>
        </p:txBody>
      </p:sp>
    </p:spTree>
    <p:extLst>
      <p:ext uri="{BB962C8B-B14F-4D97-AF65-F5344CB8AC3E}">
        <p14:creationId xmlns:p14="http://schemas.microsoft.com/office/powerpoint/2010/main" val="35744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保存したい情報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65614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練習</a:t>
            </a:r>
            <a:r>
              <a:rPr lang="en-US" altLang="ja-JP" sz="2400" dirty="0" smtClean="0">
                <a:latin typeface="+mn-ea"/>
              </a:rPr>
              <a:t>3</a:t>
            </a:r>
            <a:r>
              <a:rPr lang="ja-JP" altLang="en-US" sz="2400" dirty="0" smtClean="0">
                <a:latin typeface="+mn-ea"/>
              </a:rPr>
              <a:t>で行ったように、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保存したい情報は１つの構造体にまとめておくと、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大変楽</a:t>
            </a:r>
            <a:r>
              <a:rPr lang="ja-JP" altLang="en-US" sz="2400" dirty="0" smtClean="0">
                <a:latin typeface="+mn-ea"/>
              </a:rPr>
              <a:t>に記録情報を作ることができます。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・保存する必要の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ある</a:t>
            </a:r>
            <a:r>
              <a:rPr lang="ja-JP" altLang="en-US" sz="2400" dirty="0" smtClean="0">
                <a:latin typeface="+mn-ea"/>
              </a:rPr>
              <a:t>変数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・保存する必要の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ない</a:t>
            </a:r>
            <a:r>
              <a:rPr lang="ja-JP" altLang="en-US" sz="2400" dirty="0" smtClean="0">
                <a:latin typeface="+mn-ea"/>
              </a:rPr>
              <a:t>変数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以上をきちんと割り出して、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バグ</a:t>
            </a:r>
            <a:r>
              <a:rPr lang="ja-JP" altLang="en-US" sz="2400" dirty="0" smtClean="0">
                <a:latin typeface="+mn-ea"/>
              </a:rPr>
              <a:t>の少ないプログラム</a:t>
            </a:r>
            <a:r>
              <a:rPr lang="ja-JP" altLang="en-US" sz="2400" dirty="0">
                <a:latin typeface="+mn-ea"/>
              </a:rPr>
              <a:t>作成</a:t>
            </a:r>
            <a:r>
              <a:rPr lang="ja-JP" altLang="en-US" sz="2400" dirty="0" smtClean="0">
                <a:latin typeface="+mn-ea"/>
              </a:rPr>
              <a:t>を</a:t>
            </a:r>
            <a:r>
              <a:rPr lang="ja-JP" altLang="en-US" sz="2400" dirty="0">
                <a:latin typeface="+mn-ea"/>
              </a:rPr>
              <a:t>しましょう。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8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バイナリファイル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9528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バイナリファイルとは、</a:t>
            </a:r>
            <a:endParaRPr lang="en-US" altLang="ja-JP" sz="2400" dirty="0" smtClean="0">
              <a:latin typeface="+mn-ea"/>
            </a:endParaRPr>
          </a:p>
          <a:p>
            <a:r>
              <a:rPr lang="en-US" altLang="ja-JP" sz="2400" u="sng" dirty="0">
                <a:latin typeface="+mn-ea"/>
              </a:rPr>
              <a:t> </a:t>
            </a:r>
            <a:r>
              <a:rPr lang="en-US" altLang="ja-JP" sz="2400" u="sng" dirty="0" smtClean="0">
                <a:latin typeface="+mn-ea"/>
              </a:rPr>
              <a:t>0 </a:t>
            </a:r>
            <a:r>
              <a:rPr lang="ja-JP" altLang="en-US" sz="2400" u="sng" dirty="0" smtClean="0">
                <a:latin typeface="+mn-ea"/>
              </a:rPr>
              <a:t>と </a:t>
            </a:r>
            <a:r>
              <a:rPr lang="en-US" altLang="ja-JP" sz="2400" u="sng" dirty="0" smtClean="0">
                <a:latin typeface="+mn-ea"/>
              </a:rPr>
              <a:t>1 </a:t>
            </a:r>
            <a:r>
              <a:rPr lang="ja-JP" altLang="en-US" sz="2400" u="sng" dirty="0" err="1" smtClean="0">
                <a:latin typeface="+mn-ea"/>
              </a:rPr>
              <a:t>だけの</a:t>
            </a:r>
            <a:r>
              <a:rPr lang="ja-JP" altLang="en-US" sz="2400" u="sng" dirty="0" smtClean="0">
                <a:latin typeface="+mn-ea"/>
              </a:rPr>
              <a:t>データの集合体</a:t>
            </a:r>
            <a:r>
              <a:rPr lang="ja-JP" altLang="en-US" sz="2400" dirty="0" smtClean="0">
                <a:latin typeface="+mn-ea"/>
              </a:rPr>
              <a:t>です。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元々</a:t>
            </a:r>
            <a:r>
              <a:rPr lang="ja-JP" altLang="en-US" sz="2400" dirty="0" smtClean="0">
                <a:latin typeface="+mn-ea"/>
              </a:rPr>
              <a:t>パソコンのデータはすべて２進数で構成されています。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それを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そのまま書き出し</a:t>
            </a:r>
            <a:r>
              <a:rPr lang="ja-JP" altLang="en-US" sz="2400" dirty="0" smtClean="0">
                <a:latin typeface="+mn-ea"/>
              </a:rPr>
              <a:t>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それを</a:t>
            </a:r>
            <a:r>
              <a:rPr lang="ja-JP" altLang="en-US" sz="2400" dirty="0">
                <a:solidFill>
                  <a:srgbClr val="0000FF"/>
                </a:solidFill>
                <a:latin typeface="+mn-ea"/>
              </a:rPr>
              <a:t>その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まま読み込む</a:t>
            </a:r>
            <a:r>
              <a:rPr lang="ja-JP" altLang="en-US" sz="2400" dirty="0" smtClean="0">
                <a:latin typeface="+mn-ea"/>
              </a:rPr>
              <a:t>操作方法です。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慣れてしまうとバイナリファイルの方が大変楽です。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ぜひきちんと覚えましょう。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solidFill>
                  <a:srgbClr val="FF0066"/>
                </a:solidFill>
                <a:latin typeface="+mn-ea"/>
              </a:rPr>
              <a:t>またこれを使うと、ゲームのセーブデータも簡単に作れます。</a:t>
            </a:r>
            <a:endParaRPr lang="en-US" altLang="ja-JP" sz="2400" dirty="0" smtClean="0">
              <a:solidFill>
                <a:srgbClr val="FF0066"/>
              </a:solidFill>
              <a:latin typeface="+mn-ea"/>
            </a:endParaRPr>
          </a:p>
          <a:p>
            <a:r>
              <a:rPr lang="ja-JP" altLang="en-US" sz="2400" dirty="0">
                <a:solidFill>
                  <a:srgbClr val="FF0066"/>
                </a:solidFill>
                <a:latin typeface="+mn-ea"/>
              </a:rPr>
              <a:t>自分</a:t>
            </a:r>
            <a:r>
              <a:rPr lang="ja-JP" altLang="en-US" sz="2400" dirty="0" smtClean="0">
                <a:solidFill>
                  <a:srgbClr val="FF0066"/>
                </a:solidFill>
                <a:latin typeface="+mn-ea"/>
              </a:rPr>
              <a:t>の</a:t>
            </a:r>
            <a:r>
              <a:rPr lang="ja-JP" altLang="en-US" sz="2400" dirty="0">
                <a:solidFill>
                  <a:srgbClr val="FF0066"/>
                </a:solidFill>
                <a:latin typeface="+mn-ea"/>
              </a:rPr>
              <a:t>ゲームプログラムに</a:t>
            </a:r>
            <a:r>
              <a:rPr lang="ja-JP" altLang="en-US" sz="2400" dirty="0" smtClean="0">
                <a:solidFill>
                  <a:srgbClr val="FF0066"/>
                </a:solidFill>
                <a:latin typeface="+mn-ea"/>
              </a:rPr>
              <a:t>も組み込みましょう</a:t>
            </a:r>
            <a:r>
              <a:rPr lang="ja-JP" altLang="en-US" sz="2400" dirty="0">
                <a:solidFill>
                  <a:srgbClr val="FF0066"/>
                </a:solidFill>
                <a:latin typeface="+mn-ea"/>
              </a:rPr>
              <a:t>。</a:t>
            </a:r>
            <a:endParaRPr lang="en-US" altLang="ja-JP" sz="2400" dirty="0" smtClean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3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5976664" cy="568091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1560" y="18864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56617" y="259029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プログラムを打ち込み、実行してみてください。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84168" y="845546"/>
            <a:ext cx="1840568" cy="52322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明朝E" pitchFamily="18" charset="-128"/>
                <a:ea typeface="HGP明朝E" pitchFamily="18" charset="-128"/>
              </a:rPr>
              <a:t>書き出し側</a:t>
            </a:r>
          </a:p>
        </p:txBody>
      </p:sp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fopen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のモード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9736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バイナリデータ</a:t>
            </a:r>
            <a:r>
              <a:rPr lang="ja-JP" altLang="en-US" sz="2400" dirty="0" smtClean="0">
                <a:latin typeface="+mn-ea"/>
              </a:rPr>
              <a:t>の読み書きを行うためには、</a:t>
            </a:r>
            <a:endParaRPr lang="en-US" altLang="ja-JP" sz="2400" dirty="0" smtClean="0">
              <a:latin typeface="+mn-ea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fopen</a:t>
            </a:r>
            <a:r>
              <a:rPr lang="ja-JP" altLang="en-US" sz="2400" dirty="0" smtClean="0">
                <a:latin typeface="+mn-ea"/>
              </a:rPr>
              <a:t>の引数にあるモードを設定しないといけません。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3200" dirty="0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</a:t>
            </a:r>
            <a:r>
              <a:rPr lang="en-US" altLang="ja-JP" sz="3200" dirty="0" err="1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rb</a:t>
            </a:r>
            <a:r>
              <a:rPr lang="en-US" altLang="ja-JP" sz="3200" dirty="0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</a:t>
            </a:r>
            <a:r>
              <a:rPr lang="en-US" altLang="ja-JP" sz="3200" dirty="0" smtClean="0">
                <a:latin typeface="HGP明朝E" pitchFamily="18" charset="-128"/>
                <a:ea typeface="HGP明朝E" pitchFamily="18" charset="-128"/>
              </a:rPr>
              <a:t>	 … </a:t>
            </a:r>
            <a:r>
              <a:rPr lang="ja-JP" altLang="en-US" sz="3200" dirty="0" smtClean="0">
                <a:latin typeface="HGP明朝E" pitchFamily="18" charset="-128"/>
                <a:ea typeface="HGP明朝E" pitchFamily="18" charset="-128"/>
              </a:rPr>
              <a:t>バイナリモードで読む （</a:t>
            </a:r>
            <a:r>
              <a:rPr lang="en-US" altLang="ja-JP" sz="3200" dirty="0" smtClean="0">
                <a:latin typeface="HGP明朝E" pitchFamily="18" charset="-128"/>
                <a:ea typeface="HGP明朝E" pitchFamily="18" charset="-128"/>
              </a:rPr>
              <a:t>read binary</a:t>
            </a:r>
            <a:r>
              <a:rPr lang="ja-JP" altLang="en-US" sz="3200" dirty="0" smtClean="0">
                <a:latin typeface="HGP明朝E" pitchFamily="18" charset="-128"/>
                <a:ea typeface="HGP明朝E" pitchFamily="18" charset="-128"/>
              </a:rPr>
              <a:t>）</a:t>
            </a:r>
            <a:endParaRPr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</a:t>
            </a:r>
            <a:r>
              <a:rPr lang="en-US" altLang="ja-JP" sz="3200" dirty="0" err="1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wb</a:t>
            </a:r>
            <a:r>
              <a:rPr lang="en-US" altLang="ja-JP" sz="3200" dirty="0" smtClean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	 </a:t>
            </a:r>
            <a:r>
              <a:rPr lang="en-US" altLang="ja-JP" sz="3200" dirty="0" smtClean="0">
                <a:latin typeface="HGP明朝E" pitchFamily="18" charset="-128"/>
                <a:ea typeface="HGP明朝E" pitchFamily="18" charset="-128"/>
              </a:rPr>
              <a:t>… </a:t>
            </a:r>
            <a:r>
              <a:rPr lang="ja-JP" altLang="en-US" sz="3200" dirty="0" smtClean="0">
                <a:latin typeface="HGP明朝E" pitchFamily="18" charset="-128"/>
                <a:ea typeface="HGP明朝E" pitchFamily="18" charset="-128"/>
              </a:rPr>
              <a:t>バイナリモードで書く （</a:t>
            </a:r>
            <a:r>
              <a:rPr lang="en-US" altLang="ja-JP" sz="3200" dirty="0" smtClean="0">
                <a:latin typeface="HGP明朝E" pitchFamily="18" charset="-128"/>
                <a:ea typeface="HGP明朝E" pitchFamily="18" charset="-128"/>
              </a:rPr>
              <a:t>write binary</a:t>
            </a:r>
            <a:r>
              <a:rPr lang="ja-JP" altLang="en-US" sz="3200" dirty="0" smtClean="0">
                <a:latin typeface="HGP明朝E" pitchFamily="18" charset="-128"/>
                <a:ea typeface="HGP明朝E" pitchFamily="18" charset="-128"/>
              </a:rPr>
              <a:t>）</a:t>
            </a:r>
            <a:endParaRPr lang="en-US" altLang="ja-JP" sz="32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となります。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設定</a:t>
            </a:r>
            <a:r>
              <a:rPr lang="ja-JP" altLang="en-US" sz="2400" dirty="0" smtClean="0">
                <a:latin typeface="+mn-ea"/>
              </a:rPr>
              <a:t>の</a:t>
            </a:r>
            <a:r>
              <a:rPr lang="ja-JP" altLang="en-US" sz="2400" dirty="0">
                <a:latin typeface="+mn-ea"/>
              </a:rPr>
              <a:t>間違い</a:t>
            </a:r>
            <a:r>
              <a:rPr lang="ja-JP" altLang="en-US" sz="2400" dirty="0" smtClean="0">
                <a:latin typeface="+mn-ea"/>
              </a:rPr>
              <a:t>に</a:t>
            </a:r>
            <a:r>
              <a:rPr lang="ja-JP" altLang="en-US" sz="2400" dirty="0">
                <a:latin typeface="+mn-ea"/>
              </a:rPr>
              <a:t>気を</a:t>
            </a:r>
            <a:r>
              <a:rPr lang="ja-JP" altLang="en-US" sz="2400" dirty="0" smtClean="0">
                <a:latin typeface="+mn-ea"/>
              </a:rPr>
              <a:t>つけましょう</a:t>
            </a:r>
            <a:r>
              <a:rPr lang="ja-JP" altLang="en-US" sz="2400" dirty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fwrite</a:t>
            </a:r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関数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70114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バイナリデータの書き出しには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fwrite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ja-JP" altLang="en-US" sz="2400" dirty="0" smtClean="0">
                <a:latin typeface="+mn-ea"/>
              </a:rPr>
              <a:t>を使用します。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1050" dirty="0">
              <a:latin typeface="+mn-ea"/>
            </a:endParaRPr>
          </a:p>
          <a:p>
            <a:r>
              <a:rPr lang="en-US" altLang="ja-JP" sz="2800" dirty="0" err="1" smtClean="0">
                <a:latin typeface="HGP明朝E" pitchFamily="18" charset="-128"/>
                <a:ea typeface="HGP明朝E" pitchFamily="18" charset="-128"/>
              </a:rPr>
              <a:t>fwrite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(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変数のポインタ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サイズ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数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FILE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ポインタ 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)</a:t>
            </a:r>
          </a:p>
          <a:p>
            <a:endParaRPr lang="en-US" altLang="ja-JP" sz="1050" dirty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2400" dirty="0">
                <a:latin typeface="+mn-ea"/>
              </a:rPr>
              <a:t>と</a:t>
            </a:r>
            <a:r>
              <a:rPr lang="ja-JP" altLang="en-US" sz="2400" dirty="0" smtClean="0">
                <a:latin typeface="+mn-ea"/>
              </a:rPr>
              <a:t>いう形式で値を設定します。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練習</a:t>
            </a:r>
            <a:r>
              <a:rPr lang="en-US" altLang="ja-JP" sz="2400" dirty="0" smtClean="0">
                <a:latin typeface="+mn-ea"/>
              </a:rPr>
              <a:t>1</a:t>
            </a:r>
            <a:r>
              <a:rPr lang="ja-JP" altLang="en-US" sz="2400" dirty="0" smtClean="0">
                <a:latin typeface="+mn-ea"/>
              </a:rPr>
              <a:t>では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int</a:t>
            </a:r>
            <a:r>
              <a:rPr lang="ja-JP" altLang="en-US" sz="2400" dirty="0" smtClean="0">
                <a:latin typeface="+mn-ea"/>
              </a:rPr>
              <a:t>型変数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num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を書き出ししています。</a:t>
            </a:r>
            <a:endParaRPr lang="en-US" altLang="ja-JP" sz="2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8857"/>
            <a:ext cx="2800391" cy="9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11560" y="4498955"/>
            <a:ext cx="7928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出力先のフォルダには上記のデータが出ていますが、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中身を見ても何が入っているのかわかりません。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ja-JP" altLang="en-US" sz="2400" dirty="0" smtClean="0">
                <a:latin typeface="+mn-ea"/>
              </a:rPr>
              <a:t>（バイナリとはそういうものです。慣れると見えるのですが</a:t>
            </a:r>
            <a:r>
              <a:rPr lang="en-US" altLang="ja-JP" sz="2400" dirty="0" smtClean="0">
                <a:latin typeface="+mn-ea"/>
              </a:rPr>
              <a:t>…</a:t>
            </a:r>
            <a:r>
              <a:rPr lang="ja-JP" altLang="en-US" sz="2400" dirty="0" smtClean="0">
                <a:latin typeface="+mn-ea"/>
              </a:rPr>
              <a:t>）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今度</a:t>
            </a:r>
            <a:r>
              <a:rPr lang="ja-JP" altLang="en-US" sz="2400" dirty="0" smtClean="0">
                <a:latin typeface="+mn-ea"/>
              </a:rPr>
              <a:t>は</a:t>
            </a:r>
            <a:r>
              <a:rPr lang="ja-JP" altLang="en-US" sz="2400" dirty="0">
                <a:latin typeface="+mn-ea"/>
              </a:rPr>
              <a:t>読み込んで</a:t>
            </a:r>
            <a:r>
              <a:rPr lang="ja-JP" altLang="en-US" sz="2400" dirty="0" smtClean="0">
                <a:latin typeface="+mn-ea"/>
              </a:rPr>
              <a:t>見ます</a:t>
            </a:r>
            <a:r>
              <a:rPr lang="ja-JP" altLang="en-US" sz="2400" dirty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8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5546996" cy="56166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1560" y="18864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6617" y="259029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プログラムを打ち込み、実行してみてください。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9396" y="836712"/>
            <a:ext cx="1846980" cy="52322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読み取り</a:t>
            </a:r>
            <a:r>
              <a:rPr kumimoji="1" lang="ja-JP" altLang="en-US" sz="2800" dirty="0" smtClean="0">
                <a:latin typeface="HGP明朝E" pitchFamily="18" charset="-128"/>
                <a:ea typeface="HGP明朝E" pitchFamily="18" charset="-128"/>
              </a:rPr>
              <a:t>側</a:t>
            </a:r>
          </a:p>
        </p:txBody>
      </p:sp>
    </p:spTree>
    <p:extLst>
      <p:ext uri="{BB962C8B-B14F-4D97-AF65-F5344CB8AC3E}">
        <p14:creationId xmlns:p14="http://schemas.microsoft.com/office/powerpoint/2010/main" val="231570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fread</a:t>
            </a:r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関数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8129148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バイナリデータの</a:t>
            </a:r>
            <a:r>
              <a:rPr lang="ja-JP" altLang="en-US" sz="2400" dirty="0">
                <a:latin typeface="+mn-ea"/>
              </a:rPr>
              <a:t>読み込み</a:t>
            </a:r>
            <a:r>
              <a:rPr lang="ja-JP" altLang="en-US" sz="2400" dirty="0" smtClean="0">
                <a:latin typeface="+mn-ea"/>
              </a:rPr>
              <a:t>には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fread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ja-JP" altLang="en-US" sz="2400" dirty="0" smtClean="0">
                <a:latin typeface="+mn-ea"/>
              </a:rPr>
              <a:t>を使用します。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1050" dirty="0">
              <a:latin typeface="+mn-ea"/>
            </a:endParaRPr>
          </a:p>
          <a:p>
            <a:r>
              <a:rPr lang="en-US" altLang="ja-JP" sz="2800" dirty="0" err="1" smtClean="0">
                <a:latin typeface="HGP明朝E" pitchFamily="18" charset="-128"/>
                <a:ea typeface="HGP明朝E" pitchFamily="18" charset="-128"/>
              </a:rPr>
              <a:t>fread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(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変数のポインタ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サイズ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数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FILE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ポインタ 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)</a:t>
            </a:r>
          </a:p>
          <a:p>
            <a:endParaRPr lang="en-US" altLang="ja-JP" sz="1050" dirty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2400" dirty="0">
                <a:latin typeface="+mn-ea"/>
              </a:rPr>
              <a:t>と</a:t>
            </a:r>
            <a:r>
              <a:rPr lang="ja-JP" altLang="en-US" sz="2400" dirty="0" smtClean="0">
                <a:latin typeface="+mn-ea"/>
              </a:rPr>
              <a:t>いう形式で値を設定します。</a:t>
            </a:r>
            <a:r>
              <a:rPr lang="ja-JP" altLang="en-US" sz="2400" dirty="0">
                <a:latin typeface="+mn-ea"/>
              </a:rPr>
              <a:t>（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fread</a:t>
            </a:r>
            <a:r>
              <a:rPr lang="ja-JP" altLang="en-US" sz="2400" dirty="0" smtClean="0">
                <a:latin typeface="+mn-ea"/>
              </a:rPr>
              <a:t>に似ています）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練習</a:t>
            </a:r>
            <a:r>
              <a:rPr lang="en-US" altLang="ja-JP" sz="2400" dirty="0">
                <a:latin typeface="+mn-ea"/>
              </a:rPr>
              <a:t>2</a:t>
            </a:r>
            <a:r>
              <a:rPr lang="ja-JP" altLang="en-US" sz="2400" dirty="0" smtClean="0">
                <a:latin typeface="+mn-ea"/>
              </a:rPr>
              <a:t>では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int</a:t>
            </a:r>
            <a:r>
              <a:rPr lang="ja-JP" altLang="en-US" sz="2400" dirty="0" smtClean="0">
                <a:latin typeface="+mn-ea"/>
              </a:rPr>
              <a:t>型変数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num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に値を読み込んでいます。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読み込まれたバイナリデータは、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変数</a:t>
            </a:r>
            <a:r>
              <a:rPr lang="ja-JP" altLang="en-US" sz="2400" dirty="0" smtClean="0">
                <a:latin typeface="+mn-ea"/>
              </a:rPr>
              <a:t>に</a:t>
            </a:r>
            <a:r>
              <a:rPr lang="ja-JP" altLang="en-US" sz="2400" dirty="0">
                <a:latin typeface="+mn-ea"/>
              </a:rPr>
              <a:t>保存することに</a:t>
            </a:r>
            <a:r>
              <a:rPr lang="ja-JP" altLang="en-US" sz="2400" dirty="0" smtClean="0">
                <a:latin typeface="+mn-ea"/>
              </a:rPr>
              <a:t>より</a:t>
            </a:r>
            <a:r>
              <a:rPr lang="ja-JP" altLang="en-US" sz="2400" dirty="0">
                <a:latin typeface="+mn-ea"/>
              </a:rPr>
              <a:t>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通常の変数と同じように使うことができます。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では、セーブデータを模したバイナリデータを出力してみます。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9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39979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400" b="1" u="sng" dirty="0" smtClean="0">
                <a:latin typeface="ＭＳ Ｐゴシック" pitchFamily="50" charset="-128"/>
                <a:ea typeface="ＭＳ Ｐゴシック" pitchFamily="50" charset="-128"/>
              </a:rPr>
              <a:t>3-1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95736" y="261296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プログラムを打ち込み、実行してみてください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長いのでプリントを用意しています。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93164" y="606193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続く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5"/>
            <a:ext cx="6365580" cy="51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196752"/>
            <a:ext cx="7668852" cy="511256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1560" y="39979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400" b="1" u="sng" dirty="0" smtClean="0">
                <a:latin typeface="ＭＳ Ｐゴシック" pitchFamily="50" charset="-128"/>
                <a:ea typeface="ＭＳ Ｐゴシック" pitchFamily="50" charset="-128"/>
              </a:rPr>
              <a:t>3-2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56617" y="4510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続き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です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93164" y="606193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続く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6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503</Words>
  <Application>Microsoft Office PowerPoint</Application>
  <PresentationFormat>画面に合わせる (4:3)</PresentationFormat>
  <Paragraphs>96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関谷　純</cp:lastModifiedBy>
  <cp:revision>269</cp:revision>
  <dcterms:created xsi:type="dcterms:W3CDTF">2015-03-30T02:43:03Z</dcterms:created>
  <dcterms:modified xsi:type="dcterms:W3CDTF">2020-10-05T02:11:43Z</dcterms:modified>
</cp:coreProperties>
</file>