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sldIdLst>
    <p:sldId id="355" r:id="rId2"/>
    <p:sldId id="387" r:id="rId3"/>
    <p:sldId id="386" r:id="rId4"/>
    <p:sldId id="388" r:id="rId5"/>
    <p:sldId id="389" r:id="rId6"/>
    <p:sldId id="390" r:id="rId7"/>
    <p:sldId id="391" r:id="rId8"/>
    <p:sldId id="392" r:id="rId9"/>
  </p:sldIdLst>
  <p:sldSz cx="9144000" cy="6858000" type="screen4x3"/>
  <p:notesSz cx="6858000" cy="9144000"/>
  <p:kinsoku lang="ja-JP" invalStChars="、。，．・：；？！゜ヽヾゝゞ々ー’”）〕］｝〉》」』】°‰″℃￠％ぁぃぅぇぉっゃゅょゎァィゥェォッャュョヮヵヶ!%),.:;?]}｡｣､･ｧｨｩｪｫｬｭｮｯｰﾟ" invalEndChars="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0000"/>
    <a:srgbClr val="008000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A6F1-A5AB-4053-8825-0DDC8A93553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173D-1E65-4A9A-A864-D8B241328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929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ファイルを読み進める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67569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HGP明朝E" panose="02020900000000000000" pitchFamily="18" charset="-128"/>
                <a:ea typeface="HGP明朝E" panose="02020900000000000000" pitchFamily="18" charset="-128"/>
              </a:rPr>
              <a:t>fgets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をしたら１行ずつ読み込みが行われます。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ファイル操作</a:t>
            </a:r>
            <a:r>
              <a:rPr lang="ja-JP" altLang="en-US" sz="2400" dirty="0">
                <a:latin typeface="+mn-ea"/>
              </a:rPr>
              <a:t>関数</a:t>
            </a:r>
            <a:r>
              <a:rPr lang="ja-JP" altLang="en-US" sz="2400" dirty="0" smtClean="0">
                <a:latin typeface="+mn-ea"/>
              </a:rPr>
              <a:t>は、ファイルの読み取り</a:t>
            </a:r>
            <a:r>
              <a:rPr lang="ja-JP" altLang="en-US" sz="2400" dirty="0">
                <a:latin typeface="+mn-ea"/>
              </a:rPr>
              <a:t>位置</a:t>
            </a:r>
            <a:r>
              <a:rPr lang="ja-JP" altLang="en-US" sz="2400" dirty="0" smtClean="0">
                <a:latin typeface="+mn-ea"/>
              </a:rPr>
              <a:t>を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必要な分だけ進めつつ読み込みを</a:t>
            </a:r>
            <a:r>
              <a:rPr lang="ja-JP" altLang="en-US" sz="2400" dirty="0">
                <a:latin typeface="+mn-ea"/>
              </a:rPr>
              <a:t>行って</a:t>
            </a:r>
            <a:r>
              <a:rPr lang="ja-JP" altLang="en-US" sz="2400" dirty="0" smtClean="0">
                <a:latin typeface="+mn-ea"/>
              </a:rPr>
              <a:t>います</a:t>
            </a:r>
            <a:r>
              <a:rPr lang="ja-JP" altLang="en-US" sz="2400" dirty="0">
                <a:latin typeface="+mn-ea"/>
              </a:rPr>
              <a:t>。</a:t>
            </a:r>
            <a:endParaRPr lang="en-US" altLang="ja-JP" sz="2400" dirty="0" smtClean="0">
              <a:latin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14" y="2708920"/>
            <a:ext cx="2763528" cy="19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正方形/長方形 1"/>
          <p:cNvSpPr/>
          <p:nvPr/>
        </p:nvSpPr>
        <p:spPr>
          <a:xfrm>
            <a:off x="1043608" y="3284984"/>
            <a:ext cx="144016" cy="3092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014" y="4750364"/>
            <a:ext cx="2763528" cy="19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1043608" y="5675316"/>
            <a:ext cx="144016" cy="30929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990049" y="3250786"/>
            <a:ext cx="40046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最初の読み取り開始位置は、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赤い色のところです。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990049" y="5414463"/>
            <a:ext cx="3658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１行読み進めたら、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「か」の左側へ移動します。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17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4052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ファイルの位置指示子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8255786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ファイルの読み取り位置のことを、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solidFill>
                  <a:srgbClr val="0000FF"/>
                </a:solidFill>
                <a:latin typeface="+mn-ea"/>
              </a:rPr>
              <a:t>ファイル</a:t>
            </a:r>
            <a:r>
              <a:rPr lang="ja-JP" altLang="en-US" sz="2400" dirty="0" smtClean="0">
                <a:solidFill>
                  <a:srgbClr val="0000FF"/>
                </a:solidFill>
                <a:latin typeface="+mn-ea"/>
              </a:rPr>
              <a:t>の位置指示子</a:t>
            </a:r>
            <a:r>
              <a:rPr lang="ja-JP" altLang="en-US" sz="2400" dirty="0" smtClean="0">
                <a:latin typeface="+mn-ea"/>
              </a:rPr>
              <a:t>と呼びます。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ファイル操作関数には位置指示子を指定する関数があります。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これ</a:t>
            </a:r>
            <a:r>
              <a:rPr lang="ja-JP" altLang="en-US" sz="2400" dirty="0" smtClean="0">
                <a:latin typeface="+mn-ea"/>
              </a:rPr>
              <a:t>を利用すると以下のことができます。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  <a:latin typeface="+mn-ea"/>
              </a:rPr>
              <a:t>・１度読み込んだファイルを最初からまた読める</a:t>
            </a:r>
            <a:endParaRPr lang="en-US" altLang="ja-JP" sz="2400" dirty="0" smtClean="0">
              <a:solidFill>
                <a:srgbClr val="0000FF"/>
              </a:solidFill>
              <a:latin typeface="+mn-ea"/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  <a:latin typeface="+mn-ea"/>
              </a:rPr>
              <a:t>・ファイルの途中から読むことができる</a:t>
            </a:r>
            <a:endParaRPr lang="en-US" altLang="ja-JP" sz="2400" dirty="0" smtClean="0">
              <a:solidFill>
                <a:srgbClr val="0000FF"/>
              </a:solidFill>
              <a:latin typeface="+mn-ea"/>
            </a:endParaRPr>
          </a:p>
          <a:p>
            <a:r>
              <a:rPr lang="ja-JP" altLang="en-US" sz="2400" dirty="0" smtClean="0">
                <a:solidFill>
                  <a:srgbClr val="0000FF"/>
                </a:solidFill>
                <a:latin typeface="+mn-ea"/>
              </a:rPr>
              <a:t>・ファイルのサイズを知ることができる</a:t>
            </a:r>
            <a:endParaRPr lang="en-US" altLang="ja-JP" sz="2400" dirty="0" smtClean="0">
              <a:solidFill>
                <a:srgbClr val="0000FF"/>
              </a:solidFill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練習してプログラムに利用しましょう。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175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79512" y="116632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1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88640"/>
            <a:ext cx="4320480" cy="649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084" y="1112482"/>
            <a:ext cx="2865132" cy="110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611560" y="498152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下記の画像のようになります。</a:t>
            </a:r>
            <a:endParaRPr lang="en-US" altLang="ja-JP" sz="2400" dirty="0" smtClean="0">
              <a:latin typeface="+mn-ea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11559" y="2564904"/>
            <a:ext cx="82862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１回目の </a:t>
            </a:r>
            <a:r>
              <a:rPr lang="en-US" altLang="ja-JP" sz="2400" dirty="0" err="1" smtClean="0">
                <a:latin typeface="+mn-ea"/>
              </a:rPr>
              <a:t>fgets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は１バイト移動してから読み込みをしています。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２回目の </a:t>
            </a:r>
            <a:r>
              <a:rPr lang="en-US" altLang="ja-JP" sz="2400" dirty="0" err="1" smtClean="0">
                <a:latin typeface="+mn-ea"/>
              </a:rPr>
              <a:t>fgets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は先頭から読み込みをしています。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937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1930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u="sng" dirty="0" err="1" smtClean="0">
                <a:latin typeface="ＭＳ Ｐゴシック" pitchFamily="50" charset="-128"/>
                <a:ea typeface="ＭＳ Ｐゴシック" pitchFamily="50" charset="-128"/>
              </a:rPr>
              <a:t>fseek</a:t>
            </a:r>
            <a:r>
              <a:rPr kumimoji="1"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関数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8552341" cy="4747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ファイル位置指示子の場所を変更するには、</a:t>
            </a:r>
            <a:endParaRPr lang="en-US" altLang="ja-JP" sz="2400" dirty="0" smtClean="0">
              <a:latin typeface="+mn-ea"/>
            </a:endParaRPr>
          </a:p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fseek</a:t>
            </a:r>
            <a:r>
              <a:rPr lang="ja-JP" altLang="en-US" sz="2400" dirty="0" smtClean="0">
                <a:latin typeface="HGP明朝E" pitchFamily="18" charset="-128"/>
                <a:ea typeface="HGP明朝E" pitchFamily="18" charset="-128"/>
              </a:rPr>
              <a:t>関数 </a:t>
            </a:r>
            <a:r>
              <a:rPr lang="ja-JP" altLang="en-US" sz="2400" dirty="0" smtClean="0">
                <a:latin typeface="+mn-ea"/>
              </a:rPr>
              <a:t>を使用します。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1050" dirty="0">
              <a:latin typeface="+mn-ea"/>
            </a:endParaRPr>
          </a:p>
          <a:p>
            <a:r>
              <a:rPr lang="en-US" altLang="ja-JP" sz="2800" dirty="0" err="1" smtClean="0">
                <a:latin typeface="HGP明朝E" pitchFamily="18" charset="-128"/>
                <a:ea typeface="HGP明朝E" pitchFamily="18" charset="-128"/>
              </a:rPr>
              <a:t>fseek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( 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ファイルポインタ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, 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移動量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, </a:t>
            </a:r>
            <a:r>
              <a:rPr lang="ja-JP" altLang="en-US" sz="2800" dirty="0" smtClean="0">
                <a:latin typeface="HGP明朝E" pitchFamily="18" charset="-128"/>
                <a:ea typeface="HGP明朝E" pitchFamily="18" charset="-128"/>
              </a:rPr>
              <a:t>移動の方法 </a:t>
            </a:r>
            <a:r>
              <a:rPr lang="en-US" altLang="ja-JP" sz="2800" dirty="0" smtClean="0">
                <a:latin typeface="HGP明朝E" pitchFamily="18" charset="-128"/>
                <a:ea typeface="HGP明朝E" pitchFamily="18" charset="-128"/>
              </a:rPr>
              <a:t>);</a:t>
            </a:r>
          </a:p>
          <a:p>
            <a:endParaRPr lang="en-US" altLang="ja-JP" sz="2400" dirty="0">
              <a:latin typeface="HGP明朝E" pitchFamily="18" charset="-128"/>
              <a:ea typeface="HGP明朝E" pitchFamily="18" charset="-128"/>
            </a:endParaRPr>
          </a:p>
          <a:p>
            <a:r>
              <a:rPr lang="ja-JP" altLang="en-US" sz="2400" dirty="0" smtClean="0">
                <a:latin typeface="+mn-ea"/>
              </a:rPr>
              <a:t>移動の方法は３種類あり、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　</a:t>
            </a:r>
            <a:r>
              <a:rPr lang="en-US" altLang="ja-JP" sz="2400" dirty="0" smtClean="0">
                <a:solidFill>
                  <a:srgbClr val="0000FF"/>
                </a:solidFill>
                <a:latin typeface="HGP明朝E" pitchFamily="18" charset="-128"/>
                <a:ea typeface="HGP明朝E" pitchFamily="18" charset="-128"/>
              </a:rPr>
              <a:t>SEEK_SET</a:t>
            </a:r>
            <a:r>
              <a:rPr lang="en-US" altLang="ja-JP" sz="2400" dirty="0" smtClean="0">
                <a:latin typeface="+mn-ea"/>
              </a:rPr>
              <a:t>	… </a:t>
            </a:r>
            <a:r>
              <a:rPr lang="ja-JP" altLang="en-US" sz="2400" dirty="0" smtClean="0">
                <a:latin typeface="+mn-ea"/>
              </a:rPr>
              <a:t>先頭からいくつ動かすか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　</a:t>
            </a:r>
            <a:r>
              <a:rPr lang="en-US" altLang="ja-JP" sz="2400" dirty="0" smtClean="0">
                <a:solidFill>
                  <a:srgbClr val="0000FF"/>
                </a:solidFill>
                <a:latin typeface="HGP明朝E" pitchFamily="18" charset="-128"/>
                <a:ea typeface="HGP明朝E" pitchFamily="18" charset="-128"/>
              </a:rPr>
              <a:t>SEEK_CUR</a:t>
            </a:r>
            <a:r>
              <a:rPr lang="en-US" altLang="ja-JP" sz="2400" dirty="0" smtClean="0">
                <a:latin typeface="+mn-ea"/>
              </a:rPr>
              <a:t>	… </a:t>
            </a:r>
            <a:r>
              <a:rPr lang="ja-JP" altLang="en-US" sz="2400" dirty="0" smtClean="0">
                <a:latin typeface="+mn-ea"/>
              </a:rPr>
              <a:t>現在の場所からいくつ動かすか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　</a:t>
            </a:r>
            <a:r>
              <a:rPr lang="en-US" altLang="ja-JP" sz="2400" dirty="0" smtClean="0">
                <a:solidFill>
                  <a:srgbClr val="0000FF"/>
                </a:solidFill>
                <a:latin typeface="HGP明朝E" pitchFamily="18" charset="-128"/>
                <a:ea typeface="HGP明朝E" pitchFamily="18" charset="-128"/>
              </a:rPr>
              <a:t>SEEK_END</a:t>
            </a:r>
            <a:r>
              <a:rPr lang="en-US" altLang="ja-JP" sz="2400" dirty="0" smtClean="0">
                <a:latin typeface="+mn-ea"/>
              </a:rPr>
              <a:t>	… </a:t>
            </a:r>
            <a:r>
              <a:rPr lang="ja-JP" altLang="en-US" sz="2400" dirty="0" smtClean="0">
                <a:latin typeface="+mn-ea"/>
              </a:rPr>
              <a:t>ファイルの終端から（移動量は</a:t>
            </a:r>
            <a:r>
              <a:rPr lang="ja-JP" altLang="en-US" sz="2400" dirty="0">
                <a:latin typeface="+mn-ea"/>
              </a:rPr>
              <a:t>負数</a:t>
            </a:r>
            <a:r>
              <a:rPr lang="ja-JP" altLang="en-US" sz="2400" dirty="0" smtClean="0">
                <a:latin typeface="+mn-ea"/>
              </a:rPr>
              <a:t>を設定する）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以上を設定することで、指示子の場所を変更する。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SEEK_CUR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 smtClean="0">
                <a:latin typeface="+mn-ea"/>
              </a:rPr>
              <a:t>と 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SEEK_END</a:t>
            </a:r>
            <a:r>
              <a:rPr lang="en-US" altLang="ja-JP" sz="2400" dirty="0" smtClean="0">
                <a:latin typeface="+mn-ea"/>
              </a:rPr>
              <a:t> </a:t>
            </a:r>
            <a:r>
              <a:rPr lang="ja-JP" altLang="en-US" sz="2400" dirty="0">
                <a:latin typeface="+mn-ea"/>
              </a:rPr>
              <a:t>については</a:t>
            </a:r>
            <a:r>
              <a:rPr lang="ja-JP" altLang="en-US" sz="2400" dirty="0" smtClean="0">
                <a:latin typeface="+mn-ea"/>
              </a:rPr>
              <a:t>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テキストファイルでは動作は保障されていない。</a:t>
            </a:r>
            <a:endParaRPr lang="en-US" altLang="ja-JP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238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3046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指示子の使い方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11560" y="1196752"/>
            <a:ext cx="7654660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ファイルの位置指示子を使用すると、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>
                <a:latin typeface="+mn-ea"/>
              </a:rPr>
              <a:t>ファイル</a:t>
            </a:r>
            <a:r>
              <a:rPr lang="ja-JP" altLang="en-US" sz="2400" dirty="0" smtClean="0">
                <a:latin typeface="+mn-ea"/>
              </a:rPr>
              <a:t>の</a:t>
            </a:r>
            <a:r>
              <a:rPr lang="ja-JP" altLang="en-US" sz="2400" dirty="0">
                <a:latin typeface="+mn-ea"/>
              </a:rPr>
              <a:t>サイズ</a:t>
            </a:r>
            <a:r>
              <a:rPr lang="ja-JP" altLang="en-US" sz="2400" dirty="0" smtClean="0">
                <a:latin typeface="+mn-ea"/>
              </a:rPr>
              <a:t>を測ることもできます。</a:t>
            </a:r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今後、動的にメモリを確保するときに必要となる技術です。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指示子の位置を取得するには、</a:t>
            </a:r>
            <a:r>
              <a:rPr lang="en-US" altLang="ja-JP" sz="2400" dirty="0" err="1" smtClean="0">
                <a:latin typeface="HGP明朝E" panose="02020900000000000000" pitchFamily="18" charset="-128"/>
                <a:ea typeface="HGP明朝E" panose="02020900000000000000" pitchFamily="18" charset="-128"/>
              </a:rPr>
              <a:t>ftell</a:t>
            </a:r>
            <a:r>
              <a:rPr lang="ja-JP" altLang="en-US" sz="24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関数</a:t>
            </a:r>
            <a:r>
              <a:rPr lang="ja-JP" altLang="en-US" sz="2400" dirty="0" smtClean="0">
                <a:latin typeface="+mn-ea"/>
              </a:rPr>
              <a:t>を使用します。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en-US" altLang="ja-JP" sz="3200" dirty="0" err="1" smtClean="0">
                <a:latin typeface="HGP明朝E" panose="02020900000000000000" pitchFamily="18" charset="-128"/>
                <a:ea typeface="HGP明朝E" panose="02020900000000000000" pitchFamily="18" charset="-128"/>
              </a:rPr>
              <a:t>ftell</a:t>
            </a:r>
            <a:r>
              <a:rPr lang="en-US" altLang="ja-JP" sz="32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( </a:t>
            </a:r>
            <a:r>
              <a:rPr lang="ja-JP" altLang="en-US" sz="32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ファイルポインタ </a:t>
            </a:r>
            <a:r>
              <a:rPr lang="en-US" altLang="ja-JP" sz="3200" dirty="0" smtClean="0">
                <a:latin typeface="HGP明朝E" panose="02020900000000000000" pitchFamily="18" charset="-128"/>
                <a:ea typeface="HGP明朝E" panose="02020900000000000000" pitchFamily="18" charset="-128"/>
              </a:rPr>
              <a:t>);</a:t>
            </a:r>
          </a:p>
          <a:p>
            <a:r>
              <a:rPr lang="ja-JP" altLang="en-US" sz="2400" dirty="0" smtClean="0">
                <a:latin typeface="+mn-ea"/>
              </a:rPr>
              <a:t>戻り値：現在の指示子の場所（バイナリ単位）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練習してみましょう。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3345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611560" y="380632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2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984105" y="399325"/>
            <a:ext cx="71465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プログラムを打ち込み、実行してみてください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。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前回の</a:t>
            </a:r>
            <a:r>
              <a:rPr lang="ja-JP" altLang="en-US" sz="2400" dirty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スライド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で作成した </a:t>
            </a:r>
            <a:r>
              <a:rPr lang="en-US" altLang="ja-JP" sz="2400" dirty="0" err="1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SaveData.bin</a:t>
            </a:r>
            <a:r>
              <a:rPr lang="en-US" altLang="ja-JP" sz="24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2400" dirty="0" smtClean="0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rPr>
              <a:t>を読みます。</a:t>
            </a:r>
            <a:endParaRPr lang="en-US" altLang="ja-JP" sz="2400" dirty="0">
              <a:solidFill>
                <a:srgbClr val="FF0000"/>
              </a:solidFill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484784"/>
            <a:ext cx="6886838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86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86000"/>
            <a:ext cx="3646134" cy="4023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テキスト ボックス 5"/>
          <p:cNvSpPr txBox="1"/>
          <p:nvPr/>
        </p:nvSpPr>
        <p:spPr>
          <a:xfrm>
            <a:off x="4644008" y="2780928"/>
            <a:ext cx="4314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プロパティでサイズを見て、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dirty="0" smtClean="0">
                <a:latin typeface="+mn-ea"/>
              </a:rPr>
              <a:t>同じであることを確認しましょう。</a:t>
            </a:r>
            <a:endParaRPr lang="en-US" altLang="ja-JP" sz="2400" dirty="0">
              <a:latin typeface="+mn-ea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98152"/>
            <a:ext cx="4087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latin typeface="+mn-ea"/>
              </a:rPr>
              <a:t>下記の画像のようになります。</a:t>
            </a:r>
            <a:endParaRPr lang="en-US" altLang="ja-JP" sz="2400" dirty="0" smtClean="0">
              <a:latin typeface="+mn-ea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59" y="1196752"/>
            <a:ext cx="4217611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45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5215</TotalTime>
  <Words>322</Words>
  <Application>Microsoft Office PowerPoint</Application>
  <PresentationFormat>画面に合わせる (4:3)</PresentationFormat>
  <Paragraphs>57</Paragraphs>
  <Slides>8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HGP明朝E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関谷　純</cp:lastModifiedBy>
  <cp:revision>268</cp:revision>
  <dcterms:created xsi:type="dcterms:W3CDTF">2015-03-30T02:43:03Z</dcterms:created>
  <dcterms:modified xsi:type="dcterms:W3CDTF">2020-10-05T02:30:12Z</dcterms:modified>
</cp:coreProperties>
</file>