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07" r:id="rId2"/>
    <p:sldId id="302" r:id="rId3"/>
    <p:sldId id="308" r:id="rId4"/>
    <p:sldId id="305" r:id="rId5"/>
    <p:sldId id="312" r:id="rId6"/>
    <p:sldId id="313" r:id="rId7"/>
    <p:sldId id="314" r:id="rId8"/>
    <p:sldId id="311" r:id="rId9"/>
    <p:sldId id="309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宮近 一星" initials="宮近" lastIdx="1" clrIdx="0">
    <p:extLst>
      <p:ext uri="{19B8F6BF-5375-455C-9EA6-DF929625EA0E}">
        <p15:presenceInfo xmlns:p15="http://schemas.microsoft.com/office/powerpoint/2012/main" userId="S::2309430@s.asojuku.ac.jp::ab935505-4cbe-4a7b-bcf4-d1a12813249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F0000"/>
    <a:srgbClr val="FF3300"/>
    <a:srgbClr val="0000FF"/>
    <a:srgbClr val="006600"/>
    <a:srgbClr val="FEF4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4660"/>
  </p:normalViewPr>
  <p:slideViewPr>
    <p:cSldViewPr>
      <p:cViewPr varScale="1">
        <p:scale>
          <a:sx n="108" d="100"/>
          <a:sy n="108" d="100"/>
        </p:scale>
        <p:origin x="62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5FCBF2-6417-492C-9864-B0EED3A4C2ED}" type="datetimeFigureOut">
              <a:rPr kumimoji="1" lang="ja-JP" altLang="en-US" smtClean="0"/>
              <a:t>2024/7/12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43E763-E2E2-4628-B861-52C2A65E35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6045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3E763-E2E2-4628-B861-52C2A65E351B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2801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2024/7/12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4765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2024/7/12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2780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2024/7/12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1350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2024/7/12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8318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2024/7/12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2869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2024/7/12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1590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2024/7/12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1289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2024/7/12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8587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2024/7/12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3485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2024/7/12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9181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69284-4B78-4961-8576-EBBB764C8E8C}" type="datetimeFigureOut">
              <a:rPr kumimoji="1" lang="ja-JP" altLang="en-US" smtClean="0"/>
              <a:t>2024/7/12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8022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969284-4B78-4961-8576-EBBB764C8E8C}" type="datetimeFigureOut">
              <a:rPr kumimoji="1" lang="ja-JP" altLang="en-US" smtClean="0"/>
              <a:t>2024/7/12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EDFB1-0744-4765-83AD-9FD6F24ACE0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3304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6A3CC0E-6057-4E4A-A983-588C785628BA}"/>
              </a:ext>
            </a:extLst>
          </p:cNvPr>
          <p:cNvSpPr txBox="1"/>
          <p:nvPr/>
        </p:nvSpPr>
        <p:spPr>
          <a:xfrm>
            <a:off x="335360" y="260648"/>
            <a:ext cx="6912768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6000" dirty="0"/>
              <a:t>もとにするゲーム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70C5890-9A06-44FF-9A47-1523DDA37AC6}"/>
              </a:ext>
            </a:extLst>
          </p:cNvPr>
          <p:cNvSpPr txBox="1"/>
          <p:nvPr/>
        </p:nvSpPr>
        <p:spPr>
          <a:xfrm>
            <a:off x="2639615" y="2492896"/>
            <a:ext cx="6912769" cy="1661993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ja-JP" sz="6600" b="1" i="0" dirty="0">
                <a:solidFill>
                  <a:srgbClr val="FF0000"/>
                </a:solidFill>
                <a:effectLst/>
                <a:latin typeface="Khand"/>
              </a:rPr>
              <a:t>ENDLESS Dungeon</a:t>
            </a:r>
          </a:p>
          <a:p>
            <a:pPr algn="ctr"/>
            <a:r>
              <a:rPr lang="ja-JP" altLang="en-US" sz="3600" b="1" i="0" dirty="0">
                <a:solidFill>
                  <a:srgbClr val="FF0000"/>
                </a:solidFill>
                <a:effectLst/>
                <a:latin typeface="Khand"/>
              </a:rPr>
              <a:t>エンドレスダンジョン</a:t>
            </a:r>
            <a:endParaRPr lang="en-US" altLang="ja-JP" sz="3600" b="1" i="0" dirty="0">
              <a:solidFill>
                <a:srgbClr val="FF0000"/>
              </a:solidFill>
              <a:effectLst/>
              <a:latin typeface="Khand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5660A3D-4A6C-491C-B221-98C8A4DA4566}"/>
              </a:ext>
            </a:extLst>
          </p:cNvPr>
          <p:cNvSpPr txBox="1"/>
          <p:nvPr/>
        </p:nvSpPr>
        <p:spPr>
          <a:xfrm>
            <a:off x="9303106" y="6396335"/>
            <a:ext cx="2888894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ja-JP" sz="2400" dirty="0"/>
              <a:t>2309430</a:t>
            </a:r>
            <a:r>
              <a:rPr lang="ja-JP" altLang="en-US" sz="2400" dirty="0"/>
              <a:t>　　宮近一星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127775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7D6480F-A477-484B-B062-D5D79A79BC78}"/>
              </a:ext>
            </a:extLst>
          </p:cNvPr>
          <p:cNvSpPr txBox="1"/>
          <p:nvPr/>
        </p:nvSpPr>
        <p:spPr>
          <a:xfrm>
            <a:off x="191344" y="129631"/>
            <a:ext cx="4824536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6000" dirty="0"/>
              <a:t>ゲームの流れ</a:t>
            </a:r>
            <a:endParaRPr kumimoji="1" lang="ja-JP" altLang="en-US" sz="60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CBA54A4-FD6E-4938-A98F-65011B7B363D}"/>
              </a:ext>
            </a:extLst>
          </p:cNvPr>
          <p:cNvSpPr txBox="1"/>
          <p:nvPr/>
        </p:nvSpPr>
        <p:spPr>
          <a:xfrm>
            <a:off x="501151" y="1181886"/>
            <a:ext cx="5472608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dirty="0"/>
              <a:t>・</a:t>
            </a:r>
            <a:r>
              <a:rPr lang="en-US" altLang="ja-JP" sz="2400" dirty="0">
                <a:solidFill>
                  <a:srgbClr val="00B0F0"/>
                </a:solidFill>
              </a:rPr>
              <a:t>5</a:t>
            </a:r>
            <a:r>
              <a:rPr lang="ja-JP" altLang="en-US" sz="2400" dirty="0">
                <a:solidFill>
                  <a:srgbClr val="00B0F0"/>
                </a:solidFill>
              </a:rPr>
              <a:t>階層</a:t>
            </a:r>
            <a:r>
              <a:rPr lang="ja-JP" altLang="en-US" sz="2400" dirty="0"/>
              <a:t>ある。</a:t>
            </a:r>
            <a:endParaRPr lang="en-US" altLang="ja-JP" sz="2400" dirty="0"/>
          </a:p>
          <a:p>
            <a:r>
              <a:rPr lang="ja-JP" altLang="en-US" sz="2400" dirty="0"/>
              <a:t>　</a:t>
            </a:r>
            <a:r>
              <a:rPr lang="en-US" altLang="ja-JP" sz="2400" dirty="0"/>
              <a:t>(1</a:t>
            </a:r>
            <a:r>
              <a:rPr lang="ja-JP" altLang="en-US" sz="2400" dirty="0"/>
              <a:t>階層につき部屋がいくつかある</a:t>
            </a:r>
            <a:r>
              <a:rPr lang="en-US" altLang="ja-JP" sz="2400" dirty="0"/>
              <a:t>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6136440-EBE6-4AF8-B4A1-B73F2EABCC73}"/>
              </a:ext>
            </a:extLst>
          </p:cNvPr>
          <p:cNvSpPr txBox="1"/>
          <p:nvPr/>
        </p:nvSpPr>
        <p:spPr>
          <a:xfrm>
            <a:off x="501151" y="2049475"/>
            <a:ext cx="6438951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dirty="0"/>
              <a:t>・プレイヤーは</a:t>
            </a:r>
            <a:r>
              <a:rPr lang="ja-JP" altLang="en-US" sz="2400" b="1" u="sng" dirty="0"/>
              <a:t>扉を開けて探索</a:t>
            </a:r>
            <a:r>
              <a:rPr lang="ja-JP" altLang="en-US" sz="2400" dirty="0"/>
              <a:t>し、ユニットと己の</a:t>
            </a:r>
            <a:endParaRPr lang="en-US" altLang="ja-JP" sz="2400" dirty="0"/>
          </a:p>
          <a:p>
            <a:r>
              <a:rPr lang="ja-JP" altLang="en-US" sz="2400" dirty="0"/>
              <a:t>　武器を用いて</a:t>
            </a:r>
            <a:r>
              <a:rPr lang="ja-JP" altLang="en-US" sz="2400" dirty="0">
                <a:solidFill>
                  <a:srgbClr val="FF0066"/>
                </a:solidFill>
              </a:rPr>
              <a:t>ボット</a:t>
            </a:r>
            <a:r>
              <a:rPr lang="ja-JP" altLang="en-US" sz="2400" dirty="0"/>
              <a:t>を守りながら先に進む</a:t>
            </a:r>
            <a:endParaRPr lang="en-US" altLang="ja-JP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12C141-6569-4310-9B7A-9622938AD87F}"/>
              </a:ext>
            </a:extLst>
          </p:cNvPr>
          <p:cNvSpPr txBox="1"/>
          <p:nvPr/>
        </p:nvSpPr>
        <p:spPr>
          <a:xfrm>
            <a:off x="8830562" y="298258"/>
            <a:ext cx="432048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例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48C5DA4-D6D8-4860-A070-853AA15E5713}"/>
              </a:ext>
            </a:extLst>
          </p:cNvPr>
          <p:cNvSpPr/>
          <p:nvPr/>
        </p:nvSpPr>
        <p:spPr>
          <a:xfrm>
            <a:off x="9566469" y="1058280"/>
            <a:ext cx="864096" cy="64633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0B69B92-7961-4A0E-891B-37BBF2867060}"/>
              </a:ext>
            </a:extLst>
          </p:cNvPr>
          <p:cNvSpPr/>
          <p:nvPr/>
        </p:nvSpPr>
        <p:spPr>
          <a:xfrm>
            <a:off x="10423338" y="1058280"/>
            <a:ext cx="8640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9FD6B36-7B62-430E-8E6F-2401D9A0F2C2}"/>
              </a:ext>
            </a:extLst>
          </p:cNvPr>
          <p:cNvSpPr/>
          <p:nvPr/>
        </p:nvSpPr>
        <p:spPr>
          <a:xfrm>
            <a:off x="11287434" y="1058280"/>
            <a:ext cx="8640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CD73F94-7B6A-4D12-9EDE-1AB5D2923188}"/>
              </a:ext>
            </a:extLst>
          </p:cNvPr>
          <p:cNvSpPr/>
          <p:nvPr/>
        </p:nvSpPr>
        <p:spPr>
          <a:xfrm>
            <a:off x="11287434" y="1704610"/>
            <a:ext cx="864096" cy="64633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6BB6B4EA-79DE-47DA-AF52-61C696F9B130}"/>
              </a:ext>
            </a:extLst>
          </p:cNvPr>
          <p:cNvSpPr/>
          <p:nvPr/>
        </p:nvSpPr>
        <p:spPr>
          <a:xfrm>
            <a:off x="9566469" y="1704608"/>
            <a:ext cx="8640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A635F12-B724-40D5-9A13-67B262EA3259}"/>
              </a:ext>
            </a:extLst>
          </p:cNvPr>
          <p:cNvSpPr/>
          <p:nvPr/>
        </p:nvSpPr>
        <p:spPr>
          <a:xfrm>
            <a:off x="9566469" y="2350939"/>
            <a:ext cx="864096" cy="646331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6409A87-8F53-46C2-A2ED-402C6073592A}"/>
              </a:ext>
            </a:extLst>
          </p:cNvPr>
          <p:cNvSpPr/>
          <p:nvPr/>
        </p:nvSpPr>
        <p:spPr>
          <a:xfrm>
            <a:off x="10423338" y="2350939"/>
            <a:ext cx="8640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57D4F10-A7DE-4F38-AD4A-74D127294CB6}"/>
              </a:ext>
            </a:extLst>
          </p:cNvPr>
          <p:cNvSpPr/>
          <p:nvPr/>
        </p:nvSpPr>
        <p:spPr>
          <a:xfrm>
            <a:off x="11287434" y="2348132"/>
            <a:ext cx="864096" cy="656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34761E9-EC6E-4C78-82EE-04E76B1A1978}"/>
              </a:ext>
            </a:extLst>
          </p:cNvPr>
          <p:cNvSpPr/>
          <p:nvPr/>
        </p:nvSpPr>
        <p:spPr>
          <a:xfrm>
            <a:off x="10423338" y="3004237"/>
            <a:ext cx="864096" cy="646331"/>
          </a:xfrm>
          <a:prstGeom prst="rect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FC7FD8B9-5DFB-46B6-8F02-971426C24518}"/>
              </a:ext>
            </a:extLst>
          </p:cNvPr>
          <p:cNvCxnSpPr>
            <a:cxnSpLocks/>
          </p:cNvCxnSpPr>
          <p:nvPr/>
        </p:nvCxnSpPr>
        <p:spPr>
          <a:xfrm>
            <a:off x="10430565" y="1058280"/>
            <a:ext cx="856869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吹き出し: 四角形 23">
            <a:extLst>
              <a:ext uri="{FF2B5EF4-FFF2-40B4-BE49-F238E27FC236}">
                <a16:creationId xmlns:a16="http://schemas.microsoft.com/office/drawing/2014/main" id="{F5E8BDD9-D8FA-408E-96C8-1FB91CECEE83}"/>
              </a:ext>
            </a:extLst>
          </p:cNvPr>
          <p:cNvSpPr/>
          <p:nvPr/>
        </p:nvSpPr>
        <p:spPr>
          <a:xfrm>
            <a:off x="9684603" y="-18560"/>
            <a:ext cx="2507397" cy="779089"/>
          </a:xfrm>
          <a:prstGeom prst="wedgeRectCallout">
            <a:avLst>
              <a:gd name="adj1" fmla="val -3130"/>
              <a:gd name="adj2" fmla="val 869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C46DB5C-08D7-48B4-B318-AFA320643723}"/>
              </a:ext>
            </a:extLst>
          </p:cNvPr>
          <p:cNvSpPr txBox="1"/>
          <p:nvPr/>
        </p:nvSpPr>
        <p:spPr>
          <a:xfrm>
            <a:off x="9684603" y="61088"/>
            <a:ext cx="250739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ja-JP" dirty="0"/>
              <a:t>1</a:t>
            </a:r>
            <a:r>
              <a:rPr lang="ja-JP" altLang="en-US" dirty="0"/>
              <a:t>フロアの目的地であり開けるには</a:t>
            </a:r>
            <a:r>
              <a:rPr lang="ja-JP" altLang="en-US" dirty="0">
                <a:solidFill>
                  <a:srgbClr val="FF0000"/>
                </a:solidFill>
              </a:rPr>
              <a:t>ボット</a:t>
            </a:r>
            <a:r>
              <a:rPr lang="ja-JP" altLang="en-US" dirty="0"/>
              <a:t>が必要</a:t>
            </a:r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5D0F8FB-7851-4F55-ACD4-B9532CE957CC}"/>
              </a:ext>
            </a:extLst>
          </p:cNvPr>
          <p:cNvSpPr txBox="1"/>
          <p:nvPr/>
        </p:nvSpPr>
        <p:spPr>
          <a:xfrm>
            <a:off x="9198455" y="4053071"/>
            <a:ext cx="2655657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スタート＆</a:t>
            </a:r>
            <a:r>
              <a:rPr lang="ja-JP" altLang="en-US" dirty="0">
                <a:solidFill>
                  <a:srgbClr val="FF0066"/>
                </a:solidFill>
              </a:rPr>
              <a:t>ボット</a:t>
            </a:r>
            <a:r>
              <a:rPr lang="ja-JP" altLang="en-US" dirty="0"/>
              <a:t>初期位置</a:t>
            </a:r>
            <a:endParaRPr kumimoji="1" lang="ja-JP" altLang="en-US" dirty="0"/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A9115591-4EB0-4BB9-8BC7-5A4F41F31356}"/>
              </a:ext>
            </a:extLst>
          </p:cNvPr>
          <p:cNvSpPr/>
          <p:nvPr/>
        </p:nvSpPr>
        <p:spPr>
          <a:xfrm>
            <a:off x="10366192" y="2520112"/>
            <a:ext cx="134630" cy="355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33156954-8B63-411A-8A55-542900D4E825}"/>
              </a:ext>
            </a:extLst>
          </p:cNvPr>
          <p:cNvSpPr/>
          <p:nvPr/>
        </p:nvSpPr>
        <p:spPr>
          <a:xfrm>
            <a:off x="10361072" y="1848123"/>
            <a:ext cx="134630" cy="33479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9222489D-D5B3-42B1-AC36-F208383FD2CD}"/>
              </a:ext>
            </a:extLst>
          </p:cNvPr>
          <p:cNvSpPr/>
          <p:nvPr/>
        </p:nvSpPr>
        <p:spPr>
          <a:xfrm>
            <a:off x="11220119" y="2511306"/>
            <a:ext cx="134630" cy="355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4FCE3E5-89CC-440D-B854-688AEB6F3BAD}"/>
              </a:ext>
            </a:extLst>
          </p:cNvPr>
          <p:cNvSpPr/>
          <p:nvPr/>
        </p:nvSpPr>
        <p:spPr>
          <a:xfrm>
            <a:off x="10703813" y="1624079"/>
            <a:ext cx="288032" cy="152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5512124-57DA-489E-9B46-F10F22F48C9A}"/>
              </a:ext>
            </a:extLst>
          </p:cNvPr>
          <p:cNvSpPr/>
          <p:nvPr/>
        </p:nvSpPr>
        <p:spPr>
          <a:xfrm>
            <a:off x="11566080" y="2267828"/>
            <a:ext cx="288032" cy="152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798C9C1-97AB-4714-A0CD-E0A79FA0C8CF}"/>
              </a:ext>
            </a:extLst>
          </p:cNvPr>
          <p:cNvSpPr/>
          <p:nvPr/>
        </p:nvSpPr>
        <p:spPr>
          <a:xfrm>
            <a:off x="9837888" y="2262964"/>
            <a:ext cx="288032" cy="152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7BDA2B10-1ED6-4391-A95B-1A15668E1FE0}"/>
              </a:ext>
            </a:extLst>
          </p:cNvPr>
          <p:cNvSpPr/>
          <p:nvPr/>
        </p:nvSpPr>
        <p:spPr>
          <a:xfrm>
            <a:off x="11566080" y="1635435"/>
            <a:ext cx="288032" cy="152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C1A41ECF-02B3-4B72-91AD-45B9D05BD9D8}"/>
              </a:ext>
            </a:extLst>
          </p:cNvPr>
          <p:cNvSpPr/>
          <p:nvPr/>
        </p:nvSpPr>
        <p:spPr>
          <a:xfrm>
            <a:off x="9854501" y="1622550"/>
            <a:ext cx="288032" cy="152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81B05731-E1CC-40D2-AEFA-754E72DAC21C}"/>
              </a:ext>
            </a:extLst>
          </p:cNvPr>
          <p:cNvSpPr/>
          <p:nvPr/>
        </p:nvSpPr>
        <p:spPr>
          <a:xfrm>
            <a:off x="7392143" y="1145294"/>
            <a:ext cx="1895680" cy="1205645"/>
          </a:xfrm>
          <a:prstGeom prst="wedgeRectCallout">
            <a:avLst>
              <a:gd name="adj1" fmla="val 108596"/>
              <a:gd name="adj2" fmla="val 2130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88E1120-CF36-4149-894F-EDD71051DB79}"/>
              </a:ext>
            </a:extLst>
          </p:cNvPr>
          <p:cNvSpPr txBox="1"/>
          <p:nvPr/>
        </p:nvSpPr>
        <p:spPr>
          <a:xfrm>
            <a:off x="7401460" y="1160743"/>
            <a:ext cx="189176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dirty="0"/>
              <a:t>目的地に行くための経由地</a:t>
            </a:r>
            <a:endParaRPr lang="en-US" altLang="ja-JP" dirty="0"/>
          </a:p>
          <a:p>
            <a:r>
              <a:rPr lang="ja-JP" altLang="en-US" dirty="0"/>
              <a:t>開けるには</a:t>
            </a:r>
            <a:r>
              <a:rPr lang="ja-JP" altLang="en-US" dirty="0">
                <a:solidFill>
                  <a:srgbClr val="FF0000"/>
                </a:solidFill>
              </a:rPr>
              <a:t>ボット</a:t>
            </a:r>
            <a:r>
              <a:rPr lang="ja-JP" altLang="en-US" dirty="0"/>
              <a:t>が必要</a:t>
            </a:r>
            <a:endParaRPr kumimoji="1" lang="ja-JP" altLang="en-US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8A276551-E892-4F41-A1C5-F937B645B7B0}"/>
              </a:ext>
            </a:extLst>
          </p:cNvPr>
          <p:cNvSpPr txBox="1"/>
          <p:nvPr/>
        </p:nvSpPr>
        <p:spPr>
          <a:xfrm>
            <a:off x="501150" y="2927168"/>
            <a:ext cx="5810873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dirty="0"/>
              <a:t>・一定時間で敵が出てくるウェーブになる</a:t>
            </a:r>
            <a:endParaRPr lang="en-US" altLang="ja-JP" sz="2400" dirty="0"/>
          </a:p>
          <a:p>
            <a:r>
              <a:rPr lang="ja-JP" altLang="en-US" sz="2400" dirty="0"/>
              <a:t>　ウェーブ中はボットを壊されないように敵を</a:t>
            </a:r>
            <a:endParaRPr lang="en-US" altLang="ja-JP" sz="2400" dirty="0"/>
          </a:p>
          <a:p>
            <a:r>
              <a:rPr lang="ja-JP" altLang="en-US" sz="2400" dirty="0"/>
              <a:t>　すべて倒したら終わる</a:t>
            </a:r>
            <a:endParaRPr lang="en-US" altLang="ja-JP" sz="2400" dirty="0"/>
          </a:p>
        </p:txBody>
      </p:sp>
      <p:sp>
        <p:nvSpPr>
          <p:cNvPr id="19" name="吹き出し: 四角形 18">
            <a:extLst>
              <a:ext uri="{FF2B5EF4-FFF2-40B4-BE49-F238E27FC236}">
                <a16:creationId xmlns:a16="http://schemas.microsoft.com/office/drawing/2014/main" id="{7067DB00-4DB6-4085-ADF9-513C60610D21}"/>
              </a:ext>
            </a:extLst>
          </p:cNvPr>
          <p:cNvSpPr/>
          <p:nvPr/>
        </p:nvSpPr>
        <p:spPr>
          <a:xfrm>
            <a:off x="8044917" y="3156522"/>
            <a:ext cx="1809584" cy="646331"/>
          </a:xfrm>
          <a:prstGeom prst="wedgeRectCallout">
            <a:avLst>
              <a:gd name="adj1" fmla="val 42944"/>
              <a:gd name="adj2" fmla="val -9408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C31BB74B-4B1B-4A18-9457-E9700F41B559}"/>
              </a:ext>
            </a:extLst>
          </p:cNvPr>
          <p:cNvSpPr txBox="1"/>
          <p:nvPr/>
        </p:nvSpPr>
        <p:spPr>
          <a:xfrm>
            <a:off x="8052921" y="3295021"/>
            <a:ext cx="1859254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敵の沸きポイント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802F05CF-CEF5-49C4-AA44-5E97C29503D6}"/>
              </a:ext>
            </a:extLst>
          </p:cNvPr>
          <p:cNvSpPr txBox="1"/>
          <p:nvPr/>
        </p:nvSpPr>
        <p:spPr>
          <a:xfrm>
            <a:off x="501150" y="4193636"/>
            <a:ext cx="8475169" cy="193899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400" dirty="0"/>
              <a:t>・</a:t>
            </a:r>
            <a:r>
              <a:rPr lang="ja-JP" altLang="en-US" sz="2400" dirty="0">
                <a:solidFill>
                  <a:schemeClr val="accent6"/>
                </a:solidFill>
              </a:rPr>
              <a:t>経由地</a:t>
            </a:r>
            <a:r>
              <a:rPr lang="ja-JP" altLang="en-US" sz="2400" dirty="0"/>
              <a:t>と</a:t>
            </a:r>
            <a:r>
              <a:rPr lang="ja-JP" altLang="en-US" sz="2400" dirty="0">
                <a:solidFill>
                  <a:srgbClr val="FF0000"/>
                </a:solidFill>
              </a:rPr>
              <a:t>目的地</a:t>
            </a:r>
            <a:r>
              <a:rPr lang="ja-JP" altLang="en-US" sz="2400" dirty="0"/>
              <a:t>を開くときは絶対にウェーブが始まり</a:t>
            </a:r>
            <a:endParaRPr lang="en-US" altLang="ja-JP" sz="2400" dirty="0"/>
          </a:p>
          <a:p>
            <a:r>
              <a:rPr lang="ja-JP" altLang="en-US" sz="2400" dirty="0"/>
              <a:t>　　</a:t>
            </a:r>
            <a:r>
              <a:rPr lang="ja-JP" altLang="en-US" sz="2400" dirty="0">
                <a:solidFill>
                  <a:srgbClr val="FF0066"/>
                </a:solidFill>
              </a:rPr>
              <a:t>ボット</a:t>
            </a:r>
            <a:r>
              <a:rPr lang="ja-JP" altLang="en-US" sz="2400" dirty="0"/>
              <a:t>が場所に自動で行く</a:t>
            </a:r>
            <a:r>
              <a:rPr lang="en-US" altLang="ja-JP" sz="2400" dirty="0"/>
              <a:t>(</a:t>
            </a:r>
            <a:r>
              <a:rPr lang="ja-JP" altLang="en-US" sz="2400" dirty="0">
                <a:solidFill>
                  <a:srgbClr val="FF0066"/>
                </a:solidFill>
              </a:rPr>
              <a:t>ボット</a:t>
            </a:r>
            <a:r>
              <a:rPr lang="ja-JP" altLang="en-US" sz="2400" dirty="0"/>
              <a:t>の移動速度は遅い</a:t>
            </a:r>
            <a:r>
              <a:rPr lang="en-US" altLang="ja-JP" sz="2400" dirty="0"/>
              <a:t>)</a:t>
            </a:r>
          </a:p>
          <a:p>
            <a:r>
              <a:rPr lang="ja-JP" altLang="en-US" sz="2400" dirty="0"/>
              <a:t>・終了条件（</a:t>
            </a:r>
            <a:r>
              <a:rPr lang="ja-JP" altLang="en-US" sz="2400" dirty="0">
                <a:solidFill>
                  <a:schemeClr val="accent6"/>
                </a:solidFill>
              </a:rPr>
              <a:t>経由地</a:t>
            </a:r>
            <a:r>
              <a:rPr lang="ja-JP" altLang="en-US" sz="2400" dirty="0"/>
              <a:t>は開いて敵を全て倒し終わるとウェーブ終了）</a:t>
            </a:r>
            <a:endParaRPr lang="en-US" altLang="ja-JP" sz="2400" dirty="0"/>
          </a:p>
          <a:p>
            <a:r>
              <a:rPr lang="en-US" altLang="ja-JP" sz="2400" dirty="0"/>
              <a:t>	</a:t>
            </a:r>
            <a:r>
              <a:rPr lang="ja-JP" altLang="en-US" sz="2400" dirty="0"/>
              <a:t>　　（</a:t>
            </a:r>
            <a:r>
              <a:rPr lang="ja-JP" altLang="en-US" sz="2400" dirty="0">
                <a:solidFill>
                  <a:srgbClr val="FF0000"/>
                </a:solidFill>
              </a:rPr>
              <a:t>目的地</a:t>
            </a:r>
            <a:r>
              <a:rPr lang="ja-JP" altLang="en-US" sz="2400" dirty="0"/>
              <a:t>は開くとウェーブ終了し、その階層はクリア）</a:t>
            </a:r>
            <a:endParaRPr lang="en-US" altLang="ja-JP" sz="2400" dirty="0"/>
          </a:p>
          <a:p>
            <a:r>
              <a:rPr lang="ja-JP" altLang="en-US" sz="2400" dirty="0"/>
              <a:t>*ボットが扉を開くには時間がかかる</a:t>
            </a:r>
            <a:endParaRPr lang="en-US" altLang="ja-JP" sz="24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03C1F29-BA44-49B4-AD9B-7725CB2E43B2}"/>
              </a:ext>
            </a:extLst>
          </p:cNvPr>
          <p:cNvSpPr txBox="1"/>
          <p:nvPr/>
        </p:nvSpPr>
        <p:spPr>
          <a:xfrm>
            <a:off x="521145" y="6320716"/>
            <a:ext cx="6078911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400" dirty="0"/>
              <a:t>・</a:t>
            </a:r>
            <a:r>
              <a:rPr lang="ja-JP" altLang="en-US" sz="2400" dirty="0">
                <a:solidFill>
                  <a:srgbClr val="FF0000"/>
                </a:solidFill>
              </a:rPr>
              <a:t>すべての階層をクリアするとステージクリア</a:t>
            </a:r>
            <a:endParaRPr lang="en-US" altLang="ja-JP" sz="2400" dirty="0">
              <a:solidFill>
                <a:srgbClr val="FF0000"/>
              </a:solidFill>
            </a:endParaRPr>
          </a:p>
        </p:txBody>
      </p:sp>
      <p:sp>
        <p:nvSpPr>
          <p:cNvPr id="23" name="吹き出し: 四角形 22">
            <a:extLst>
              <a:ext uri="{FF2B5EF4-FFF2-40B4-BE49-F238E27FC236}">
                <a16:creationId xmlns:a16="http://schemas.microsoft.com/office/drawing/2014/main" id="{DC48D8CB-DD61-4665-A7C4-CACD9B97886D}"/>
              </a:ext>
            </a:extLst>
          </p:cNvPr>
          <p:cNvSpPr/>
          <p:nvPr/>
        </p:nvSpPr>
        <p:spPr>
          <a:xfrm>
            <a:off x="9262610" y="3895901"/>
            <a:ext cx="2484649" cy="630967"/>
          </a:xfrm>
          <a:prstGeom prst="wedgeRectCallout">
            <a:avLst>
              <a:gd name="adj1" fmla="val 14897"/>
              <a:gd name="adj2" fmla="val -13607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A315B197-E925-486D-B284-6D484B79F209}"/>
              </a:ext>
            </a:extLst>
          </p:cNvPr>
          <p:cNvSpPr/>
          <p:nvPr/>
        </p:nvSpPr>
        <p:spPr>
          <a:xfrm>
            <a:off x="10718597" y="2938030"/>
            <a:ext cx="288032" cy="1522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5191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7A8BA1E-FD8D-4DB8-9824-F4F3D17A7B8E}"/>
              </a:ext>
            </a:extLst>
          </p:cNvPr>
          <p:cNvSpPr txBox="1"/>
          <p:nvPr/>
        </p:nvSpPr>
        <p:spPr>
          <a:xfrm>
            <a:off x="479376" y="373057"/>
            <a:ext cx="3168352" cy="7694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4400" dirty="0"/>
              <a:t>キャラクター</a:t>
            </a:r>
            <a:endParaRPr kumimoji="1" lang="ja-JP" altLang="en-US" sz="4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A39C900-A995-4239-939A-137A0F4A3837}"/>
              </a:ext>
            </a:extLst>
          </p:cNvPr>
          <p:cNvSpPr txBox="1"/>
          <p:nvPr/>
        </p:nvSpPr>
        <p:spPr>
          <a:xfrm>
            <a:off x="1019430" y="5792197"/>
            <a:ext cx="5040560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400" dirty="0"/>
              <a:t>アタッカー、タンク、サポートの</a:t>
            </a:r>
            <a:r>
              <a:rPr lang="en-US" altLang="ja-JP" sz="2400" dirty="0"/>
              <a:t>3</a:t>
            </a:r>
            <a:r>
              <a:rPr lang="ja-JP" altLang="en-US" sz="2400" dirty="0"/>
              <a:t>種類</a:t>
            </a:r>
            <a:endParaRPr lang="en-US" altLang="ja-JP" sz="2400" dirty="0"/>
          </a:p>
          <a:p>
            <a:r>
              <a:rPr lang="ja-JP" altLang="en-US" sz="2400" dirty="0"/>
              <a:t>役職によって体力・攻撃力を変える</a:t>
            </a:r>
            <a:endParaRPr lang="en-US" altLang="ja-JP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76684C8-A735-4D17-9182-08D9A467C37D}"/>
              </a:ext>
            </a:extLst>
          </p:cNvPr>
          <p:cNvSpPr txBox="1"/>
          <p:nvPr/>
        </p:nvSpPr>
        <p:spPr>
          <a:xfrm>
            <a:off x="839416" y="1785732"/>
            <a:ext cx="6696744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dirty="0"/>
              <a:t>・ゲーム開始前に使いたいキャラクターを選択する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2167419-F4FF-409D-9AB8-3E769F95F1C9}"/>
              </a:ext>
            </a:extLst>
          </p:cNvPr>
          <p:cNvSpPr txBox="1"/>
          <p:nvPr/>
        </p:nvSpPr>
        <p:spPr>
          <a:xfrm>
            <a:off x="836455" y="2222101"/>
            <a:ext cx="782125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dirty="0"/>
              <a:t>・操作キャラクターは</a:t>
            </a:r>
            <a:r>
              <a:rPr lang="en-US" altLang="ja-JP" sz="2400" dirty="0"/>
              <a:t>NPC</a:t>
            </a:r>
            <a:r>
              <a:rPr lang="ja-JP" altLang="en-US" sz="2400" dirty="0"/>
              <a:t>のキャラクターと常時交代ができる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5433681-604A-4330-9635-993513895AF5}"/>
              </a:ext>
            </a:extLst>
          </p:cNvPr>
          <p:cNvSpPr txBox="1"/>
          <p:nvPr/>
        </p:nvSpPr>
        <p:spPr>
          <a:xfrm>
            <a:off x="839416" y="1260076"/>
            <a:ext cx="588855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dirty="0"/>
              <a:t>・</a:t>
            </a:r>
            <a:r>
              <a:rPr lang="en-US" altLang="ja-JP" sz="2400" dirty="0"/>
              <a:t>1</a:t>
            </a:r>
            <a:r>
              <a:rPr lang="ja-JP" altLang="en-US" sz="2400" dirty="0"/>
              <a:t>人プレイ（</a:t>
            </a:r>
            <a:r>
              <a:rPr lang="en-US" altLang="ja-JP" sz="2400" dirty="0"/>
              <a:t>1</a:t>
            </a:r>
            <a:r>
              <a:rPr lang="ja-JP" altLang="en-US" sz="2400" dirty="0"/>
              <a:t>人の</a:t>
            </a:r>
            <a:r>
              <a:rPr lang="en-US" altLang="ja-JP" sz="2400" dirty="0"/>
              <a:t>NPC</a:t>
            </a:r>
            <a:r>
              <a:rPr lang="ja-JP" altLang="en-US" sz="2400" dirty="0"/>
              <a:t>とともに行動する）</a:t>
            </a:r>
            <a:endParaRPr lang="en-US" altLang="ja-JP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76911FE-6CDC-432A-9689-D5FBCDA0F805}"/>
              </a:ext>
            </a:extLst>
          </p:cNvPr>
          <p:cNvSpPr txBox="1"/>
          <p:nvPr/>
        </p:nvSpPr>
        <p:spPr>
          <a:xfrm>
            <a:off x="868993" y="2711860"/>
            <a:ext cx="667505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dirty="0"/>
              <a:t>・</a:t>
            </a:r>
            <a:r>
              <a:rPr lang="en-US" altLang="ja-JP" sz="2400" dirty="0"/>
              <a:t> NPC</a:t>
            </a:r>
            <a:r>
              <a:rPr lang="ja-JP" altLang="en-US" sz="2400" dirty="0"/>
              <a:t>のキャラクターが死んでいないとき</a:t>
            </a:r>
            <a:endParaRPr lang="en-US" altLang="ja-JP" sz="2400" dirty="0"/>
          </a:p>
          <a:p>
            <a:r>
              <a:rPr lang="ja-JP" altLang="en-US" sz="2400" dirty="0"/>
              <a:t>　操作キャラクターが死ぬと、</a:t>
            </a:r>
            <a:r>
              <a:rPr lang="en-US" altLang="ja-JP" sz="2400" dirty="0"/>
              <a:t>NPC</a:t>
            </a:r>
            <a:r>
              <a:rPr lang="ja-JP" altLang="en-US" sz="2400" dirty="0"/>
              <a:t>のキャラクターと</a:t>
            </a:r>
            <a:endParaRPr lang="en-US" altLang="ja-JP" sz="2400" dirty="0"/>
          </a:p>
          <a:p>
            <a:r>
              <a:rPr lang="ja-JP" altLang="en-US" sz="2400" dirty="0"/>
              <a:t>　交代される</a:t>
            </a:r>
            <a:endParaRPr lang="en-US" altLang="ja-JP" sz="2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9A7CE0F-01ED-45E7-8240-3FB1E3D02686}"/>
              </a:ext>
            </a:extLst>
          </p:cNvPr>
          <p:cNvSpPr txBox="1"/>
          <p:nvPr/>
        </p:nvSpPr>
        <p:spPr>
          <a:xfrm>
            <a:off x="823119" y="4178198"/>
            <a:ext cx="6675050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dirty="0"/>
              <a:t>・</a:t>
            </a:r>
            <a:r>
              <a:rPr lang="en-US" altLang="ja-JP" sz="2400" dirty="0"/>
              <a:t> </a:t>
            </a:r>
            <a:r>
              <a:rPr lang="ja-JP" altLang="en-US" sz="2400" dirty="0"/>
              <a:t>倒れている味方は復活させることができる</a:t>
            </a:r>
            <a:endParaRPr lang="en-US" altLang="ja-JP" sz="2400" dirty="0"/>
          </a:p>
          <a:p>
            <a:r>
              <a:rPr lang="ja-JP" altLang="en-US" sz="2400" dirty="0"/>
              <a:t>　（</a:t>
            </a:r>
            <a:r>
              <a:rPr lang="en-US" altLang="ja-JP" sz="2400" dirty="0"/>
              <a:t>HP</a:t>
            </a:r>
            <a:r>
              <a:rPr lang="ja-JP" altLang="en-US" sz="2400" dirty="0"/>
              <a:t>は１</a:t>
            </a:r>
            <a:r>
              <a:rPr lang="en-US" altLang="ja-JP" sz="2400" dirty="0"/>
              <a:t>/</a:t>
            </a:r>
            <a:r>
              <a:rPr lang="ja-JP" altLang="en-US" sz="2400" dirty="0"/>
              <a:t>４程度からスタートになる）</a:t>
            </a:r>
            <a:endParaRPr lang="en-US" altLang="ja-JP" sz="2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00A19D2-BB70-4186-9EDA-733912DB363F}"/>
              </a:ext>
            </a:extLst>
          </p:cNvPr>
          <p:cNvSpPr txBox="1"/>
          <p:nvPr/>
        </p:nvSpPr>
        <p:spPr>
          <a:xfrm>
            <a:off x="868993" y="5140223"/>
            <a:ext cx="667505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dirty="0"/>
              <a:t>・</a:t>
            </a:r>
            <a:r>
              <a:rPr lang="en-US" altLang="ja-JP" sz="2400" dirty="0"/>
              <a:t> </a:t>
            </a:r>
            <a:r>
              <a:rPr lang="ja-JP" altLang="en-US" sz="2400" dirty="0"/>
              <a:t>どちらも死ぬとゲームオーバーとなる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3173974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98C6F34-2D71-447F-B810-9A23E2112BC3}"/>
              </a:ext>
            </a:extLst>
          </p:cNvPr>
          <p:cNvSpPr txBox="1"/>
          <p:nvPr/>
        </p:nvSpPr>
        <p:spPr>
          <a:xfrm>
            <a:off x="479376" y="548680"/>
            <a:ext cx="864096" cy="92333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5400" dirty="0"/>
              <a:t>敵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21683A0-832F-4BC9-AC48-C934F9024CF2}"/>
              </a:ext>
            </a:extLst>
          </p:cNvPr>
          <p:cNvSpPr txBox="1"/>
          <p:nvPr/>
        </p:nvSpPr>
        <p:spPr>
          <a:xfrm>
            <a:off x="1991544" y="2525889"/>
            <a:ext cx="828092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3200" dirty="0"/>
              <a:t>・近接攻撃</a:t>
            </a:r>
            <a:endParaRPr lang="en-US" altLang="ja-JP" sz="3200" dirty="0"/>
          </a:p>
          <a:p>
            <a:r>
              <a:rPr lang="ja-JP" altLang="en-US" sz="3200" dirty="0"/>
              <a:t>・遠距離攻撃</a:t>
            </a:r>
            <a:endParaRPr lang="en-US" altLang="ja-JP" sz="3200" dirty="0"/>
          </a:p>
          <a:p>
            <a:r>
              <a:rPr lang="ja-JP" altLang="en-US" sz="3200" dirty="0"/>
              <a:t>体力は多い敵と少ない敵がいる</a:t>
            </a:r>
            <a:endParaRPr lang="en-US" altLang="ja-JP" sz="32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D7A1E70-907F-47B0-BE5C-D366D82CCAF4}"/>
              </a:ext>
            </a:extLst>
          </p:cNvPr>
          <p:cNvSpPr txBox="1"/>
          <p:nvPr/>
        </p:nvSpPr>
        <p:spPr>
          <a:xfrm>
            <a:off x="1991544" y="4293096"/>
            <a:ext cx="828092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3200" dirty="0"/>
              <a:t>フロアを進むごとに、体力と攻撃力が</a:t>
            </a:r>
            <a:endParaRPr lang="en-US" altLang="ja-JP" sz="3200" dirty="0"/>
          </a:p>
          <a:p>
            <a:r>
              <a:rPr lang="ja-JP" altLang="en-US" sz="3200" dirty="0"/>
              <a:t>上がっていく</a:t>
            </a:r>
            <a:endParaRPr lang="en-US" altLang="ja-JP" sz="32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4C31835-ECEE-49F5-AD2B-FAAF53D3FC84}"/>
              </a:ext>
            </a:extLst>
          </p:cNvPr>
          <p:cNvSpPr txBox="1"/>
          <p:nvPr/>
        </p:nvSpPr>
        <p:spPr>
          <a:xfrm>
            <a:off x="1991544" y="1124744"/>
            <a:ext cx="828092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3200" dirty="0"/>
              <a:t>１フロアにいくつかの敵がわいてくるポイントがある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490903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397FD23-892C-4E12-97D1-127ECC465AE9}"/>
              </a:ext>
            </a:extLst>
          </p:cNvPr>
          <p:cNvSpPr txBox="1"/>
          <p:nvPr/>
        </p:nvSpPr>
        <p:spPr>
          <a:xfrm>
            <a:off x="479376" y="548680"/>
            <a:ext cx="1634149" cy="92333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5400" dirty="0"/>
              <a:t>資源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B66F6FF-5A3C-4579-A2F1-3010ABADF7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52" y="4059663"/>
            <a:ext cx="1728192" cy="1728192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D43801EE-6EE3-4151-977E-2123EC5CC7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268" y="4291935"/>
            <a:ext cx="1904762" cy="1430287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E37B651-EA96-4636-81D8-24668860E1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2163" y="3048478"/>
            <a:ext cx="1368152" cy="1113459"/>
          </a:xfrm>
          <a:prstGeom prst="rect">
            <a:avLst/>
          </a:prstGeom>
        </p:spPr>
      </p:pic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5A11D6FB-2B9D-4A65-999E-35C0425C2F53}"/>
              </a:ext>
            </a:extLst>
          </p:cNvPr>
          <p:cNvCxnSpPr/>
          <p:nvPr/>
        </p:nvCxnSpPr>
        <p:spPr>
          <a:xfrm flipV="1">
            <a:off x="4259796" y="3429000"/>
            <a:ext cx="2448272" cy="79208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5CBB06F-3648-4334-8E9B-B6A24D6D631B}"/>
              </a:ext>
            </a:extLst>
          </p:cNvPr>
          <p:cNvSpPr txBox="1"/>
          <p:nvPr/>
        </p:nvSpPr>
        <p:spPr>
          <a:xfrm>
            <a:off x="335360" y="4653136"/>
            <a:ext cx="1296144" cy="7078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4000" dirty="0"/>
              <a:t>資源</a:t>
            </a:r>
            <a:endParaRPr lang="en-US" altLang="ja-JP" sz="40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B0EC239-51B7-4626-BEB2-3D8C1B7B9A67}"/>
              </a:ext>
            </a:extLst>
          </p:cNvPr>
          <p:cNvSpPr txBox="1"/>
          <p:nvPr/>
        </p:nvSpPr>
        <p:spPr>
          <a:xfrm>
            <a:off x="8644250" y="3251264"/>
            <a:ext cx="3428414" cy="7078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4000" dirty="0"/>
              <a:t>新ユニット入手</a:t>
            </a:r>
            <a:endParaRPr lang="en-US" altLang="ja-JP" sz="40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DAE9AC3-0680-42F8-823C-C1C31492139E}"/>
              </a:ext>
            </a:extLst>
          </p:cNvPr>
          <p:cNvSpPr txBox="1"/>
          <p:nvPr/>
        </p:nvSpPr>
        <p:spPr>
          <a:xfrm>
            <a:off x="8644250" y="4714691"/>
            <a:ext cx="3488003" cy="64633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3600" dirty="0"/>
              <a:t>キャラクター強化</a:t>
            </a:r>
            <a:endParaRPr lang="en-US" altLang="ja-JP" sz="36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0BE1047-70A4-471B-BB3C-8568A4E4E0F8}"/>
              </a:ext>
            </a:extLst>
          </p:cNvPr>
          <p:cNvSpPr txBox="1"/>
          <p:nvPr/>
        </p:nvSpPr>
        <p:spPr>
          <a:xfrm>
            <a:off x="6547773" y="1985907"/>
            <a:ext cx="5616624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dirty="0"/>
              <a:t>ユニットは</a:t>
            </a:r>
            <a:r>
              <a:rPr lang="en-US" altLang="ja-JP" sz="2400" dirty="0"/>
              <a:t>5</a:t>
            </a:r>
            <a:r>
              <a:rPr lang="ja-JP" altLang="en-US" sz="2400" dirty="0"/>
              <a:t>種類あるうちランダム</a:t>
            </a:r>
            <a:r>
              <a:rPr lang="en-US" altLang="ja-JP" sz="2400" dirty="0"/>
              <a:t>3</a:t>
            </a:r>
            <a:r>
              <a:rPr lang="ja-JP" altLang="en-US" sz="2400" dirty="0"/>
              <a:t>つ選択</a:t>
            </a:r>
            <a:endParaRPr lang="en-US" altLang="ja-JP" sz="2400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5C35BAD5-6CB7-46BA-9A55-92D4D05A8FED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4223792" y="5005513"/>
            <a:ext cx="2483476" cy="1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B7955592-2BF6-4033-B852-C0A038C3BB9F}"/>
              </a:ext>
            </a:extLst>
          </p:cNvPr>
          <p:cNvCxnSpPr>
            <a:cxnSpLocks/>
          </p:cNvCxnSpPr>
          <p:nvPr/>
        </p:nvCxnSpPr>
        <p:spPr>
          <a:xfrm>
            <a:off x="4231188" y="5787855"/>
            <a:ext cx="2476080" cy="6276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回復薬ゲーム に対する画像結果">
            <a:extLst>
              <a:ext uri="{FF2B5EF4-FFF2-40B4-BE49-F238E27FC236}">
                <a16:creationId xmlns:a16="http://schemas.microsoft.com/office/drawing/2014/main" id="{0B3413DA-78C1-4F1D-8F90-DE83D93A4A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4647" y="5547891"/>
            <a:ext cx="1278053" cy="1270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70A7751A-988A-4135-A349-412E83038E69}"/>
              </a:ext>
            </a:extLst>
          </p:cNvPr>
          <p:cNvSpPr txBox="1"/>
          <p:nvPr/>
        </p:nvSpPr>
        <p:spPr>
          <a:xfrm>
            <a:off x="8656669" y="5874978"/>
            <a:ext cx="2839931" cy="70788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4000" dirty="0"/>
              <a:t>HP</a:t>
            </a:r>
            <a:r>
              <a:rPr lang="ja-JP" altLang="en-US" sz="4000" dirty="0"/>
              <a:t>回復入手</a:t>
            </a:r>
            <a:endParaRPr lang="en-US" altLang="ja-JP" sz="4000" dirty="0"/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04641D57-AED9-4A6E-BEA2-CF7F2057C180}"/>
              </a:ext>
            </a:extLst>
          </p:cNvPr>
          <p:cNvSpPr/>
          <p:nvPr/>
        </p:nvSpPr>
        <p:spPr>
          <a:xfrm>
            <a:off x="6528048" y="1110035"/>
            <a:ext cx="5616624" cy="1475702"/>
          </a:xfrm>
          <a:prstGeom prst="wedgeRectCallout">
            <a:avLst>
              <a:gd name="adj1" fmla="val -43544"/>
              <a:gd name="adj2" fmla="val 7393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735DF06-8B23-4AC9-8C5B-8AA292409958}"/>
              </a:ext>
            </a:extLst>
          </p:cNvPr>
          <p:cNvSpPr txBox="1"/>
          <p:nvPr/>
        </p:nvSpPr>
        <p:spPr>
          <a:xfrm>
            <a:off x="7446239" y="1074131"/>
            <a:ext cx="3628647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dirty="0"/>
              <a:t>最初は近くの敵を攻撃する</a:t>
            </a:r>
            <a:endParaRPr lang="en-US" altLang="ja-JP" sz="2400" dirty="0"/>
          </a:p>
          <a:p>
            <a:r>
              <a:rPr lang="ja-JP" altLang="en-US" sz="2400" dirty="0"/>
              <a:t>ユニットを所持している</a:t>
            </a:r>
            <a:endParaRPr lang="en-US" altLang="ja-JP" sz="24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84E0C4C-0620-4E1B-9A2D-C89E77E59475}"/>
              </a:ext>
            </a:extLst>
          </p:cNvPr>
          <p:cNvSpPr txBox="1"/>
          <p:nvPr/>
        </p:nvSpPr>
        <p:spPr>
          <a:xfrm>
            <a:off x="497122" y="1743199"/>
            <a:ext cx="3654662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dirty="0"/>
              <a:t>資源はフロアの扉を開けるごとに一定数獲得できる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69745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93897AA-99F6-4E49-8FFC-510D93653CF7}"/>
              </a:ext>
            </a:extLst>
          </p:cNvPr>
          <p:cNvSpPr txBox="1"/>
          <p:nvPr/>
        </p:nvSpPr>
        <p:spPr>
          <a:xfrm>
            <a:off x="479376" y="373057"/>
            <a:ext cx="2160240" cy="7694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ユニット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97FB627-D185-4034-90EB-5BA327B100C2}"/>
              </a:ext>
            </a:extLst>
          </p:cNvPr>
          <p:cNvSpPr txBox="1"/>
          <p:nvPr/>
        </p:nvSpPr>
        <p:spPr>
          <a:xfrm>
            <a:off x="665806" y="3259057"/>
            <a:ext cx="708637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dirty="0"/>
              <a:t>・ユニットにも</a:t>
            </a:r>
            <a:r>
              <a:rPr lang="en-US" altLang="ja-JP" sz="2400" dirty="0"/>
              <a:t>HP</a:t>
            </a:r>
            <a:r>
              <a:rPr lang="ja-JP" altLang="en-US" sz="2400" dirty="0"/>
              <a:t>があり、</a:t>
            </a:r>
            <a:r>
              <a:rPr lang="en-US" altLang="ja-JP" sz="2400" dirty="0"/>
              <a:t>HP</a:t>
            </a:r>
            <a:r>
              <a:rPr lang="ja-JP" altLang="en-US" sz="2400" dirty="0"/>
              <a:t>がなくなると起動しなくなる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82AC92E-1391-46AB-A6AA-DB28C9764BB3}"/>
              </a:ext>
            </a:extLst>
          </p:cNvPr>
          <p:cNvSpPr txBox="1"/>
          <p:nvPr/>
        </p:nvSpPr>
        <p:spPr>
          <a:xfrm>
            <a:off x="695400" y="1259622"/>
            <a:ext cx="7086378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dirty="0"/>
              <a:t>・部屋にユニット設置することができる</a:t>
            </a:r>
            <a:endParaRPr lang="en-US" altLang="ja-JP" sz="2400" dirty="0"/>
          </a:p>
          <a:p>
            <a:r>
              <a:rPr lang="ja-JP" altLang="en-US" sz="2400" dirty="0"/>
              <a:t>設置には資源を使用する</a:t>
            </a:r>
            <a:endParaRPr lang="en-US" altLang="ja-JP" sz="2400" dirty="0"/>
          </a:p>
          <a:p>
            <a:r>
              <a:rPr lang="ja-JP" altLang="en-US" sz="2400" dirty="0"/>
              <a:t>ただし設置したユニットを回収することはできない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F85EA55-0B9B-4533-B7EA-C064425033EF}"/>
              </a:ext>
            </a:extLst>
          </p:cNvPr>
          <p:cNvSpPr txBox="1"/>
          <p:nvPr/>
        </p:nvSpPr>
        <p:spPr>
          <a:xfrm>
            <a:off x="695400" y="2400951"/>
            <a:ext cx="6840760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dirty="0"/>
              <a:t>・設置されたユニットは起動範囲があり、</a:t>
            </a:r>
            <a:endParaRPr lang="en-US" altLang="ja-JP" sz="2400" dirty="0"/>
          </a:p>
          <a:p>
            <a:r>
              <a:rPr lang="ja-JP" altLang="en-US" sz="2400" dirty="0"/>
              <a:t>敵がその範囲内に入ると自動で攻撃してくれる</a:t>
            </a:r>
            <a:endParaRPr lang="en-US" altLang="ja-JP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DE4DE88-0BA1-4398-BA2A-DC376E3E7D5C}"/>
              </a:ext>
            </a:extLst>
          </p:cNvPr>
          <p:cNvSpPr txBox="1"/>
          <p:nvPr/>
        </p:nvSpPr>
        <p:spPr>
          <a:xfrm>
            <a:off x="665806" y="4000319"/>
            <a:ext cx="7446418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dirty="0"/>
              <a:t>・ユニットの</a:t>
            </a:r>
            <a:r>
              <a:rPr lang="en-US" altLang="ja-JP" sz="2400" dirty="0"/>
              <a:t>HP</a:t>
            </a:r>
            <a:r>
              <a:rPr lang="ja-JP" altLang="en-US" sz="2400" dirty="0"/>
              <a:t>はプレイヤーが叩くと</a:t>
            </a:r>
            <a:r>
              <a:rPr lang="en-US" altLang="ja-JP" sz="2400" dirty="0"/>
              <a:t>HP</a:t>
            </a:r>
            <a:r>
              <a:rPr lang="ja-JP" altLang="en-US" sz="2400" dirty="0"/>
              <a:t>を一定量回復する（完全回復までできる）</a:t>
            </a:r>
            <a:endParaRPr lang="en-US" altLang="ja-JP" sz="2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A95AF35-7D3D-4EC6-A9EF-41457B4E57D4}"/>
              </a:ext>
            </a:extLst>
          </p:cNvPr>
          <p:cNvSpPr txBox="1"/>
          <p:nvPr/>
        </p:nvSpPr>
        <p:spPr>
          <a:xfrm>
            <a:off x="698353" y="5229200"/>
            <a:ext cx="7446418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dirty="0"/>
              <a:t>・資源を使うとユニットは強化ができる（</a:t>
            </a:r>
            <a:r>
              <a:rPr lang="en-US" altLang="ja-JP" sz="2400" dirty="0"/>
              <a:t>5</a:t>
            </a:r>
            <a:r>
              <a:rPr lang="ja-JP" altLang="en-US" sz="2400" dirty="0"/>
              <a:t>回まで）</a:t>
            </a:r>
            <a:endParaRPr lang="en-US" altLang="ja-JP" sz="2400" dirty="0"/>
          </a:p>
          <a:p>
            <a:r>
              <a:rPr lang="ja-JP" altLang="en-US" sz="2400" dirty="0"/>
              <a:t>＊強化するごとに資源を使う量は増える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250821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A089383-E9F0-4EB9-901A-FFAD3E92AA66}"/>
              </a:ext>
            </a:extLst>
          </p:cNvPr>
          <p:cNvSpPr txBox="1"/>
          <p:nvPr/>
        </p:nvSpPr>
        <p:spPr>
          <a:xfrm>
            <a:off x="479376" y="373057"/>
            <a:ext cx="4248472" cy="769441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4400" dirty="0"/>
              <a:t>キャラクター強化</a:t>
            </a:r>
            <a:endParaRPr kumimoji="1" lang="ja-JP" altLang="en-US" sz="44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5C82CBE-DCB4-4E68-BA75-7BB1ACD37AC4}"/>
              </a:ext>
            </a:extLst>
          </p:cNvPr>
          <p:cNvSpPr txBox="1"/>
          <p:nvPr/>
        </p:nvSpPr>
        <p:spPr>
          <a:xfrm>
            <a:off x="839416" y="1268760"/>
            <a:ext cx="5184576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dirty="0"/>
              <a:t>・</a:t>
            </a:r>
            <a:r>
              <a:rPr lang="en-US" altLang="ja-JP" sz="2400" dirty="0"/>
              <a:t>3</a:t>
            </a:r>
            <a:r>
              <a:rPr lang="ja-JP" altLang="en-US" sz="2400" dirty="0"/>
              <a:t>回まで強化できる</a:t>
            </a:r>
            <a:endParaRPr lang="en-US" altLang="ja-JP" sz="2400" dirty="0"/>
          </a:p>
          <a:p>
            <a:r>
              <a:rPr lang="ja-JP" altLang="en-US" sz="2400" dirty="0"/>
              <a:t>・強化するたびに</a:t>
            </a:r>
            <a:r>
              <a:rPr lang="en-US" altLang="ja-JP" sz="2400" dirty="0"/>
              <a:t>HP</a:t>
            </a:r>
            <a:r>
              <a:rPr lang="ja-JP" altLang="en-US" sz="2400" dirty="0"/>
              <a:t>が一定量回復する</a:t>
            </a:r>
            <a:endParaRPr lang="en-US" altLang="ja-JP" sz="2400" dirty="0"/>
          </a:p>
          <a:p>
            <a:r>
              <a:rPr lang="ja-JP" altLang="en-US" sz="2400" dirty="0"/>
              <a:t>・</a:t>
            </a:r>
            <a:r>
              <a:rPr lang="en-US" altLang="ja-JP" sz="2400" dirty="0"/>
              <a:t>3</a:t>
            </a:r>
            <a:r>
              <a:rPr lang="ja-JP" altLang="en-US" sz="2400" dirty="0"/>
              <a:t>回まで強化すると種類ごとに</a:t>
            </a:r>
            <a:endParaRPr lang="en-US" altLang="ja-JP" sz="2400" dirty="0"/>
          </a:p>
          <a:p>
            <a:r>
              <a:rPr lang="ja-JP" altLang="en-US" sz="2400" dirty="0"/>
              <a:t>　異なったスキルが追加される</a:t>
            </a:r>
            <a:endParaRPr lang="en-US" altLang="ja-JP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C8AA94-7E6D-4F54-9E24-1C584E03323D}"/>
              </a:ext>
            </a:extLst>
          </p:cNvPr>
          <p:cNvSpPr txBox="1"/>
          <p:nvPr/>
        </p:nvSpPr>
        <p:spPr>
          <a:xfrm>
            <a:off x="1926943" y="4024205"/>
            <a:ext cx="862764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3200" dirty="0"/>
              <a:t>アタッカー・・・</a:t>
            </a:r>
            <a:r>
              <a:rPr lang="en-US" altLang="ja-JP" sz="3200" dirty="0"/>
              <a:t>5</a:t>
            </a:r>
            <a:r>
              <a:rPr lang="ja-JP" altLang="en-US" sz="3200" dirty="0"/>
              <a:t>回に</a:t>
            </a:r>
            <a:r>
              <a:rPr lang="en-US" altLang="ja-JP" sz="3200" dirty="0"/>
              <a:t>1</a:t>
            </a:r>
            <a:r>
              <a:rPr lang="ja-JP" altLang="en-US" sz="3200" dirty="0"/>
              <a:t>回高威力の範囲攻撃が出る</a:t>
            </a:r>
            <a:endParaRPr lang="en-US" altLang="ja-JP" sz="32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3430EF0-D1A2-4A6B-852B-EF83D1BCDE9A}"/>
              </a:ext>
            </a:extLst>
          </p:cNvPr>
          <p:cNvSpPr txBox="1"/>
          <p:nvPr/>
        </p:nvSpPr>
        <p:spPr>
          <a:xfrm>
            <a:off x="1955540" y="5953111"/>
            <a:ext cx="828092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3200" dirty="0"/>
              <a:t>サポート・・・攻撃すると短い間敵がスタンする</a:t>
            </a:r>
            <a:endParaRPr lang="en-US" altLang="ja-JP" sz="32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F0FD40D-9519-4468-A0DA-34C5235051AF}"/>
              </a:ext>
            </a:extLst>
          </p:cNvPr>
          <p:cNvSpPr txBox="1"/>
          <p:nvPr/>
        </p:nvSpPr>
        <p:spPr>
          <a:xfrm>
            <a:off x="1955540" y="4974134"/>
            <a:ext cx="828092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3200" dirty="0"/>
              <a:t>タンク・・・攻撃すると</a:t>
            </a:r>
            <a:r>
              <a:rPr lang="en-US" altLang="ja-JP" sz="3200" dirty="0"/>
              <a:t>HP</a:t>
            </a:r>
            <a:r>
              <a:rPr lang="ja-JP" altLang="en-US" sz="3200" dirty="0"/>
              <a:t>がほんの少し回復する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4003923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71964FA-B9FF-4624-95C4-35DC3E71206B}"/>
              </a:ext>
            </a:extLst>
          </p:cNvPr>
          <p:cNvSpPr txBox="1"/>
          <p:nvPr/>
        </p:nvSpPr>
        <p:spPr>
          <a:xfrm>
            <a:off x="695400" y="585449"/>
            <a:ext cx="1512168" cy="707886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4000" dirty="0"/>
              <a:t>スコア</a:t>
            </a:r>
            <a:endParaRPr lang="en-US" altLang="ja-JP" sz="40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291B901-0BAE-45D2-BCF9-A7901F6B4E3D}"/>
              </a:ext>
            </a:extLst>
          </p:cNvPr>
          <p:cNvSpPr txBox="1"/>
          <p:nvPr/>
        </p:nvSpPr>
        <p:spPr>
          <a:xfrm>
            <a:off x="3788397" y="688852"/>
            <a:ext cx="7865852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endParaRPr lang="en-US" altLang="ja-JP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643144-5502-46C7-9764-4A3D84B06DE1}"/>
              </a:ext>
            </a:extLst>
          </p:cNvPr>
          <p:cNvSpPr txBox="1"/>
          <p:nvPr/>
        </p:nvSpPr>
        <p:spPr>
          <a:xfrm>
            <a:off x="623392" y="1484784"/>
            <a:ext cx="4536504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400" dirty="0"/>
              <a:t>・ステージクリア後にスコアを表示</a:t>
            </a:r>
            <a:endParaRPr lang="en-US" altLang="ja-JP" sz="24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DAEA59D-E1C6-4C0A-8089-D473C97AA894}"/>
              </a:ext>
            </a:extLst>
          </p:cNvPr>
          <p:cNvSpPr txBox="1"/>
          <p:nvPr/>
        </p:nvSpPr>
        <p:spPr>
          <a:xfrm>
            <a:off x="551384" y="1971503"/>
            <a:ext cx="5364596" cy="400110"/>
          </a:xfrm>
          <a:prstGeom prst="rect">
            <a:avLst/>
          </a:prstGeom>
          <a:solidFill>
            <a:srgbClr val="FEF4EC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フロアのクリア数で基本スコアを決定する</a:t>
            </a:r>
            <a:endParaRPr kumimoji="1" lang="en-US" altLang="ja-JP" sz="20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DFA8605-0412-4E0B-98B1-2F324C0D6445}"/>
              </a:ext>
            </a:extLst>
          </p:cNvPr>
          <p:cNvSpPr txBox="1"/>
          <p:nvPr/>
        </p:nvSpPr>
        <p:spPr>
          <a:xfrm>
            <a:off x="479376" y="4209388"/>
            <a:ext cx="4536504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400" dirty="0"/>
              <a:t>・ステージごとにハイスコアを表示</a:t>
            </a:r>
            <a:endParaRPr lang="en-US" altLang="ja-JP" sz="2400" dirty="0"/>
          </a:p>
          <a:p>
            <a:r>
              <a:rPr lang="ja-JP" altLang="en-US" sz="2400" dirty="0"/>
              <a:t>　（上位</a:t>
            </a:r>
            <a:r>
              <a:rPr lang="en-US" altLang="ja-JP" sz="2400" dirty="0"/>
              <a:t>3</a:t>
            </a:r>
            <a:r>
              <a:rPr lang="ja-JP" altLang="en-US" sz="2400" dirty="0"/>
              <a:t>位ほど）</a:t>
            </a:r>
            <a:endParaRPr lang="en-US" altLang="ja-JP" sz="2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7057858-EBD3-4F8D-AF0C-8AFAEDA80BDC}"/>
              </a:ext>
            </a:extLst>
          </p:cNvPr>
          <p:cNvSpPr txBox="1"/>
          <p:nvPr/>
        </p:nvSpPr>
        <p:spPr>
          <a:xfrm>
            <a:off x="479376" y="2679436"/>
            <a:ext cx="6094520" cy="1200329"/>
          </a:xfrm>
          <a:prstGeom prst="rect">
            <a:avLst/>
          </a:prstGeom>
          <a:solidFill>
            <a:srgbClr val="FEF4EC"/>
          </a:solidFill>
          <a:ln>
            <a:solidFill>
              <a:schemeClr val="accent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1800" dirty="0"/>
              <a:t>ゴールに到達したときの追加スコア</a:t>
            </a:r>
            <a:endParaRPr lang="en-US" altLang="ja-JP" sz="1800" dirty="0"/>
          </a:p>
          <a:p>
            <a:r>
              <a:rPr lang="ja-JP" altLang="en-US" sz="1800" dirty="0"/>
              <a:t>②</a:t>
            </a:r>
            <a:r>
              <a:rPr kumimoji="1" lang="ja-JP" altLang="en-US" sz="1800" dirty="0"/>
              <a:t>残した資源を追加スコア</a:t>
            </a:r>
            <a:endParaRPr lang="en-US" altLang="ja-JP" sz="1800" dirty="0"/>
          </a:p>
          <a:p>
            <a:r>
              <a:rPr kumimoji="1" lang="ja-JP" altLang="en-US" sz="1800" dirty="0"/>
              <a:t>③</a:t>
            </a:r>
            <a:r>
              <a:rPr lang="ja-JP" altLang="en-US" sz="1800" dirty="0"/>
              <a:t>ボットの最終</a:t>
            </a:r>
            <a:r>
              <a:rPr lang="en-US" altLang="ja-JP" sz="1800" dirty="0"/>
              <a:t>HP</a:t>
            </a:r>
            <a:r>
              <a:rPr lang="ja-JP" altLang="en-US" sz="1800" dirty="0"/>
              <a:t>によって追加スコア</a:t>
            </a:r>
            <a:endParaRPr kumimoji="1" lang="en-US" altLang="ja-JP" sz="1800" dirty="0"/>
          </a:p>
          <a:p>
            <a:r>
              <a:rPr lang="ja-JP" altLang="en-US" sz="1800" dirty="0"/>
              <a:t>④宝物をクリアまでもっていくとボーナススコア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94175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1D19A60-224F-4AAC-8AA1-F4674F1F918F}"/>
              </a:ext>
            </a:extLst>
          </p:cNvPr>
          <p:cNvSpPr txBox="1"/>
          <p:nvPr/>
        </p:nvSpPr>
        <p:spPr>
          <a:xfrm>
            <a:off x="118791" y="376075"/>
            <a:ext cx="2916324" cy="707886"/>
          </a:xfrm>
          <a:prstGeom prst="rect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4000" dirty="0"/>
              <a:t>お宝ボックス</a:t>
            </a:r>
            <a:endParaRPr lang="en-US" altLang="ja-JP" sz="40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41FA7213-F35E-4CFD-8044-5E38B95EE1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3552" y="1990329"/>
            <a:ext cx="2376016" cy="237601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6896812F-EEAB-456A-86A1-DF69416384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4897" y="1715368"/>
            <a:ext cx="2376016" cy="2376016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F076089-C8DB-4053-8E8C-DD529AD37905}"/>
              </a:ext>
            </a:extLst>
          </p:cNvPr>
          <p:cNvSpPr txBox="1"/>
          <p:nvPr/>
        </p:nvSpPr>
        <p:spPr>
          <a:xfrm>
            <a:off x="2063552" y="1268760"/>
            <a:ext cx="2520403" cy="7386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400" dirty="0"/>
              <a:t>ノーマルボックス　</a:t>
            </a:r>
            <a:r>
              <a:rPr lang="ja-JP" altLang="en-US" dirty="0"/>
              <a:t>　　　　　　　　　（</a:t>
            </a:r>
            <a:r>
              <a:rPr lang="en-US" altLang="ja-JP" dirty="0"/>
              <a:t>1</a:t>
            </a:r>
            <a:r>
              <a:rPr lang="ja-JP" altLang="en-US" dirty="0"/>
              <a:t>マップに</a:t>
            </a:r>
            <a:r>
              <a:rPr lang="en-US" altLang="ja-JP" dirty="0"/>
              <a:t>3</a:t>
            </a:r>
            <a:r>
              <a:rPr lang="ja-JP" altLang="en-US" dirty="0"/>
              <a:t>～</a:t>
            </a:r>
            <a:r>
              <a:rPr lang="en-US" altLang="ja-JP" dirty="0"/>
              <a:t>5</a:t>
            </a:r>
            <a:r>
              <a:rPr lang="ja-JP" altLang="en-US" dirty="0"/>
              <a:t>つある）</a:t>
            </a:r>
            <a:endParaRPr lang="en-US" altLang="ja-JP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C06A233-86A1-4555-950F-EBC38408BF8C}"/>
              </a:ext>
            </a:extLst>
          </p:cNvPr>
          <p:cNvSpPr txBox="1"/>
          <p:nvPr/>
        </p:nvSpPr>
        <p:spPr>
          <a:xfrm>
            <a:off x="7578452" y="1083961"/>
            <a:ext cx="2736304" cy="73866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dirty="0"/>
              <a:t>　　レアボックス</a:t>
            </a:r>
            <a:endParaRPr lang="en-US" altLang="ja-JP" sz="2400" dirty="0"/>
          </a:p>
          <a:p>
            <a:r>
              <a:rPr lang="ja-JP" altLang="en-US" dirty="0"/>
              <a:t>　　（</a:t>
            </a:r>
            <a:r>
              <a:rPr lang="en-US" altLang="ja-JP" dirty="0"/>
              <a:t>1</a:t>
            </a:r>
            <a:r>
              <a:rPr lang="ja-JP" altLang="en-US" dirty="0"/>
              <a:t>マップに</a:t>
            </a:r>
            <a:r>
              <a:rPr lang="en-US" altLang="ja-JP" dirty="0"/>
              <a:t>1</a:t>
            </a:r>
            <a:r>
              <a:rPr lang="ja-JP" altLang="en-US" dirty="0"/>
              <a:t>つある）</a:t>
            </a:r>
            <a:endParaRPr lang="en-US" altLang="ja-JP" dirty="0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B0A91D49-DDB8-4E2B-A2DD-A22E61FF67A5}"/>
              </a:ext>
            </a:extLst>
          </p:cNvPr>
          <p:cNvCxnSpPr/>
          <p:nvPr/>
        </p:nvCxnSpPr>
        <p:spPr>
          <a:xfrm>
            <a:off x="6081203" y="1556792"/>
            <a:ext cx="0" cy="51845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4254522-CE86-4F89-A96D-17A93FD57660}"/>
              </a:ext>
            </a:extLst>
          </p:cNvPr>
          <p:cNvSpPr txBox="1"/>
          <p:nvPr/>
        </p:nvSpPr>
        <p:spPr>
          <a:xfrm>
            <a:off x="3431522" y="449950"/>
            <a:ext cx="8065078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2800" dirty="0"/>
              <a:t>資源と引き換えに開けることができお宝を入手できる</a:t>
            </a:r>
            <a:endParaRPr lang="en-US" altLang="ja-JP" sz="28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4AEFCAF-B9EF-4DD2-ADFB-699A8479CB1B}"/>
              </a:ext>
            </a:extLst>
          </p:cNvPr>
          <p:cNvSpPr txBox="1"/>
          <p:nvPr/>
        </p:nvSpPr>
        <p:spPr>
          <a:xfrm>
            <a:off x="2989633" y="511505"/>
            <a:ext cx="668239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000" dirty="0"/>
              <a:t>・・・</a:t>
            </a:r>
            <a:endParaRPr lang="en-US" altLang="ja-JP" sz="20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6EF073E8-7291-4CF3-B39D-33B8CD6399FB}"/>
              </a:ext>
            </a:extLst>
          </p:cNvPr>
          <p:cNvSpPr txBox="1"/>
          <p:nvPr/>
        </p:nvSpPr>
        <p:spPr>
          <a:xfrm>
            <a:off x="746195" y="5087914"/>
            <a:ext cx="5061771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dirty="0"/>
              <a:t>・ノーマルお宝には特別な効果はない</a:t>
            </a:r>
            <a:endParaRPr lang="en-US" altLang="ja-JP" sz="2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4D11F23-02B2-4444-9EC6-42168D9B8273}"/>
              </a:ext>
            </a:extLst>
          </p:cNvPr>
          <p:cNvSpPr txBox="1"/>
          <p:nvPr/>
        </p:nvSpPr>
        <p:spPr>
          <a:xfrm>
            <a:off x="6816079" y="4135512"/>
            <a:ext cx="4533775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dirty="0"/>
              <a:t>・資源を大量に使って開けられる</a:t>
            </a:r>
            <a:endParaRPr lang="en-US" altLang="ja-JP" sz="2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A2A1A34-F757-428B-AB18-792DECCB23AD}"/>
              </a:ext>
            </a:extLst>
          </p:cNvPr>
          <p:cNvSpPr txBox="1"/>
          <p:nvPr/>
        </p:nvSpPr>
        <p:spPr>
          <a:xfrm>
            <a:off x="746196" y="4604888"/>
            <a:ext cx="3744418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dirty="0"/>
              <a:t>・資源を使って開けられる</a:t>
            </a:r>
            <a:endParaRPr lang="en-US" altLang="ja-JP" sz="24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CC803C9-A902-4543-83F5-6B94F11450B2}"/>
              </a:ext>
            </a:extLst>
          </p:cNvPr>
          <p:cNvSpPr txBox="1"/>
          <p:nvPr/>
        </p:nvSpPr>
        <p:spPr>
          <a:xfrm>
            <a:off x="6816079" y="4641305"/>
            <a:ext cx="5688632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dirty="0"/>
              <a:t>・レアお宝は</a:t>
            </a:r>
            <a:r>
              <a:rPr lang="en-US" altLang="ja-JP" sz="2400" dirty="0"/>
              <a:t>1</a:t>
            </a:r>
            <a:r>
              <a:rPr lang="ja-JP" altLang="en-US" sz="2400" dirty="0"/>
              <a:t>度だけ有利な状況を作れる</a:t>
            </a:r>
            <a:endParaRPr lang="en-US" altLang="ja-JP" sz="2400" dirty="0"/>
          </a:p>
          <a:p>
            <a:r>
              <a:rPr lang="ja-JP" altLang="en-US" sz="2400" dirty="0"/>
              <a:t>　サポートアイテムにもなる</a:t>
            </a:r>
            <a:endParaRPr lang="en-US" altLang="ja-JP" sz="2400" dirty="0"/>
          </a:p>
          <a:p>
            <a:r>
              <a:rPr lang="ja-JP" altLang="en-US" sz="2400" dirty="0"/>
              <a:t>　（使うとなくなってしまう）</a:t>
            </a:r>
            <a:endParaRPr lang="en-US" altLang="ja-JP" sz="24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2DA22E56-2855-4D61-92F9-CD8FC5BC2754}"/>
              </a:ext>
            </a:extLst>
          </p:cNvPr>
          <p:cNvSpPr txBox="1"/>
          <p:nvPr/>
        </p:nvSpPr>
        <p:spPr>
          <a:xfrm>
            <a:off x="6816859" y="5841634"/>
            <a:ext cx="4823757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dirty="0"/>
              <a:t>・クリア時に所持している場合はボーナススコアを大量に獲得できる</a:t>
            </a:r>
            <a:endParaRPr lang="en-US" altLang="ja-JP" sz="24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58F73CE-64B2-4205-A2EF-3F0FD2CECA90}"/>
              </a:ext>
            </a:extLst>
          </p:cNvPr>
          <p:cNvSpPr txBox="1"/>
          <p:nvPr/>
        </p:nvSpPr>
        <p:spPr>
          <a:xfrm>
            <a:off x="755838" y="5589240"/>
            <a:ext cx="4322291" cy="83099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ja-JP" altLang="en-US" sz="2400" dirty="0"/>
              <a:t>・クリア時に所持している場合は　ボーナススコアを獲得できる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28404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rgbClr val="FEF4EC"/>
        </a:solidFill>
        <a:ln>
          <a:solidFill>
            <a:schemeClr val="accent2">
              <a:lumMod val="50000"/>
            </a:schemeClr>
          </a:solidFill>
        </a:ln>
      </a:spPr>
      <a:bodyPr wrap="none" rtlCol="0">
        <a:spAutoFit/>
      </a:bodyPr>
      <a:lstStyle>
        <a:defPPr>
          <a:defRPr kumimoji="1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3676</TotalTime>
  <Words>751</Words>
  <Application>Microsoft Office PowerPoint</Application>
  <PresentationFormat>ワイド画面</PresentationFormat>
  <Paragraphs>94</Paragraphs>
  <Slides>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Khand</vt:lpstr>
      <vt:lpstr>Arial</vt:lpstr>
      <vt:lpstr>Calibri</vt:lpstr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麻生塾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関谷　純</dc:creator>
  <cp:lastModifiedBy>宮近　一星</cp:lastModifiedBy>
  <cp:revision>333</cp:revision>
  <dcterms:created xsi:type="dcterms:W3CDTF">2015-03-30T02:43:03Z</dcterms:created>
  <dcterms:modified xsi:type="dcterms:W3CDTF">2024-07-12T04:14:05Z</dcterms:modified>
</cp:coreProperties>
</file>