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63" r:id="rId3"/>
    <p:sldId id="534" r:id="rId4"/>
    <p:sldId id="523" r:id="rId5"/>
    <p:sldId id="574" r:id="rId6"/>
    <p:sldId id="575" r:id="rId7"/>
    <p:sldId id="535" r:id="rId8"/>
    <p:sldId id="577" r:id="rId9"/>
    <p:sldId id="576" r:id="rId10"/>
    <p:sldId id="578" r:id="rId11"/>
    <p:sldId id="579" r:id="rId12"/>
    <p:sldId id="580" r:id="rId13"/>
    <p:sldId id="581" r:id="rId14"/>
    <p:sldId id="582" r:id="rId15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99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3" autoAdjust="0"/>
    <p:restoredTop sz="93432" autoAdjust="0"/>
  </p:normalViewPr>
  <p:slideViewPr>
    <p:cSldViewPr>
      <p:cViewPr varScale="1">
        <p:scale>
          <a:sx n="74" d="100"/>
          <a:sy n="74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7E591F3-6C5C-4237-9A0F-19C627DFAD91}" type="datetimeFigureOut">
              <a:rPr lang="ja-JP" altLang="en-US"/>
              <a:pPr>
                <a:defRPr/>
              </a:pPr>
              <a:t>2019/6/11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E94BE2DB-0632-44C0-A305-06F0D4B9CE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64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9741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49163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5976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6128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6615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3887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0399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481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5406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99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66693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439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94326-21EF-45D6-9938-6B5BD0D058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49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312D0-E269-4F66-A389-47D91A25CD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46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277F-FF33-41BB-B110-8F2E985F6F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06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1B8C3-4F1B-4F8C-B78A-BA008A4288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403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0992A-329F-4748-B8BD-5ACE4AD4DE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44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9311-072B-437B-8F4A-90FAC793E7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68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2856A-195B-44FC-9E8C-2B8EFCAF2E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1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8990D-02EF-4AF9-8193-ADA8B1D08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6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E9533-605F-4AB1-90F2-B443A41F5F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77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4E6F-8E4F-465C-BE46-3CA155F67A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35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A2F0E-8486-49C0-88FF-C5FCF56285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50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B73C9D-6D14-4BD8-824F-F008878771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/>
          <a:lstStyle/>
          <a:p>
            <a:pPr eaLnBrk="1" hangingPunct="1"/>
            <a:r>
              <a:rPr lang="ja-JP" altLang="en-US" sz="6000" b="1">
                <a:solidFill>
                  <a:srgbClr val="FF0000"/>
                </a:solidFill>
              </a:rPr>
              <a:t>この単元の目標</a:t>
            </a:r>
          </a:p>
        </p:txBody>
      </p:sp>
      <p:pic>
        <p:nvPicPr>
          <p:cNvPr id="307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7063"/>
            <a:ext cx="32099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4437063"/>
            <a:ext cx="3208337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75556" y="1484784"/>
            <a:ext cx="7772400" cy="2952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プレイヤーの弾を</a:t>
            </a:r>
            <a: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発射できるようにする</a:t>
            </a:r>
            <a:endParaRPr lang="en-US" altLang="ja-JP" sz="4800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4703"/>
            <a:ext cx="6624736" cy="5977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67544" y="164774"/>
            <a:ext cx="821964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⑧</a:t>
            </a:r>
            <a:r>
              <a:rPr lang="ja-JP" altLang="en-US" sz="2263" b="1" dirty="0" smtClean="0"/>
              <a:t>ショットマネージャクラスの中身を記述していく。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5004048" y="4725144"/>
            <a:ext cx="3384376" cy="1152128"/>
          </a:xfrm>
          <a:prstGeom prst="wedgeRoundRectCallout">
            <a:avLst>
              <a:gd name="adj1" fmla="val -61704"/>
              <a:gd name="adj2" fmla="val 4833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ここはショットの全部を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初期化していく。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5399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605343"/>
            <a:ext cx="4536504" cy="6234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67544" y="164774"/>
            <a:ext cx="821964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さらに追加していく。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716015" y="5013176"/>
            <a:ext cx="3971173" cy="1152128"/>
          </a:xfrm>
          <a:prstGeom prst="wedgeRoundRectCallout">
            <a:avLst>
              <a:gd name="adj1" fmla="val -61704"/>
              <a:gd name="adj2" fmla="val 4833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ショットクラスの</a:t>
            </a:r>
            <a:r>
              <a:rPr lang="en-US" altLang="ja-JP" sz="2000" b="1" dirty="0" smtClean="0">
                <a:solidFill>
                  <a:srgbClr val="FF0000"/>
                </a:solidFill>
                <a:latin typeface="ＭＳ Ｐゴシック"/>
              </a:rPr>
              <a:t>Step</a:t>
            </a:r>
            <a:r>
              <a:rPr lang="ja-JP" altLang="en-US" sz="2000" b="1" dirty="0" smtClean="0">
                <a:solidFill>
                  <a:srgbClr val="FF0000"/>
                </a:solidFill>
                <a:latin typeface="ＭＳ Ｐゴシック"/>
              </a:rPr>
              <a:t>内で</a:t>
            </a:r>
            <a:r>
              <a:rPr lang="en-US" altLang="ja-JP" sz="2000" b="1" dirty="0" smtClean="0">
                <a:solidFill>
                  <a:srgbClr val="FF0000"/>
                </a:solidFill>
                <a:latin typeface="ＭＳ Ｐゴシック"/>
              </a:rPr>
              <a:t/>
            </a:r>
            <a:br>
              <a:rPr lang="en-US" altLang="ja-JP" sz="2000" b="1" dirty="0" smtClean="0">
                <a:solidFill>
                  <a:srgbClr val="FF0000"/>
                </a:solidFill>
                <a:latin typeface="ＭＳ Ｐゴシック"/>
              </a:rPr>
            </a:br>
            <a:r>
              <a:rPr lang="ja-JP" altLang="en-US" sz="2000" b="1" dirty="0" smtClean="0">
                <a:solidFill>
                  <a:srgbClr val="FF0000"/>
                </a:solidFill>
                <a:latin typeface="ＭＳ Ｐゴシック"/>
              </a:rPr>
              <a:t>生存チェックはしている</a:t>
            </a:r>
            <a:r>
              <a:rPr lang="ja-JP" altLang="en-US" sz="2000" b="1" dirty="0" smtClean="0">
                <a:latin typeface="ＭＳ Ｐゴシック"/>
              </a:rPr>
              <a:t>ので、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こちらは何も考えずにループ。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4716015" y="764704"/>
            <a:ext cx="4248681" cy="753912"/>
          </a:xfrm>
          <a:prstGeom prst="wedgeRoundRectCallout">
            <a:avLst>
              <a:gd name="adj1" fmla="val -61704"/>
              <a:gd name="adj2" fmla="val 4833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ここではオリジナルのモデルを元に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各ショットで複製を作成している。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6429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08955"/>
            <a:ext cx="8640960" cy="5118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67544" y="164774"/>
            <a:ext cx="821964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さらにさらに追加していく。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577366" y="5517232"/>
            <a:ext cx="3971173" cy="1152128"/>
          </a:xfrm>
          <a:prstGeom prst="wedgeRoundRectCallout">
            <a:avLst>
              <a:gd name="adj1" fmla="val -38678"/>
              <a:gd name="adj2" fmla="val -97953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ショットに空きがある場合は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戻り値が</a:t>
            </a:r>
            <a:r>
              <a:rPr lang="en-US" altLang="ja-JP" sz="2000" b="1" dirty="0" smtClean="0">
                <a:latin typeface="ＭＳ Ｐゴシック"/>
              </a:rPr>
              <a:t>true</a:t>
            </a:r>
            <a:r>
              <a:rPr lang="ja-JP" altLang="en-US" sz="2000" b="1" dirty="0" smtClean="0">
                <a:latin typeface="ＭＳ Ｐゴシック"/>
              </a:rPr>
              <a:t>になるので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終了させる。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3628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39552" y="692696"/>
            <a:ext cx="821964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後は</a:t>
            </a:r>
            <a:r>
              <a:rPr lang="en-US" altLang="ja-JP" sz="2263" b="1" dirty="0" err="1" smtClean="0"/>
              <a:t>PlayScene</a:t>
            </a:r>
            <a:r>
              <a:rPr lang="ja-JP" altLang="en-US" sz="2263" b="1" dirty="0" smtClean="0"/>
              <a:t>クラスで</a:t>
            </a:r>
            <a:r>
              <a:rPr lang="en-US" altLang="ja-JP" sz="2263" b="1" dirty="0" err="1" smtClean="0"/>
              <a:t>ShotManager</a:t>
            </a:r>
            <a:r>
              <a:rPr lang="ja-JP" altLang="en-US" sz="2263" b="1" dirty="0" smtClean="0"/>
              <a:t>クラスを作成し、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各メソッドを呼んであげれば問題ない。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3347864" y="2195968"/>
            <a:ext cx="5112568" cy="1440160"/>
          </a:xfrm>
          <a:prstGeom prst="wedgeRoundRectCallout">
            <a:avLst>
              <a:gd name="adj1" fmla="val -63370"/>
              <a:gd name="adj2" fmla="val -1681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ちょっと待って！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ショットを撃ったかどうかの判断は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en-US" altLang="ja-JP" sz="2000" b="1" dirty="0" smtClean="0">
                <a:latin typeface="ＭＳ Ｐゴシック"/>
              </a:rPr>
              <a:t>Player</a:t>
            </a:r>
            <a:r>
              <a:rPr lang="ja-JP" altLang="en-US" sz="2000" b="1" dirty="0" smtClean="0">
                <a:latin typeface="ＭＳ Ｐゴシック"/>
              </a:rPr>
              <a:t>クラスでやりたいんです。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en-US" altLang="ja-JP" sz="2000" b="1" dirty="0" smtClean="0">
                <a:latin typeface="ＭＳ Ｐゴシック"/>
              </a:rPr>
              <a:t>Player</a:t>
            </a:r>
            <a:r>
              <a:rPr lang="ja-JP" altLang="en-US" sz="2000" b="1" dirty="0" smtClean="0">
                <a:latin typeface="ＭＳ Ｐゴシック"/>
              </a:rPr>
              <a:t>クラスの中で</a:t>
            </a:r>
            <a:r>
              <a:rPr lang="en-US" altLang="ja-JP" sz="2000" b="1" dirty="0" err="1" smtClean="0">
                <a:latin typeface="ＭＳ Ｐゴシック"/>
              </a:rPr>
              <a:t>ShotManager</a:t>
            </a:r>
            <a:r>
              <a:rPr lang="ja-JP" altLang="en-US" sz="2000" b="1" dirty="0" smtClean="0">
                <a:latin typeface="ＭＳ Ｐゴシック"/>
              </a:rPr>
              <a:t>が使えない</a:t>
            </a:r>
            <a:r>
              <a:rPr lang="en-US" altLang="ja-JP" sz="2000" b="1" dirty="0" smtClean="0">
                <a:latin typeface="ＭＳ Ｐゴシック"/>
              </a:rPr>
              <a:t>!!</a:t>
            </a:r>
            <a:endParaRPr lang="ja-JP" altLang="en-US" sz="2000" b="1" dirty="0">
              <a:latin typeface="ＭＳ Ｐゴシック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1789361" cy="2511384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3568" y="4748279"/>
            <a:ext cx="8219645" cy="148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今後</a:t>
            </a:r>
            <a:r>
              <a:rPr lang="en-US" altLang="ja-JP" sz="2263" b="1" dirty="0" err="1" smtClean="0"/>
              <a:t>ShotManager</a:t>
            </a:r>
            <a:r>
              <a:rPr lang="ja-JP" altLang="en-US" sz="2263" b="1" dirty="0" smtClean="0"/>
              <a:t>は敵の弾も飛ばすようになる</a:t>
            </a:r>
            <a:r>
              <a:rPr lang="en-US" altLang="ja-JP" sz="2263" b="1" dirty="0" smtClean="0"/>
              <a:t>(</a:t>
            </a:r>
            <a:r>
              <a:rPr lang="ja-JP" altLang="en-US" sz="2263" b="1" dirty="0" smtClean="0"/>
              <a:t>はず</a:t>
            </a:r>
            <a:r>
              <a:rPr lang="en-US" altLang="ja-JP" sz="2263" b="1" dirty="0" smtClean="0"/>
              <a:t>)</a:t>
            </a:r>
            <a:r>
              <a:rPr lang="ja-JP" altLang="en-US" sz="2263" b="1" dirty="0" err="1" smtClean="0"/>
              <a:t>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様々なクラスで使われる事を想定しなければならない。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が、今回はまだ適切な手法を学んでいないため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>
                <a:solidFill>
                  <a:srgbClr val="FF0000"/>
                </a:solidFill>
              </a:rPr>
              <a:t>引数でマネージャクラスを渡す</a:t>
            </a:r>
            <a:r>
              <a:rPr lang="ja-JP" altLang="en-US" sz="2263" b="1" dirty="0" smtClean="0"/>
              <a:t>方法を使ってみる。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248553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87469"/>
            <a:ext cx="4752528" cy="6056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67544" y="164774"/>
            <a:ext cx="821964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 smtClean="0"/>
              <a:t>引数を使って弾をリクエストする方法</a:t>
            </a:r>
            <a:r>
              <a:rPr lang="en-US" altLang="ja-JP" sz="2263" b="1" dirty="0" smtClean="0"/>
              <a:t>]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283969" y="1700808"/>
            <a:ext cx="3024336" cy="1152128"/>
          </a:xfrm>
          <a:prstGeom prst="wedgeRoundRectCallout">
            <a:avLst>
              <a:gd name="adj1" fmla="val -47470"/>
              <a:gd name="adj2" fmla="val -8063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solidFill>
                  <a:srgbClr val="FF0000"/>
                </a:solidFill>
                <a:latin typeface="ＭＳ Ｐゴシック"/>
              </a:rPr>
              <a:t>参照</a:t>
            </a:r>
            <a:r>
              <a:rPr lang="ja-JP" altLang="en-US" sz="2000" b="1" dirty="0" smtClean="0">
                <a:latin typeface="ＭＳ Ｐゴシック"/>
              </a:rPr>
              <a:t>を利用すれば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弾をリクエストする事が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可能になる！！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051720" y="1124744"/>
            <a:ext cx="2232248" cy="3600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6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7" y="468313"/>
            <a:ext cx="8137277" cy="865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dirty="0" smtClean="0"/>
              <a:t>13 </a:t>
            </a:r>
            <a:r>
              <a:rPr lang="ja-JP" altLang="en-US" dirty="0"/>
              <a:t>弾</a:t>
            </a:r>
            <a:r>
              <a:rPr lang="ja-JP" altLang="en-US" dirty="0" smtClean="0"/>
              <a:t>の</a:t>
            </a:r>
            <a:r>
              <a:rPr lang="ja-JP" altLang="en-US" dirty="0"/>
              <a:t>管理</a:t>
            </a:r>
            <a:r>
              <a:rPr lang="ja-JP" altLang="en-US" dirty="0" smtClean="0"/>
              <a:t>と</a:t>
            </a:r>
            <a:r>
              <a:rPr lang="ja-JP" altLang="en-US" dirty="0"/>
              <a:t>発射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20923" y="1520424"/>
            <a:ext cx="83529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 smtClean="0"/>
              <a:t>ショット</a:t>
            </a:r>
            <a:r>
              <a:rPr lang="ja-JP" altLang="en-US" sz="2263" b="1" dirty="0"/>
              <a:t>クラス</a:t>
            </a:r>
            <a:r>
              <a:rPr lang="ja-JP" altLang="en-US" sz="2263" b="1" dirty="0" smtClean="0"/>
              <a:t>とマネージャクラス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20699" y="2021125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弾の管理は基本的に</a:t>
            </a:r>
            <a:r>
              <a:rPr lang="en-US" altLang="ja-JP" sz="2263" b="1" dirty="0" smtClean="0"/>
              <a:t>1</a:t>
            </a:r>
            <a:r>
              <a:rPr lang="ja-JP" altLang="en-US" sz="2263" b="1" dirty="0" smtClean="0"/>
              <a:t>年生の頃と同じ考え方で問題ない。</a:t>
            </a:r>
            <a:endParaRPr lang="en-US" altLang="ja-JP" sz="2263" b="1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50" y="3068960"/>
            <a:ext cx="1425699" cy="2245195"/>
          </a:xfrm>
          <a:prstGeom prst="rect">
            <a:avLst/>
          </a:prstGeom>
        </p:spPr>
      </p:pic>
      <p:sp>
        <p:nvSpPr>
          <p:cNvPr id="25" name="角丸四角形吹き出し 10"/>
          <p:cNvSpPr/>
          <p:nvPr/>
        </p:nvSpPr>
        <p:spPr>
          <a:xfrm>
            <a:off x="243963" y="2841160"/>
            <a:ext cx="3391062" cy="983090"/>
          </a:xfrm>
          <a:prstGeom prst="wedgeRoundRectCallout">
            <a:avLst>
              <a:gd name="adj1" fmla="val 59322"/>
              <a:gd name="adj2" fmla="val 2726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私の指示通りに動きなさい。</a:t>
            </a:r>
            <a:endParaRPr lang="ja-JP" altLang="en-US" sz="2000" b="1" dirty="0">
              <a:latin typeface="ＭＳ Ｐゴシック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41" y="4113808"/>
            <a:ext cx="1200347" cy="1200347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45" y="4055171"/>
            <a:ext cx="1200347" cy="1200347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449" y="4123981"/>
            <a:ext cx="1200347" cy="1200347"/>
          </a:xfrm>
          <a:prstGeom prst="rect">
            <a:avLst/>
          </a:prstGeom>
        </p:spPr>
      </p:pic>
      <p:sp>
        <p:nvSpPr>
          <p:cNvPr id="29" name="爆発 1 28"/>
          <p:cNvSpPr/>
          <p:nvPr/>
        </p:nvSpPr>
        <p:spPr>
          <a:xfrm>
            <a:off x="5219201" y="2738832"/>
            <a:ext cx="3923928" cy="1385149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了解です、ボス！！</a:t>
            </a:r>
            <a:endParaRPr kumimoji="1" lang="ja-JP" altLang="en-US" b="1" dirty="0"/>
          </a:p>
        </p:txBody>
      </p:sp>
      <p:sp>
        <p:nvSpPr>
          <p:cNvPr id="30" name="正方形/長方形 29"/>
          <p:cNvSpPr/>
          <p:nvPr/>
        </p:nvSpPr>
        <p:spPr>
          <a:xfrm>
            <a:off x="2373320" y="5083980"/>
            <a:ext cx="1483593" cy="3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マネージャー</a:t>
            </a:r>
            <a:endParaRPr kumimoji="1" lang="ja-JP" altLang="en-US" b="1" dirty="0"/>
          </a:p>
        </p:txBody>
      </p:sp>
      <p:sp>
        <p:nvSpPr>
          <p:cNvPr id="31" name="正方形/長方形 30"/>
          <p:cNvSpPr/>
          <p:nvPr/>
        </p:nvSpPr>
        <p:spPr>
          <a:xfrm>
            <a:off x="5498786" y="5083979"/>
            <a:ext cx="541608" cy="343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弾</a:t>
            </a:r>
            <a:endParaRPr kumimoji="1" lang="ja-JP" altLang="en-US" b="1" dirty="0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42691" y="5946482"/>
            <a:ext cx="795337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あとはこれをクラス化してあげるだけでよいが、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一部変更があるので工夫も必要に・・・。</a:t>
            </a:r>
            <a:endParaRPr lang="en-US" altLang="ja-JP" sz="2263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51520" y="332656"/>
            <a:ext cx="8252596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基本的な作成方法は同じであるので、ひとまずショットクラスと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マネージャクラスは用意しておくとよい。</a:t>
            </a:r>
            <a:endParaRPr lang="en-US" altLang="ja-JP" sz="2263" b="1" dirty="0"/>
          </a:p>
        </p:txBody>
      </p:sp>
      <p:sp>
        <p:nvSpPr>
          <p:cNvPr id="5" name="角丸四角形 4"/>
          <p:cNvSpPr/>
          <p:nvPr/>
        </p:nvSpPr>
        <p:spPr>
          <a:xfrm>
            <a:off x="331948" y="3068960"/>
            <a:ext cx="8208912" cy="3063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331948" y="1740731"/>
            <a:ext cx="3391467" cy="1152128"/>
          </a:xfrm>
          <a:prstGeom prst="wedgeRoundRectCallout">
            <a:avLst>
              <a:gd name="adj1" fmla="val 67296"/>
              <a:gd name="adj2" fmla="val -3070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私が指示を出します。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弾</a:t>
            </a:r>
            <a:r>
              <a:rPr lang="en-US" altLang="ja-JP" sz="2000" b="1" dirty="0" smtClean="0">
                <a:latin typeface="ＭＳ Ｐゴシック"/>
              </a:rPr>
              <a:t>1</a:t>
            </a:r>
            <a:r>
              <a:rPr lang="ja-JP" altLang="en-US" sz="2000" b="1" dirty="0" err="1" smtClean="0">
                <a:latin typeface="ＭＳ Ｐゴシック"/>
              </a:rPr>
              <a:t>、</a:t>
            </a:r>
            <a:r>
              <a:rPr lang="ja-JP" altLang="en-US" sz="2000" b="1" dirty="0" smtClean="0">
                <a:latin typeface="ＭＳ Ｐゴシック"/>
              </a:rPr>
              <a:t>行け</a:t>
            </a:r>
            <a:r>
              <a:rPr lang="en-US" altLang="ja-JP" sz="2000" b="1" dirty="0" smtClean="0">
                <a:latin typeface="ＭＳ Ｐゴシック"/>
              </a:rPr>
              <a:t>!</a:t>
            </a:r>
            <a:endParaRPr lang="ja-JP" altLang="en-US" sz="2000" b="1" dirty="0">
              <a:latin typeface="ＭＳ Ｐゴシック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24" y="1380186"/>
            <a:ext cx="1353691" cy="2131797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12468" y="2674557"/>
            <a:ext cx="1656184" cy="78880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ショット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マネージャ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08" y="4086388"/>
            <a:ext cx="1616968" cy="161696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461079" y="5483071"/>
            <a:ext cx="1853321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弾</a:t>
            </a:r>
            <a:r>
              <a:rPr lang="en-US" altLang="ja-JP" sz="2263" b="1" dirty="0" smtClean="0"/>
              <a:t>1</a:t>
            </a:r>
            <a:endParaRPr lang="en-US" altLang="ja-JP" sz="2263" b="1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15" y="4082083"/>
            <a:ext cx="1358277" cy="1752615"/>
          </a:xfrm>
          <a:prstGeom prst="rect">
            <a:avLst/>
          </a:prstGeom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70353" y="5498245"/>
            <a:ext cx="2211812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弾</a:t>
            </a:r>
            <a:r>
              <a:rPr lang="en-US" altLang="ja-JP" sz="2263" b="1" dirty="0" smtClean="0"/>
              <a:t>2</a:t>
            </a:r>
            <a:endParaRPr lang="en-US" altLang="ja-JP" sz="2263" b="1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29253" y="5019447"/>
            <a:ext cx="1798305" cy="699083"/>
          </a:xfrm>
          <a:prstGeom prst="wedgeRoundRectCallout">
            <a:avLst>
              <a:gd name="adj1" fmla="val 67296"/>
              <a:gd name="adj2" fmla="val -3070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はい、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突撃します。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6749493" y="4623190"/>
            <a:ext cx="2225072" cy="699083"/>
          </a:xfrm>
          <a:prstGeom prst="wedgeRoundRectCallout">
            <a:avLst>
              <a:gd name="adj1" fmla="val -69020"/>
              <a:gd name="adj2" fmla="val -1122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指示があるまで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待ってます。</a:t>
            </a:r>
            <a:endParaRPr lang="ja-JP" altLang="en-US" sz="2000" b="1" dirty="0">
              <a:latin typeface="ＭＳ Ｐゴシック"/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4674269" y="3511579"/>
            <a:ext cx="0" cy="3614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2461079" y="3866103"/>
            <a:ext cx="3609274" cy="690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2480129" y="3866103"/>
            <a:ext cx="0" cy="215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6060828" y="3856578"/>
            <a:ext cx="0" cy="215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07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38208" y="216604"/>
            <a:ext cx="799288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 smtClean="0"/>
              <a:t>弾１つ分のクラス作成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908720"/>
            <a:ext cx="2520280" cy="2765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38862" y="1417080"/>
            <a:ext cx="4437193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①必要な分の</a:t>
            </a:r>
            <a:r>
              <a:rPr lang="en-US" altLang="ja-JP" sz="2263" b="1" dirty="0" err="1" smtClean="0"/>
              <a:t>cpp</a:t>
            </a:r>
            <a:r>
              <a:rPr lang="ja-JP" altLang="en-US" sz="2263" b="1" dirty="0" smtClean="0"/>
              <a:t>とヘッダーを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 作成する。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436096" y="2291468"/>
            <a:ext cx="2592288" cy="13827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6" y="3832828"/>
            <a:ext cx="5524306" cy="2448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624246" y="4384400"/>
            <a:ext cx="3519754" cy="183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②</a:t>
            </a:r>
            <a:r>
              <a:rPr lang="ja-JP" altLang="en-US" sz="2263" b="1" dirty="0" smtClean="0"/>
              <a:t>ショットクラスを作成する。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 最低限左のようなメンバ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 変数があればよい。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 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継承</a:t>
            </a:r>
            <a:r>
              <a:rPr lang="ja-JP" altLang="en-US" sz="2263" b="1" dirty="0" smtClean="0"/>
              <a:t>を利用していると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 なお良い！！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5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67544" y="284368"/>
            <a:ext cx="847646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③初期化や更新、描画など必要なものを用意する。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97" y="676887"/>
            <a:ext cx="3744416" cy="3394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吹き出し 4"/>
          <p:cNvSpPr/>
          <p:nvPr/>
        </p:nvSpPr>
        <p:spPr>
          <a:xfrm>
            <a:off x="4623413" y="2276872"/>
            <a:ext cx="3981034" cy="1343384"/>
          </a:xfrm>
          <a:prstGeom prst="wedgeRoundRectCallout">
            <a:avLst>
              <a:gd name="adj1" fmla="val -70320"/>
              <a:gd name="adj2" fmla="val -1432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今回の弾モデルは複製を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行う予定。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オリジナルハンドルを引数で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受け取る。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181" y="4227401"/>
            <a:ext cx="847646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④弾の発射に必要そうなメソッドを用意する。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823742"/>
            <a:ext cx="5630605" cy="1889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093" y="902898"/>
            <a:ext cx="3816424" cy="5243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16014" y="332656"/>
            <a:ext cx="847646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⑤定番となるメソッドの中身を記述していく。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980728"/>
            <a:ext cx="3456384" cy="5453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角丸四角形吹き出し 4"/>
          <p:cNvSpPr/>
          <p:nvPr/>
        </p:nvSpPr>
        <p:spPr>
          <a:xfrm>
            <a:off x="538820" y="6425352"/>
            <a:ext cx="4520587" cy="432048"/>
          </a:xfrm>
          <a:prstGeom prst="wedgeRoundRectCallout">
            <a:avLst>
              <a:gd name="adj1" fmla="val -8212"/>
              <a:gd name="adj2" fmla="val -9182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最初は弾のフラグを</a:t>
            </a:r>
            <a:r>
              <a:rPr lang="ja-JP" altLang="en-US" sz="2000" b="1" dirty="0" smtClean="0">
                <a:solidFill>
                  <a:srgbClr val="0000FF"/>
                </a:solidFill>
                <a:latin typeface="ＭＳ Ｐゴシック"/>
              </a:rPr>
              <a:t>オフ</a:t>
            </a:r>
            <a:r>
              <a:rPr lang="ja-JP" altLang="en-US" sz="2000" b="1" dirty="0" smtClean="0">
                <a:latin typeface="ＭＳ Ｐゴシック"/>
              </a:rPr>
              <a:t>にしておこう！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5580112" y="6286711"/>
            <a:ext cx="3440467" cy="432048"/>
          </a:xfrm>
          <a:prstGeom prst="wedgeRoundRectCallout">
            <a:avLst>
              <a:gd name="adj1" fmla="val -31046"/>
              <a:gd name="adj2" fmla="val -12461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描画はフラグが</a:t>
            </a:r>
            <a:r>
              <a:rPr lang="ja-JP" altLang="en-US" sz="2000" b="1" dirty="0" smtClean="0">
                <a:solidFill>
                  <a:srgbClr val="FF0000"/>
                </a:solidFill>
                <a:latin typeface="ＭＳ Ｐゴシック"/>
              </a:rPr>
              <a:t>オン</a:t>
            </a:r>
            <a:r>
              <a:rPr lang="ja-JP" altLang="en-US" sz="2000" b="1" dirty="0" smtClean="0">
                <a:latin typeface="ＭＳ Ｐゴシック"/>
              </a:rPr>
              <a:t>の時だけ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2895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52736"/>
            <a:ext cx="5184576" cy="5716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67544" y="164774"/>
            <a:ext cx="821964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⑥外部からリクエストされてから動けるような作りにする</a:t>
            </a:r>
            <a:r>
              <a:rPr lang="ja-JP" altLang="en-US" sz="2263" b="1" dirty="0" smtClean="0"/>
              <a:t>。</a:t>
            </a:r>
            <a:endParaRPr lang="en-US" altLang="ja-JP" sz="2263" b="1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827584" y="2492896"/>
            <a:ext cx="4104456" cy="11521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292080" y="2326321"/>
            <a:ext cx="3024336" cy="148527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今回は高さの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チェックはしていない。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また、チェック範囲は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適当に決めている。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63888" y="5517232"/>
            <a:ext cx="3240360" cy="78880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すでに発射されたものは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エラー情報を返す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39552" y="692696"/>
            <a:ext cx="8219645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ここまでで基本的なショットクラスの作成は終了となる。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できれば、ここでマネージャを使わずに弾一発を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発射できるかを確認しておきたい。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01008"/>
            <a:ext cx="2697088" cy="2697088"/>
          </a:xfrm>
          <a:prstGeom prst="rect">
            <a:avLst/>
          </a:prstGeom>
        </p:spPr>
      </p:pic>
      <p:sp>
        <p:nvSpPr>
          <p:cNvPr id="13" name="角丸四角形吹き出し 12"/>
          <p:cNvSpPr/>
          <p:nvPr/>
        </p:nvSpPr>
        <p:spPr>
          <a:xfrm>
            <a:off x="3563888" y="2636912"/>
            <a:ext cx="4968552" cy="1440160"/>
          </a:xfrm>
          <a:prstGeom prst="wedgeRoundRectCallout">
            <a:avLst>
              <a:gd name="adj1" fmla="val -60693"/>
              <a:gd name="adj2" fmla="val 3282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どうせここで一発発射させても後で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修正になるので、確認は飛ばします。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プログラムが苦手な人ほど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solidFill>
                  <a:srgbClr val="FF0000"/>
                </a:solidFill>
                <a:latin typeface="ＭＳ Ｐゴシック"/>
              </a:rPr>
              <a:t>こまめに確認</a:t>
            </a:r>
            <a:r>
              <a:rPr lang="ja-JP" altLang="en-US" sz="2000" b="1" dirty="0" smtClean="0">
                <a:latin typeface="ＭＳ Ｐゴシック"/>
              </a:rPr>
              <a:t>することをお勧めします！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75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44" y="575761"/>
            <a:ext cx="7139332" cy="6282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67544" y="164774"/>
            <a:ext cx="821964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⑦ショットマネージャクラスを作成する。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499992" y="3429000"/>
            <a:ext cx="3384376" cy="1152128"/>
          </a:xfrm>
          <a:prstGeom prst="wedgeRoundRectCallout">
            <a:avLst>
              <a:gd name="adj1" fmla="val -43162"/>
              <a:gd name="adj2" fmla="val -10573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敵の弾を発射するときは</a:t>
            </a:r>
            <a:endParaRPr lang="en-US" altLang="ja-JP" sz="2000" b="1" dirty="0" smtClean="0">
              <a:latin typeface="ＭＳ Ｐゴシック"/>
            </a:endParaRPr>
          </a:p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敵</a:t>
            </a:r>
            <a:r>
              <a:rPr lang="ja-JP" altLang="en-US" sz="2000" b="1" dirty="0">
                <a:latin typeface="ＭＳ Ｐゴシック"/>
              </a:rPr>
              <a:t>用</a:t>
            </a:r>
            <a:r>
              <a:rPr lang="ja-JP" altLang="en-US" sz="2000" b="1" dirty="0" smtClean="0">
                <a:latin typeface="ＭＳ Ｐゴシック"/>
              </a:rPr>
              <a:t>の配列を用意すると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最初はやりやすいかも。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31137203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20430</TotalTime>
  <Words>347</Words>
  <Application>Microsoft Office PowerPoint</Application>
  <PresentationFormat>画面に合わせる (4:3)</PresentationFormat>
  <Paragraphs>58</Paragraphs>
  <Slides>14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ＭＳ Ｐゴシック</vt:lpstr>
      <vt:lpstr>Arial</vt:lpstr>
      <vt:lpstr>Calibri</vt:lpstr>
      <vt:lpstr>標準デザイン</vt:lpstr>
      <vt:lpstr>この単元の目標</vt:lpstr>
      <vt:lpstr>13 弾の管理と発射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　初めてのプログラム</dc:title>
  <dc:creator>t_ymmt</dc:creator>
  <cp:lastModifiedBy>山本　隆行</cp:lastModifiedBy>
  <cp:revision>725</cp:revision>
  <dcterms:created xsi:type="dcterms:W3CDTF">2013-04-19T02:46:48Z</dcterms:created>
  <dcterms:modified xsi:type="dcterms:W3CDTF">2019-06-11T00:14:43Z</dcterms:modified>
</cp:coreProperties>
</file>