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63" r:id="rId3"/>
    <p:sldId id="480" r:id="rId4"/>
    <p:sldId id="497" r:id="rId5"/>
    <p:sldId id="505" r:id="rId6"/>
    <p:sldId id="506" r:id="rId7"/>
    <p:sldId id="507" r:id="rId8"/>
    <p:sldId id="499" r:id="rId9"/>
    <p:sldId id="508" r:id="rId10"/>
    <p:sldId id="509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32" autoAdjust="0"/>
  </p:normalViewPr>
  <p:slideViewPr>
    <p:cSldViewPr>
      <p:cViewPr varScale="1">
        <p:scale>
          <a:sx n="62" d="100"/>
          <a:sy n="62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2017/3/15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二つのベクトルのなす角度を</a:t>
            </a:r>
            <a:endParaRPr lang="en-US" altLang="ja-JP" sz="4800" b="1" kern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積</a:t>
            </a: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を用いて取得する</a:t>
            </a:r>
            <a:endParaRPr lang="en-US" altLang="ja-JP" sz="4800" b="1" kern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eaLnBrk="1" hangingPunct="1">
              <a:defRPr/>
            </a:pPr>
            <a:r>
              <a:rPr lang="ja-JP" altLang="en-US" sz="4800" b="1" kern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ことができ</a:t>
            </a:r>
            <a:r>
              <a:rPr lang="ja-JP" altLang="en-US" sz="4800" b="1" ker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9734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</a:t>
            </a:r>
            <a:r>
              <a:rPr lang="ja-JP" altLang="en-US" sz="2263" b="1" dirty="0" smtClean="0"/>
              <a:t>どうしても分からない人向け</a:t>
            </a:r>
            <a:r>
              <a:rPr lang="ja-JP" altLang="en-US" sz="2263" b="1" dirty="0"/>
              <a:t>＞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35257"/>
            <a:ext cx="8424936" cy="631184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87624" y="1628800"/>
            <a:ext cx="3024336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107853" y="2750478"/>
            <a:ext cx="2376264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107853" y="2959869"/>
            <a:ext cx="2376264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27584" y="3511771"/>
            <a:ext cx="1728192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6204" y="4110548"/>
            <a:ext cx="3275756" cy="718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619672" y="5059797"/>
            <a:ext cx="2376264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19672" y="5459010"/>
            <a:ext cx="1152128" cy="149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 smtClean="0"/>
              <a:t>1 </a:t>
            </a:r>
            <a:r>
              <a:rPr lang="ja-JP" altLang="en-US" dirty="0" smtClean="0"/>
              <a:t>内積を用いた角度計算</a:t>
            </a:r>
            <a:endParaRPr lang="ja-JP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0700" y="1635137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物体</a:t>
            </a:r>
            <a:r>
              <a:rPr lang="ja-JP" altLang="en-US" sz="2263" b="1" dirty="0" smtClean="0"/>
              <a:t>の角度を求める際には、以下のような場合は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>
                <a:solidFill>
                  <a:srgbClr val="FF0000"/>
                </a:solidFill>
              </a:rPr>
              <a:t>内積</a:t>
            </a:r>
            <a:r>
              <a:rPr lang="ja-JP" altLang="en-US" sz="2263" b="1" dirty="0"/>
              <a:t>を利用する</a:t>
            </a:r>
            <a:r>
              <a:rPr lang="ja-JP" altLang="en-US" sz="2263" b="1" dirty="0" smtClean="0"/>
              <a:t>と大変</a:t>
            </a:r>
            <a:r>
              <a:rPr lang="ja-JP" altLang="en-US" sz="2263" b="1" dirty="0"/>
              <a:t>楽に調べられる！！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68960"/>
            <a:ext cx="1569740" cy="1569740"/>
          </a:xfrm>
          <a:prstGeom prst="rect">
            <a:avLst/>
          </a:prstGeom>
        </p:spPr>
      </p:pic>
      <p:sp>
        <p:nvSpPr>
          <p:cNvPr id="7" name="角丸四角形吹き出し 10"/>
          <p:cNvSpPr/>
          <p:nvPr/>
        </p:nvSpPr>
        <p:spPr>
          <a:xfrm>
            <a:off x="3707904" y="3068960"/>
            <a:ext cx="4088209" cy="1224136"/>
          </a:xfrm>
          <a:prstGeom prst="wedgeRoundRectCallout">
            <a:avLst>
              <a:gd name="adj1" fmla="val -66969"/>
              <a:gd name="adj2" fmla="val 172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私の視界に入る角度は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どのくらいでしょうか？</a:t>
            </a:r>
            <a:endParaRPr lang="ja-JP" altLang="en-US" sz="2000" b="1" dirty="0">
              <a:latin typeface="ＭＳ Ｐゴシック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1209970" y="4197928"/>
            <a:ext cx="1057774" cy="13026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2225300" y="4178978"/>
            <a:ext cx="1122564" cy="1321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7791" y="332656"/>
            <a:ext cx="7953375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内積とは・・・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線型代数学における内積（ないせき、英</a:t>
            </a:r>
            <a:r>
              <a:rPr lang="en-US" altLang="ja-JP" sz="2263" b="1" dirty="0"/>
              <a:t>: inner product</a:t>
            </a:r>
            <a:r>
              <a:rPr lang="ja-JP" altLang="en-US" sz="2263" b="1" dirty="0"/>
              <a:t>）は、（実または複素）ベクトル空間上で定義される非退化かつ正定値のエルミート半双線型形式（実係数の場合には対称双線型形式）のことである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228184" y="2148122"/>
            <a:ext cx="2304256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(</a:t>
            </a:r>
            <a:r>
              <a:rPr lang="en-US" altLang="ja-JP" sz="2263" b="1" dirty="0" err="1" smtClean="0"/>
              <a:t>wikipedia</a:t>
            </a:r>
            <a:r>
              <a:rPr lang="ja-JP" altLang="en-US" sz="2263" b="1" dirty="0" smtClean="0"/>
              <a:t>調べ</a:t>
            </a:r>
            <a:r>
              <a:rPr lang="en-US" altLang="ja-JP" sz="2263" b="1" dirty="0" smtClean="0"/>
              <a:t>)</a:t>
            </a:r>
            <a:endParaRPr lang="en-US" altLang="ja-JP" sz="2263" b="1" dirty="0"/>
          </a:p>
        </p:txBody>
      </p:sp>
      <p:sp>
        <p:nvSpPr>
          <p:cNvPr id="7" name="角丸四角形吹き出し 10"/>
          <p:cNvSpPr/>
          <p:nvPr/>
        </p:nvSpPr>
        <p:spPr>
          <a:xfrm>
            <a:off x="3932957" y="3284983"/>
            <a:ext cx="4088209" cy="898807"/>
          </a:xfrm>
          <a:prstGeom prst="wedgeRoundRectCallout">
            <a:avLst>
              <a:gd name="adj1" fmla="val -61268"/>
              <a:gd name="adj2" fmla="val 703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うおぉぉぉー！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何を言っているんですかねぇ！！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68407"/>
            <a:ext cx="2481064" cy="240663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78357"/>
            <a:ext cx="1841227" cy="2510765"/>
          </a:xfrm>
          <a:prstGeom prst="rect">
            <a:avLst/>
          </a:prstGeom>
        </p:spPr>
      </p:pic>
      <p:sp>
        <p:nvSpPr>
          <p:cNvPr id="9" name="角丸四角形吹き出し 10"/>
          <p:cNvSpPr/>
          <p:nvPr/>
        </p:nvSpPr>
        <p:spPr>
          <a:xfrm>
            <a:off x="4470521" y="4880081"/>
            <a:ext cx="2448272" cy="492372"/>
          </a:xfrm>
          <a:prstGeom prst="wedgeRoundRectCallout">
            <a:avLst>
              <a:gd name="adj1" fmla="val 80804"/>
              <a:gd name="adj2" fmla="val -2289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私も分かりません。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96776" y="5580105"/>
            <a:ext cx="5872361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詳しい理屈などは、分かった方がいいが、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 smtClean="0"/>
              <a:t>ゲーム制作では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どんな時に役に立つのか</a:t>
            </a:r>
            <a:r>
              <a:rPr lang="ja-JP" altLang="en-US" sz="2263" b="1" dirty="0" smtClean="0"/>
              <a:t>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覚えておくだけでＯＫ！！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3961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5536" y="198254"/>
            <a:ext cx="83529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内</a:t>
            </a:r>
            <a:r>
              <a:rPr lang="ja-JP" altLang="en-US" sz="2263" b="1" dirty="0"/>
              <a:t>積</a:t>
            </a:r>
            <a:r>
              <a:rPr lang="ja-JP" altLang="en-US" sz="2263" b="1" dirty="0" smtClean="0"/>
              <a:t>の基本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95312" y="638948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内積</a:t>
            </a:r>
            <a:r>
              <a:rPr lang="en-US" altLang="ja-JP" sz="2263" b="1" dirty="0" smtClean="0"/>
              <a:t>(dot product)</a:t>
            </a:r>
            <a:r>
              <a:rPr lang="ja-JP" altLang="en-US" sz="2263" b="1" dirty="0" smtClean="0"/>
              <a:t>の基本公式は以下の通り。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15616" y="1059211"/>
            <a:ext cx="6552728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VECTOR  a;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VECTOR  b;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float dot =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a.x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b.x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a.y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b.y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a.z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b.z</a:t>
            </a:r>
            <a:r>
              <a:rPr lang="en-US" altLang="ja-JP" sz="2263" b="1" dirty="0" smtClean="0"/>
              <a:t>;</a:t>
            </a:r>
            <a:endParaRPr lang="en-US" altLang="ja-JP" sz="2263" b="1" dirty="0"/>
          </a:p>
        </p:txBody>
      </p:sp>
      <p:sp>
        <p:nvSpPr>
          <p:cNvPr id="12" name="角丸四角形吹き出し 10"/>
          <p:cNvSpPr/>
          <p:nvPr/>
        </p:nvSpPr>
        <p:spPr>
          <a:xfrm>
            <a:off x="1835696" y="2851446"/>
            <a:ext cx="3674814" cy="1224136"/>
          </a:xfrm>
          <a:prstGeom prst="wedgeRoundRectCallout">
            <a:avLst>
              <a:gd name="adj1" fmla="val 75253"/>
              <a:gd name="adj2" fmla="val 1492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二つのベクトルの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>X</a:t>
            </a:r>
            <a:r>
              <a:rPr lang="ja-JP" altLang="en-US" sz="2000" b="1" dirty="0" err="1" smtClean="0">
                <a:solidFill>
                  <a:srgbClr val="FF0000"/>
                </a:solidFill>
                <a:latin typeface="ＭＳ Ｐゴシック"/>
              </a:rPr>
              <a:t>、</a:t>
            </a: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>Y</a:t>
            </a:r>
            <a:r>
              <a:rPr lang="ja-JP" altLang="en-US" sz="2000" b="1" dirty="0" err="1" smtClean="0">
                <a:solidFill>
                  <a:srgbClr val="FF0000"/>
                </a:solidFill>
                <a:latin typeface="ＭＳ Ｐゴシック"/>
              </a:rPr>
              <a:t>、</a:t>
            </a: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>Z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同士を掛け算</a:t>
            </a:r>
            <a:r>
              <a:rPr lang="ja-JP" altLang="en-US" sz="2000" b="1" dirty="0" smtClean="0">
                <a:latin typeface="ＭＳ Ｐゴシック"/>
              </a:rPr>
              <a:t>して、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最後に全部足せば</a:t>
            </a:r>
            <a:r>
              <a:rPr lang="ja-JP" altLang="en-US" sz="2000" b="1" dirty="0" smtClean="0">
                <a:latin typeface="ＭＳ Ｐゴシック"/>
              </a:rPr>
              <a:t>いいのね</a:t>
            </a:r>
            <a:r>
              <a:rPr lang="en-US" altLang="ja-JP" sz="2000" b="1" dirty="0" smtClean="0">
                <a:latin typeface="ＭＳ Ｐゴシック"/>
              </a:rPr>
              <a:t>!!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84871" y="4093456"/>
            <a:ext cx="417646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※2D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の場合は、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Z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の計算は不要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91762"/>
            <a:ext cx="1950715" cy="233618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964" y="5252704"/>
            <a:ext cx="1440160" cy="1440160"/>
          </a:xfrm>
          <a:prstGeom prst="rect">
            <a:avLst/>
          </a:prstGeom>
        </p:spPr>
      </p:pic>
      <p:sp>
        <p:nvSpPr>
          <p:cNvPr id="16" name="角丸四角形吹き出し 10"/>
          <p:cNvSpPr/>
          <p:nvPr/>
        </p:nvSpPr>
        <p:spPr>
          <a:xfrm>
            <a:off x="3162813" y="5527875"/>
            <a:ext cx="4505531" cy="889818"/>
          </a:xfrm>
          <a:prstGeom prst="wedgeRoundRectCallout">
            <a:avLst>
              <a:gd name="adj1" fmla="val -70957"/>
              <a:gd name="adj2" fmla="val -402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この計算結果が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いったい何の役に立つんだ・・・。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850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5229200"/>
            <a:ext cx="6264696" cy="14852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実は、内積にはもう一つ公式が存在する。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15616" y="655709"/>
            <a:ext cx="7704856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VECTOR  a;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VECTOR  b;</a:t>
            </a:r>
            <a:br>
              <a:rPr lang="en-US" altLang="ja-JP" sz="2263" b="1" dirty="0" smtClean="0"/>
            </a:br>
            <a:r>
              <a:rPr lang="en-US" altLang="ja-JP" sz="2263" b="1" dirty="0" smtClean="0"/>
              <a:t>float dot =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ベクトル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の長さ ＊</a:t>
            </a:r>
            <a:r>
              <a:rPr lang="ja-JP" altLang="en-US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ベクトル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の長さ ＊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cosθ</a:t>
            </a:r>
            <a:r>
              <a:rPr lang="en-US" altLang="ja-JP" sz="2263" b="1" dirty="0" smtClean="0"/>
              <a:t>;</a:t>
            </a:r>
            <a:endParaRPr lang="en-US" altLang="ja-JP" sz="2263" b="1" dirty="0"/>
          </a:p>
        </p:txBody>
      </p:sp>
      <p:sp>
        <p:nvSpPr>
          <p:cNvPr id="10" name="角丸四角形吹き出し 10"/>
          <p:cNvSpPr/>
          <p:nvPr/>
        </p:nvSpPr>
        <p:spPr>
          <a:xfrm>
            <a:off x="3949941" y="2594200"/>
            <a:ext cx="4088209" cy="898807"/>
          </a:xfrm>
          <a:prstGeom prst="wedgeRoundRectCallout">
            <a:avLst>
              <a:gd name="adj1" fmla="val -61268"/>
              <a:gd name="adj2" fmla="val 703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うおぉぉぉー！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だから何なんですかねぇ！！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0287"/>
            <a:ext cx="2481064" cy="2406632"/>
          </a:xfrm>
          <a:prstGeom prst="rect">
            <a:avLst/>
          </a:prstGeom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39552" y="460779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と、いうことは以下の式が成り立つはず。</a:t>
            </a:r>
            <a:endParaRPr lang="en-US" altLang="ja-JP" sz="2263" b="1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43608" y="5229200"/>
            <a:ext cx="6552728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a.x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b.x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a.y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b.y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a.z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b.z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ベクトル</a:t>
            </a:r>
            <a:r>
              <a:rPr lang="en-US" altLang="ja-JP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ja-JP" altLang="en-US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の長さ ＊ ベクトル</a:t>
            </a:r>
            <a:r>
              <a:rPr lang="en-US" altLang="ja-JP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ja-JP" altLang="en-US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の長さ ＊ </a:t>
            </a:r>
            <a:r>
              <a:rPr lang="en-US" altLang="ja-JP" sz="2263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cosθ</a:t>
            </a:r>
            <a:endParaRPr lang="en-US" altLang="ja-JP" sz="2263" b="1" dirty="0"/>
          </a:p>
        </p:txBody>
      </p:sp>
      <p:sp>
        <p:nvSpPr>
          <p:cNvPr id="2" name="等号 1"/>
          <p:cNvSpPr/>
          <p:nvPr/>
        </p:nvSpPr>
        <p:spPr>
          <a:xfrm rot="5400000">
            <a:off x="3872330" y="5829868"/>
            <a:ext cx="648072" cy="43069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 rot="1099837">
            <a:off x="6480214" y="4942788"/>
            <a:ext cx="2448271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二つは等しい！！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48673" y="1689614"/>
            <a:ext cx="6264696" cy="2952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10"/>
          <p:cNvSpPr/>
          <p:nvPr/>
        </p:nvSpPr>
        <p:spPr>
          <a:xfrm>
            <a:off x="2152261" y="521358"/>
            <a:ext cx="4088209" cy="898807"/>
          </a:xfrm>
          <a:prstGeom prst="wedgeRoundRectCallout">
            <a:avLst>
              <a:gd name="adj1" fmla="val 73257"/>
              <a:gd name="adj2" fmla="val 998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魔法の力で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式よ、変われー。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25323" y="1749927"/>
            <a:ext cx="6552728" cy="273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cos</a:t>
            </a:r>
            <a:r>
              <a:rPr lang="el-GR" altLang="ja-JP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θ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a.x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b.x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a.y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b.y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a.z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＊</a:t>
            </a:r>
            <a:r>
              <a:rPr lang="en-US" altLang="ja-JP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ja-JP" sz="2263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b.z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ベクトル</a:t>
            </a:r>
            <a:r>
              <a:rPr lang="en-US" altLang="ja-JP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ja-JP" altLang="en-US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の長さ ＊ ベクトル</a:t>
            </a:r>
            <a:r>
              <a:rPr lang="en-US" altLang="ja-JP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ja-JP" altLang="en-US" sz="22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263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長さ</a:t>
            </a:r>
            <a:endParaRPr lang="en-US" altLang="ja-JP" sz="2263" b="1" dirty="0"/>
          </a:p>
        </p:txBody>
      </p:sp>
      <p:sp>
        <p:nvSpPr>
          <p:cNvPr id="2" name="等号 1"/>
          <p:cNvSpPr/>
          <p:nvPr/>
        </p:nvSpPr>
        <p:spPr>
          <a:xfrm rot="5400000">
            <a:off x="3577651" y="2452186"/>
            <a:ext cx="648072" cy="43069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08" y="116632"/>
            <a:ext cx="1708178" cy="2155430"/>
          </a:xfrm>
          <a:prstGeom prst="rect">
            <a:avLst/>
          </a:prstGeom>
        </p:spPr>
      </p:pic>
      <p:sp>
        <p:nvSpPr>
          <p:cNvPr id="5" name="除算記号 4"/>
          <p:cNvSpPr/>
          <p:nvPr/>
        </p:nvSpPr>
        <p:spPr>
          <a:xfrm>
            <a:off x="3451637" y="3378581"/>
            <a:ext cx="900100" cy="720080"/>
          </a:xfrm>
          <a:prstGeom prst="mathDivid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013176"/>
            <a:ext cx="1689142" cy="1617353"/>
          </a:xfrm>
          <a:prstGeom prst="rect">
            <a:avLst/>
          </a:prstGeom>
        </p:spPr>
      </p:pic>
      <p:sp>
        <p:nvSpPr>
          <p:cNvPr id="15" name="角丸四角形吹き出し 10"/>
          <p:cNvSpPr/>
          <p:nvPr/>
        </p:nvSpPr>
        <p:spPr>
          <a:xfrm>
            <a:off x="1043608" y="5105403"/>
            <a:ext cx="4088209" cy="898807"/>
          </a:xfrm>
          <a:prstGeom prst="wedgeRoundRectCallout">
            <a:avLst>
              <a:gd name="adj1" fmla="val 63856"/>
              <a:gd name="adj2" fmla="val -136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ベクトルの長さは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三平方の定理</a:t>
            </a:r>
            <a:r>
              <a:rPr lang="ja-JP" altLang="en-US" sz="2000" b="1" dirty="0" smtClean="0">
                <a:latin typeface="ＭＳ Ｐゴシック"/>
              </a:rPr>
              <a:t>で計算できるよね。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2661" y="6279860"/>
            <a:ext cx="450649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これで</a:t>
            </a:r>
            <a:r>
              <a:rPr lang="en-US" altLang="ja-JP" sz="2263" b="1" dirty="0" err="1" smtClean="0"/>
              <a:t>cosθ</a:t>
            </a:r>
            <a:r>
              <a:rPr lang="ja-JP" altLang="en-US" sz="2263" b="1" dirty="0" smtClean="0"/>
              <a:t>を求めることができる！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817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吹き出し 10"/>
          <p:cNvSpPr/>
          <p:nvPr/>
        </p:nvSpPr>
        <p:spPr>
          <a:xfrm>
            <a:off x="24061" y="535583"/>
            <a:ext cx="3684612" cy="898620"/>
          </a:xfrm>
          <a:prstGeom prst="wedgeRoundRectCallout">
            <a:avLst>
              <a:gd name="adj1" fmla="val 58702"/>
              <a:gd name="adj2" fmla="val 51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コサイン</a:t>
            </a:r>
            <a:r>
              <a:rPr lang="en-US" altLang="ja-JP" sz="2000" b="1" dirty="0" smtClean="0">
                <a:latin typeface="ＭＳ Ｐゴシック"/>
              </a:rPr>
              <a:t>θ</a:t>
            </a:r>
            <a:r>
              <a:rPr lang="ja-JP" altLang="en-US" sz="2000" b="1" dirty="0" smtClean="0">
                <a:latin typeface="ＭＳ Ｐゴシック"/>
              </a:rPr>
              <a:t>の値は分かったけど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結局角度は分からない・・・。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47" y="767309"/>
            <a:ext cx="2001143" cy="2300164"/>
          </a:xfrm>
          <a:prstGeom prst="rect">
            <a:avLst/>
          </a:prstGeom>
        </p:spPr>
      </p:pic>
      <p:sp>
        <p:nvSpPr>
          <p:cNvPr id="7" name="角丸四角形吹き出し 10"/>
          <p:cNvSpPr/>
          <p:nvPr/>
        </p:nvSpPr>
        <p:spPr>
          <a:xfrm>
            <a:off x="5527414" y="979957"/>
            <a:ext cx="3362995" cy="864096"/>
          </a:xfrm>
          <a:prstGeom prst="wedgeRoundRectCallout">
            <a:avLst>
              <a:gd name="adj1" fmla="val -58744"/>
              <a:gd name="adj2" fmla="val 2916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安心して。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ママにも分からないわ。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1584176" cy="2828886"/>
          </a:xfrm>
          <a:prstGeom prst="rect">
            <a:avLst/>
          </a:prstGeom>
        </p:spPr>
      </p:pic>
      <p:sp>
        <p:nvSpPr>
          <p:cNvPr id="9" name="角丸四角形吹き出し 10"/>
          <p:cNvSpPr/>
          <p:nvPr/>
        </p:nvSpPr>
        <p:spPr>
          <a:xfrm>
            <a:off x="2313073" y="3565876"/>
            <a:ext cx="3362995" cy="864096"/>
          </a:xfrm>
          <a:prstGeom prst="wedgeRoundRectCallout">
            <a:avLst>
              <a:gd name="adj1" fmla="val -58744"/>
              <a:gd name="adj2" fmla="val 2916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こんな時に数学関数を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使うんだぞ！！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51720" y="4641831"/>
            <a:ext cx="6773788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コサイン</a:t>
            </a:r>
            <a:r>
              <a:rPr lang="en-US" altLang="ja-JP" sz="2263" b="1" dirty="0" smtClean="0"/>
              <a:t>θ</a:t>
            </a:r>
            <a:r>
              <a:rPr lang="ja-JP" altLang="en-US" sz="2263" b="1" dirty="0" smtClean="0"/>
              <a:t>からラジアン角を求める場合は、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FF0000"/>
                </a:solidFill>
              </a:rPr>
              <a:t>アークコサイン</a:t>
            </a:r>
            <a:r>
              <a:rPr lang="ja-JP" altLang="en-US" sz="2263" b="1" dirty="0" smtClean="0"/>
              <a:t>を利用すればよい！！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374293" y="5537169"/>
            <a:ext cx="3744416" cy="440570"/>
          </a:xfrm>
          <a:prstGeom prst="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/>
              <a:t>acosf</a:t>
            </a:r>
            <a:r>
              <a:rPr lang="en-US" altLang="ja-JP" sz="2263" b="1" dirty="0" smtClean="0"/>
              <a:t>(float f);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12807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188640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/>
              <a:t>ウィンドウ</a:t>
            </a:r>
            <a:r>
              <a:rPr lang="ja-JP" altLang="en-US" sz="2263" b="1" dirty="0" smtClean="0"/>
              <a:t>の中心を元に</a:t>
            </a:r>
            <a:r>
              <a:rPr lang="en-US" altLang="ja-JP" sz="2263" b="1" dirty="0" smtClean="0"/>
              <a:t>2</a:t>
            </a:r>
            <a:r>
              <a:rPr lang="ja-JP" altLang="en-US" sz="2263" b="1" dirty="0" err="1" smtClean="0"/>
              <a:t>つの</a:t>
            </a:r>
            <a:r>
              <a:rPr lang="ja-JP" altLang="en-US" sz="2263" b="1" dirty="0" smtClean="0"/>
              <a:t>キャラのなす角度を求める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80728"/>
            <a:ext cx="4565584" cy="3610962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2830" y="1412776"/>
            <a:ext cx="3993323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FF0000"/>
                </a:solidFill>
              </a:rPr>
              <a:t>画面の中心</a:t>
            </a:r>
            <a:r>
              <a:rPr lang="ja-JP" altLang="en-US" sz="2263" b="1" dirty="0" smtClean="0"/>
              <a:t>、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キャラクター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1</a:t>
            </a:r>
            <a:r>
              <a:rPr lang="ja-JP" altLang="en-US" sz="2263" b="1" dirty="0" err="1" smtClean="0"/>
              <a:t>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B050"/>
                </a:solidFill>
              </a:rPr>
              <a:t>キャラクター</a:t>
            </a:r>
            <a:r>
              <a:rPr lang="en-US" altLang="ja-JP" sz="2263" b="1" dirty="0" smtClean="0">
                <a:solidFill>
                  <a:srgbClr val="00B050"/>
                </a:solidFill>
              </a:rPr>
              <a:t>2</a:t>
            </a:r>
            <a:r>
              <a:rPr lang="ja-JP" altLang="en-US" sz="2263" b="1" dirty="0" smtClean="0"/>
              <a:t>の</a:t>
            </a:r>
            <a:r>
              <a:rPr lang="en-US" altLang="ja-JP" sz="2263" b="1" dirty="0" smtClean="0"/>
              <a:t>3</a:t>
            </a:r>
            <a:r>
              <a:rPr lang="ja-JP" altLang="en-US" sz="2263" b="1" dirty="0" smtClean="0"/>
              <a:t>点を元に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出来上がる角度を求めよう</a:t>
            </a:r>
            <a:r>
              <a:rPr lang="en-US" altLang="ja-JP" sz="2263" b="1" dirty="0" smtClean="0"/>
              <a:t>!!</a:t>
            </a:r>
            <a:endParaRPr lang="en-US" altLang="ja-JP" sz="2263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2830" y="3480833"/>
            <a:ext cx="399332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今回使用する</a:t>
            </a:r>
            <a:r>
              <a:rPr lang="en-US" altLang="ja-JP" sz="2263" b="1" dirty="0" smtClean="0"/>
              <a:t>2</a:t>
            </a:r>
            <a:r>
              <a:rPr lang="ja-JP" altLang="en-US" sz="2263" b="1" dirty="0" err="1" smtClean="0"/>
              <a:t>つの</a:t>
            </a:r>
            <a:r>
              <a:rPr lang="ja-JP" altLang="en-US" sz="2263" b="1" dirty="0" smtClean="0"/>
              <a:t>ベクトルは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以下の式で求めればＯＫ。</a:t>
            </a:r>
            <a:endParaRPr lang="en-US" altLang="ja-JP" sz="2263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11560" y="5200653"/>
            <a:ext cx="8165984" cy="78880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FF0000"/>
                </a:solidFill>
              </a:rPr>
              <a:t>ベクトルＡ　＝　キャラクター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1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の座標　－　画面の中心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00FF"/>
                </a:solidFill>
              </a:rPr>
              <a:t>ベクトルＢ　＝　キャラクター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2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の</a:t>
            </a:r>
            <a:r>
              <a:rPr lang="ja-JP" altLang="en-US" sz="2263" b="1" dirty="0">
                <a:solidFill>
                  <a:srgbClr val="0000FF"/>
                </a:solidFill>
              </a:rPr>
              <a:t>座標　－　画面の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中心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6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188640"/>
            <a:ext cx="7953375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サンプル</a:t>
            </a:r>
            <a:r>
              <a:rPr lang="ja-JP" altLang="en-US" sz="2263" b="1" dirty="0"/>
              <a:t>プログラム</a:t>
            </a:r>
            <a:r>
              <a:rPr lang="ja-JP" altLang="en-US" sz="2263" b="1" dirty="0" smtClean="0"/>
              <a:t>ではすでに基本はできているので、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>player.cpp</a:t>
            </a:r>
            <a:r>
              <a:rPr lang="ja-JP" altLang="en-US" sz="2263" b="1" dirty="0" smtClean="0"/>
              <a:t>にある</a:t>
            </a:r>
            <a:r>
              <a:rPr lang="en-US" altLang="ja-JP" sz="2263" b="1" dirty="0" err="1" smtClean="0"/>
              <a:t>DrawPlayer</a:t>
            </a:r>
            <a:r>
              <a:rPr lang="en-US" altLang="ja-JP" sz="2263" b="1" dirty="0" smtClean="0"/>
              <a:t>()</a:t>
            </a:r>
            <a:r>
              <a:rPr lang="ja-JP" altLang="en-US" sz="2263" b="1" dirty="0" smtClean="0"/>
              <a:t>関数</a:t>
            </a:r>
            <a:r>
              <a:rPr lang="ja-JP" altLang="en-US" sz="2263" b="1" dirty="0"/>
              <a:t>内</a:t>
            </a:r>
            <a:r>
              <a:rPr lang="ja-JP" altLang="en-US" sz="2263" b="1" dirty="0" smtClean="0"/>
              <a:t>で角度を表示させれば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すぐに完成！！</a:t>
            </a:r>
            <a:endParaRPr lang="en-US" altLang="ja-JP" sz="2263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1834736"/>
            <a:ext cx="6912768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キャラクター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の座標は「</a:t>
            </a:r>
            <a:r>
              <a:rPr lang="en-US" altLang="ja-JP" sz="2263" b="1" dirty="0" err="1" smtClean="0"/>
              <a:t>g_tPlayer</a:t>
            </a:r>
            <a:r>
              <a:rPr lang="en-US" altLang="ja-JP" sz="2263" b="1" dirty="0" smtClean="0"/>
              <a:t>[0].</a:t>
            </a:r>
            <a:r>
              <a:rPr lang="en-US" altLang="ja-JP" sz="2263" b="1" dirty="0" err="1" smtClean="0"/>
              <a:t>m_vPos</a:t>
            </a:r>
            <a:r>
              <a:rPr lang="ja-JP" altLang="en-US" sz="2263" b="1" dirty="0" smtClean="0"/>
              <a:t>」を、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キャラクター</a:t>
            </a:r>
            <a:r>
              <a:rPr lang="en-US" altLang="ja-JP" sz="2263" b="1" dirty="0" smtClean="0"/>
              <a:t>2</a:t>
            </a:r>
            <a:r>
              <a:rPr lang="ja-JP" altLang="en-US" sz="2263" b="1" dirty="0" smtClean="0"/>
              <a:t>の</a:t>
            </a:r>
            <a:r>
              <a:rPr lang="ja-JP" altLang="en-US" sz="2263" b="1" dirty="0"/>
              <a:t>座標は「</a:t>
            </a:r>
            <a:r>
              <a:rPr lang="en-US" altLang="ja-JP" sz="2263" b="1" dirty="0" err="1" smtClean="0"/>
              <a:t>g_tPlayer</a:t>
            </a:r>
            <a:r>
              <a:rPr lang="en-US" altLang="ja-JP" sz="2263" b="1" dirty="0" smtClean="0"/>
              <a:t>[1].</a:t>
            </a:r>
            <a:r>
              <a:rPr lang="en-US" altLang="ja-JP" sz="2263" b="1" dirty="0" err="1"/>
              <a:t>m_vPos</a:t>
            </a:r>
            <a:r>
              <a:rPr lang="ja-JP" altLang="en-US" sz="2263" b="1" dirty="0"/>
              <a:t>」</a:t>
            </a:r>
            <a:r>
              <a:rPr lang="ja-JP" altLang="en-US" sz="2263" b="1" dirty="0" smtClean="0"/>
              <a:t>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利用して作成しよう。</a:t>
            </a:r>
            <a:endParaRPr lang="en-US" altLang="ja-JP" sz="2263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6" y="4076700"/>
            <a:ext cx="4286250" cy="2781300"/>
          </a:xfrm>
          <a:prstGeom prst="rect">
            <a:avLst/>
          </a:prstGeom>
        </p:spPr>
      </p:pic>
      <p:sp>
        <p:nvSpPr>
          <p:cNvPr id="8" name="角丸四角形吹き出し 10"/>
          <p:cNvSpPr/>
          <p:nvPr/>
        </p:nvSpPr>
        <p:spPr>
          <a:xfrm>
            <a:off x="5057924" y="4076700"/>
            <a:ext cx="3362995" cy="1296144"/>
          </a:xfrm>
          <a:prstGeom prst="wedgeRoundRectCallout">
            <a:avLst>
              <a:gd name="adj1" fmla="val -66118"/>
              <a:gd name="adj2" fmla="val 2438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これだけの情報があれば</a:t>
            </a:r>
            <a:endParaRPr lang="en-US" altLang="ja-JP" sz="2000" b="1" dirty="0" smtClean="0">
              <a:latin typeface="ＭＳ Ｐゴシック"/>
            </a:endParaRPr>
          </a:p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きっと</a:t>
            </a:r>
            <a:r>
              <a:rPr lang="ja-JP" altLang="en-US" sz="2000" b="1" dirty="0">
                <a:latin typeface="ＭＳ Ｐゴシック"/>
              </a:rPr>
              <a:t>完成</a:t>
            </a:r>
            <a:r>
              <a:rPr lang="ja-JP" altLang="en-US" sz="2000" b="1" dirty="0" smtClean="0">
                <a:latin typeface="ＭＳ Ｐゴシック"/>
              </a:rPr>
              <a:t>できるはず。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頑張るんだ！！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702566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15239</TotalTime>
  <Words>282</Words>
  <Application>Microsoft Office PowerPoint</Application>
  <PresentationFormat>画面に合わせる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標準デザイン</vt:lpstr>
      <vt:lpstr>この単元の目標</vt:lpstr>
      <vt:lpstr>1 内積を用いた角度計算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548</cp:revision>
  <dcterms:created xsi:type="dcterms:W3CDTF">2013-04-19T02:46:48Z</dcterms:created>
  <dcterms:modified xsi:type="dcterms:W3CDTF">2017-03-15T00:11:47Z</dcterms:modified>
</cp:coreProperties>
</file>