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63" r:id="rId3"/>
    <p:sldId id="480" r:id="rId4"/>
    <p:sldId id="510" r:id="rId5"/>
    <p:sldId id="520" r:id="rId6"/>
    <p:sldId id="521" r:id="rId7"/>
    <p:sldId id="522" r:id="rId8"/>
    <p:sldId id="523" r:id="rId9"/>
    <p:sldId id="524" r:id="rId1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19" autoAdjust="0"/>
  </p:normalViewPr>
  <p:slideViewPr>
    <p:cSldViewPr>
      <p:cViewPr varScale="1">
        <p:scale>
          <a:sx n="64" d="100"/>
          <a:sy n="64" d="100"/>
        </p:scale>
        <p:origin x="7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2017/4/27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 dirty="0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外積を利用して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2D</a:t>
            </a:r>
            <a:r>
              <a:rPr lang="ja-JP" altLang="en-US" sz="4800" b="1" kern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での</a:t>
            </a: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ホーミング弾を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移動</a:t>
            </a: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させる事ができる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0" y="3480058"/>
            <a:ext cx="1789239" cy="2033226"/>
          </a:xfrm>
          <a:prstGeom prst="rect">
            <a:avLst/>
          </a:prstGeom>
        </p:spPr>
      </p:pic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3</a:t>
            </a:r>
            <a:r>
              <a:rPr lang="en-US" altLang="ja-JP" dirty="0" smtClean="0"/>
              <a:t> </a:t>
            </a:r>
            <a:r>
              <a:rPr lang="ja-JP" altLang="en-US" dirty="0" smtClean="0"/>
              <a:t>外</a:t>
            </a:r>
            <a:r>
              <a:rPr lang="ja-JP" altLang="en-US" dirty="0"/>
              <a:t>積</a:t>
            </a:r>
            <a:r>
              <a:rPr lang="ja-JP" altLang="en-US" dirty="0" smtClean="0"/>
              <a:t>を用いたホーミング</a:t>
            </a:r>
            <a:r>
              <a:rPr lang="ja-JP" altLang="en-US" dirty="0"/>
              <a:t>処理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5199" y="1916832"/>
            <a:ext cx="8595273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2D</a:t>
            </a:r>
            <a:r>
              <a:rPr lang="ja-JP" altLang="en-US" sz="2263" b="1" dirty="0" err="1" smtClean="0"/>
              <a:t>での</a:t>
            </a:r>
            <a:r>
              <a:rPr lang="ja-JP" altLang="en-US" sz="2263" b="1" dirty="0" smtClean="0"/>
              <a:t>外積は、</a:t>
            </a:r>
            <a:r>
              <a:rPr lang="en-US" altLang="ja-JP" sz="2263" b="1" dirty="0" smtClean="0"/>
              <a:t>2</a:t>
            </a:r>
            <a:r>
              <a:rPr lang="ja-JP" altLang="en-US" sz="2263" b="1" dirty="0" err="1" smtClean="0"/>
              <a:t>つの</a:t>
            </a:r>
            <a:r>
              <a:rPr lang="ja-JP" altLang="en-US" sz="2263" b="1" dirty="0" smtClean="0"/>
              <a:t>ベクトルがなす</a:t>
            </a:r>
            <a:r>
              <a:rPr lang="en-US" altLang="ja-JP" sz="2263" b="1" dirty="0" err="1" smtClean="0">
                <a:solidFill>
                  <a:srgbClr val="FF0000"/>
                </a:solidFill>
              </a:rPr>
              <a:t>sinθ</a:t>
            </a:r>
            <a:r>
              <a:rPr lang="ja-JP" altLang="en-US" sz="2263" b="1" dirty="0" smtClean="0"/>
              <a:t>を求める事が可能。</a:t>
            </a:r>
            <a:endParaRPr lang="en-US" altLang="ja-JP" sz="2263" b="1" dirty="0"/>
          </a:p>
        </p:txBody>
      </p:sp>
      <p:sp>
        <p:nvSpPr>
          <p:cNvPr id="19" name="角丸四角形吹き出し 10"/>
          <p:cNvSpPr/>
          <p:nvPr/>
        </p:nvSpPr>
        <p:spPr>
          <a:xfrm>
            <a:off x="2932506" y="3861628"/>
            <a:ext cx="4104456" cy="848306"/>
          </a:xfrm>
          <a:prstGeom prst="wedgeRoundRectCallout">
            <a:avLst>
              <a:gd name="adj1" fmla="val -72594"/>
              <a:gd name="adj2" fmla="val -2546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これを使えば</a:t>
            </a:r>
            <a:r>
              <a:rPr lang="en-US" altLang="ja-JP" sz="2000" b="1" dirty="0" smtClean="0">
                <a:latin typeface="ＭＳ Ｐゴシック"/>
              </a:rPr>
              <a:t>2</a:t>
            </a:r>
            <a:r>
              <a:rPr lang="ja-JP" altLang="en-US" sz="2000" b="1" dirty="0" err="1" smtClean="0">
                <a:latin typeface="ＭＳ Ｐゴシック"/>
              </a:rPr>
              <a:t>つの</a:t>
            </a:r>
            <a:r>
              <a:rPr lang="ja-JP" altLang="en-US" sz="2000" b="1" dirty="0" smtClean="0">
                <a:latin typeface="ＭＳ Ｐゴシック"/>
              </a:rPr>
              <a:t>ベクトルがなす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角度を求める事ができるぞ！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4994" y="4581128"/>
            <a:ext cx="1465491" cy="1864313"/>
          </a:xfrm>
          <a:prstGeom prst="rect">
            <a:avLst/>
          </a:prstGeom>
        </p:spPr>
      </p:pic>
      <p:sp>
        <p:nvSpPr>
          <p:cNvPr id="9" name="角丸四角形吹き出し 10"/>
          <p:cNvSpPr/>
          <p:nvPr/>
        </p:nvSpPr>
        <p:spPr>
          <a:xfrm>
            <a:off x="2932506" y="5305251"/>
            <a:ext cx="4104456" cy="1140190"/>
          </a:xfrm>
          <a:prstGeom prst="wedgeRoundRectCallout">
            <a:avLst>
              <a:gd name="adj1" fmla="val 63341"/>
              <a:gd name="adj2" fmla="val -3459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ちょっと待って、角度を求めるのは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他の方法でも可能よ。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これはあまり役に立たないのでは</a:t>
            </a:r>
            <a:r>
              <a:rPr lang="en-US" altLang="ja-JP" sz="2000" b="1" dirty="0" smtClean="0">
                <a:latin typeface="ＭＳ Ｐゴシック"/>
              </a:rPr>
              <a:t>?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2340569"/>
            <a:ext cx="85952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3600" b="1" dirty="0" err="1" smtClean="0">
                <a:solidFill>
                  <a:srgbClr val="FF0000"/>
                </a:solidFill>
              </a:rPr>
              <a:t>sinθ</a:t>
            </a:r>
            <a:r>
              <a:rPr lang="ja-JP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= ax ×</a:t>
            </a:r>
            <a:r>
              <a:rPr lang="ja-JP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by – </a:t>
            </a:r>
            <a:r>
              <a:rPr lang="en-US" altLang="ja-JP" sz="3600" b="1" dirty="0" err="1" smtClean="0">
                <a:solidFill>
                  <a:srgbClr val="FF0000"/>
                </a:solidFill>
              </a:rPr>
              <a:t>bx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 × ay</a:t>
            </a:r>
            <a:br>
              <a:rPr lang="en-US" altLang="ja-JP" sz="3600" b="1" dirty="0" smtClean="0">
                <a:solidFill>
                  <a:srgbClr val="FF0000"/>
                </a:solidFill>
              </a:rPr>
            </a:br>
            <a:r>
              <a:rPr lang="ja-JP" altLang="en-US" sz="2000" b="1" dirty="0" smtClean="0"/>
              <a:t>（</a:t>
            </a:r>
            <a:r>
              <a:rPr lang="ja-JP" altLang="en-US" sz="2000" b="1" dirty="0"/>
              <a:t>二</a:t>
            </a:r>
            <a:r>
              <a:rPr lang="ja-JP" altLang="en-US" sz="2000" b="1" dirty="0" smtClean="0"/>
              <a:t>つの</a:t>
            </a:r>
            <a:r>
              <a:rPr lang="ja-JP" altLang="en-US" sz="2000" b="1" dirty="0"/>
              <a:t>ベクトル</a:t>
            </a:r>
            <a:r>
              <a:rPr lang="ja-JP" altLang="en-US" sz="2000" b="1" dirty="0" smtClean="0"/>
              <a:t>は正規化が必要）</a:t>
            </a:r>
            <a:endParaRPr lang="en-US" altLang="ja-JP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21279" y="619900"/>
            <a:ext cx="814706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/>
              <a:t>sinθ</a:t>
            </a:r>
            <a:r>
              <a:rPr lang="ja-JP" altLang="en-US" sz="2263" b="1" dirty="0" smtClean="0"/>
              <a:t>を利用する最大の利点は、以下の表の特徴を使うことである。</a:t>
            </a:r>
            <a:endParaRPr lang="en-US" altLang="ja-JP" sz="2263" b="1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77236"/>
              </p:ext>
            </p:extLst>
          </p:nvPr>
        </p:nvGraphicFramePr>
        <p:xfrm>
          <a:off x="179516" y="1412776"/>
          <a:ext cx="8784970" cy="95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  <a:gridCol w="878497"/>
                <a:gridCol w="878497"/>
                <a:gridCol w="878497"/>
                <a:gridCol w="878497"/>
                <a:gridCol w="878497"/>
              </a:tblGrid>
              <a:tr h="4759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角度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45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135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180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225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270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315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360</a:t>
                      </a:r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59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err="1" smtClean="0"/>
                        <a:t>sinθ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/>
                        <a:t>0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0.7071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0.7071</a:t>
                      </a:r>
                      <a:endParaRPr kumimoji="1" lang="ja-JP" alt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/>
                        <a:t>0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0000FF"/>
                          </a:solidFill>
                        </a:rPr>
                        <a:t>-0.7071</a:t>
                      </a:r>
                      <a:endParaRPr kumimoji="1" lang="ja-JP" altLang="en-US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0000FF"/>
                          </a:solidFill>
                        </a:rPr>
                        <a:t>-0.7071</a:t>
                      </a:r>
                      <a:endParaRPr kumimoji="1" lang="ja-JP" altLang="en-US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/>
                        <a:t>0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1806699" cy="2163711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3635896" y="3068960"/>
            <a:ext cx="4104456" cy="1208346"/>
          </a:xfrm>
          <a:prstGeom prst="wedgeRoundRectCallout">
            <a:avLst>
              <a:gd name="adj1" fmla="val -69951"/>
              <a:gd name="adj2" fmla="val -4373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あ、</a:t>
            </a:r>
            <a:r>
              <a:rPr lang="en-US" altLang="ja-JP" sz="2000" b="1" dirty="0" err="1" smtClean="0">
                <a:latin typeface="ＭＳ Ｐゴシック"/>
              </a:rPr>
              <a:t>sinθ</a:t>
            </a:r>
            <a:r>
              <a:rPr lang="ja-JP" altLang="en-US" sz="2000" b="1" dirty="0" smtClean="0">
                <a:latin typeface="ＭＳ Ｐゴシック"/>
              </a:rPr>
              <a:t>の値は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smtClean="0">
                <a:latin typeface="ＭＳ Ｐゴシック"/>
              </a:rPr>
              <a:t>0</a:t>
            </a:r>
            <a:r>
              <a:rPr lang="ja-JP" altLang="en-US" sz="2000" b="1" dirty="0" smtClean="0">
                <a:latin typeface="ＭＳ Ｐゴシック"/>
              </a:rPr>
              <a:t>～</a:t>
            </a:r>
            <a:r>
              <a:rPr lang="en-US" altLang="ja-JP" sz="2000" b="1" dirty="0" smtClean="0">
                <a:latin typeface="ＭＳ Ｐゴシック"/>
              </a:rPr>
              <a:t>180</a:t>
            </a:r>
            <a:r>
              <a:rPr lang="ja-JP" altLang="en-US" sz="2000" b="1" dirty="0" smtClean="0">
                <a:latin typeface="ＭＳ Ｐゴシック"/>
              </a:rPr>
              <a:t>の間は値が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プラス</a:t>
            </a:r>
            <a:r>
              <a:rPr lang="ja-JP" altLang="en-US" sz="2000" b="1" dirty="0" smtClean="0">
                <a:latin typeface="ＭＳ Ｐゴシック"/>
              </a:rPr>
              <a:t>になって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smtClean="0">
                <a:latin typeface="ＭＳ Ｐゴシック"/>
              </a:rPr>
              <a:t>180</a:t>
            </a:r>
            <a:r>
              <a:rPr lang="ja-JP" altLang="en-US" sz="2000" b="1" dirty="0" smtClean="0">
                <a:latin typeface="ＭＳ Ｐゴシック"/>
              </a:rPr>
              <a:t>～</a:t>
            </a:r>
            <a:r>
              <a:rPr lang="en-US" altLang="ja-JP" sz="2000" b="1" dirty="0" smtClean="0">
                <a:latin typeface="ＭＳ Ｐゴシック"/>
              </a:rPr>
              <a:t>360</a:t>
            </a:r>
            <a:r>
              <a:rPr lang="ja-JP" altLang="en-US" sz="2000" b="1" dirty="0" smtClean="0">
                <a:latin typeface="ＭＳ Ｐゴシック"/>
              </a:rPr>
              <a:t>の間は値が</a:t>
            </a:r>
            <a:r>
              <a:rPr lang="ja-JP" altLang="en-US" sz="2000" b="1" dirty="0" smtClean="0">
                <a:solidFill>
                  <a:srgbClr val="0000FF"/>
                </a:solidFill>
                <a:latin typeface="ＭＳ Ｐゴシック"/>
              </a:rPr>
              <a:t>マイナス</a:t>
            </a:r>
            <a:r>
              <a:rPr lang="ja-JP" altLang="en-US" sz="2000" b="1" dirty="0" smtClean="0">
                <a:latin typeface="ＭＳ Ｐゴシック"/>
              </a:rPr>
              <a:t>だ！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98467" y="4981610"/>
            <a:ext cx="8147068" cy="16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つまり、これを応用すれば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相手が自分の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3200" b="1" dirty="0" smtClean="0">
                <a:solidFill>
                  <a:srgbClr val="FF9933"/>
                </a:solidFill>
              </a:rPr>
              <a:t>進行方向に対して左右のどちらにいるか</a:t>
            </a:r>
            <a:r>
              <a:rPr lang="en-US" altLang="ja-JP" sz="3200" b="1" dirty="0" smtClean="0">
                <a:solidFill>
                  <a:srgbClr val="FF9933"/>
                </a:solidFill>
              </a:rPr>
              <a:t/>
            </a:r>
            <a:br>
              <a:rPr lang="en-US" altLang="ja-JP" sz="3200" b="1" dirty="0" smtClean="0">
                <a:solidFill>
                  <a:srgbClr val="FF9933"/>
                </a:solidFill>
              </a:rPr>
            </a:br>
            <a:r>
              <a:rPr lang="ja-JP" altLang="en-US" sz="2263" b="1" dirty="0" smtClean="0"/>
              <a:t>を求める事ができる。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3961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4" y="1841021"/>
            <a:ext cx="1281447" cy="161696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相手の左右判定　考え方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29581" y="3664536"/>
            <a:ext cx="5488453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①現在のキャラクター</a:t>
            </a:r>
            <a:r>
              <a:rPr lang="en-US" altLang="ja-JP" sz="2263" b="1" dirty="0" smtClean="0"/>
              <a:t>A,B</a:t>
            </a:r>
            <a:r>
              <a:rPr lang="ja-JP" altLang="en-US" sz="2263" b="1" dirty="0" smtClean="0"/>
              <a:t>の位置と、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キャラクター</a:t>
            </a:r>
            <a:r>
              <a:rPr lang="en-US" altLang="ja-JP" sz="2263" b="1" dirty="0" smtClean="0"/>
              <a:t>B</a:t>
            </a:r>
            <a:r>
              <a:rPr lang="ja-JP" altLang="en-US" sz="2263" b="1" dirty="0" smtClean="0"/>
              <a:t>の進行方向を設定しておく。</a:t>
            </a:r>
            <a:endParaRPr lang="en-US" altLang="ja-JP" sz="2263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71" y="590881"/>
            <a:ext cx="1497670" cy="1434019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1629581" y="2544496"/>
            <a:ext cx="180528" cy="1684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9" idx="3"/>
            <a:endCxn id="11" idx="6"/>
          </p:cNvCxnSpPr>
          <p:nvPr/>
        </p:nvCxnSpPr>
        <p:spPr>
          <a:xfrm flipH="1">
            <a:off x="1810109" y="1502019"/>
            <a:ext cx="5153835" cy="112669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1953" y="2575928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 smtClean="0"/>
              <a:t>A</a:t>
            </a:r>
            <a:endParaRPr lang="en-US" altLang="ja-JP" sz="2263" b="1" dirty="0"/>
          </a:p>
        </p:txBody>
      </p:sp>
      <p:sp>
        <p:nvSpPr>
          <p:cNvPr id="17" name="円/楕円 16"/>
          <p:cNvSpPr/>
          <p:nvPr/>
        </p:nvSpPr>
        <p:spPr>
          <a:xfrm>
            <a:off x="2498007" y="1417798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61146" y="1747603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/>
              <a:t>B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6937506" y="1358245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839082" y="919585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/>
              <a:t>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588272" y="1502019"/>
            <a:ext cx="43492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961963" y="959786"/>
            <a:ext cx="3219320" cy="440570"/>
          </a:xfrm>
          <a:prstGeom prst="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ホーミング</a:t>
            </a:r>
            <a:r>
              <a:rPr lang="ja-JP" altLang="en-US" sz="2263" b="1" dirty="0"/>
              <a:t>弾</a:t>
            </a:r>
            <a:r>
              <a:rPr lang="ja-JP" altLang="en-US" sz="2263" b="1" dirty="0" smtClean="0"/>
              <a:t>の進行方向</a:t>
            </a:r>
            <a:endParaRPr lang="en-US" altLang="ja-JP" sz="2263" b="1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135908" y="2469358"/>
            <a:ext cx="3700835" cy="440570"/>
          </a:xfrm>
          <a:prstGeom prst="rect">
            <a:avLst/>
          </a:prstGeom>
          <a:ln>
            <a:solidFill>
              <a:srgbClr val="FF9933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キャラ</a:t>
            </a:r>
            <a:r>
              <a:rPr lang="en-US" altLang="ja-JP" sz="2263" b="1" dirty="0" smtClean="0"/>
              <a:t>A</a:t>
            </a:r>
            <a:r>
              <a:rPr lang="ja-JP" altLang="en-US" sz="2263" b="1" dirty="0" smtClean="0"/>
              <a:t>とキャラ</a:t>
            </a:r>
            <a:r>
              <a:rPr lang="en-US" altLang="ja-JP" sz="2263" b="1" dirty="0" smtClean="0"/>
              <a:t>B</a:t>
            </a:r>
            <a:r>
              <a:rPr lang="ja-JP" altLang="en-US" sz="2263" b="1" dirty="0" smtClean="0"/>
              <a:t>のベクトル</a:t>
            </a:r>
            <a:endParaRPr lang="en-US" altLang="ja-JP" sz="2263" b="1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620566" y="4549564"/>
            <a:ext cx="6872361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②①の情報を元に、ベクトル</a:t>
            </a:r>
            <a:r>
              <a:rPr lang="en-US" altLang="ja-JP" sz="2263" b="1" dirty="0" smtClean="0"/>
              <a:t>AB</a:t>
            </a:r>
            <a:r>
              <a:rPr lang="ja-JP" altLang="en-US" sz="2263" b="1" dirty="0" smtClean="0"/>
              <a:t>とベクトル</a:t>
            </a:r>
            <a:r>
              <a:rPr lang="en-US" altLang="ja-JP" sz="2263" b="1" dirty="0" smtClean="0"/>
              <a:t>PB</a:t>
            </a:r>
            <a:r>
              <a:rPr lang="ja-JP" altLang="en-US" sz="2263" b="1" dirty="0" smtClean="0"/>
              <a:t>の外積を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計算する。</a:t>
            </a:r>
            <a:endParaRPr lang="en-US" altLang="ja-JP" sz="2263" b="1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353959"/>
            <a:ext cx="1368152" cy="1463265"/>
          </a:xfrm>
          <a:prstGeom prst="rect">
            <a:avLst/>
          </a:prstGeom>
        </p:spPr>
      </p:pic>
      <p:sp>
        <p:nvSpPr>
          <p:cNvPr id="26" name="角丸四角形吹き出し 25"/>
          <p:cNvSpPr/>
          <p:nvPr/>
        </p:nvSpPr>
        <p:spPr>
          <a:xfrm>
            <a:off x="2720657" y="5489161"/>
            <a:ext cx="4429651" cy="507046"/>
          </a:xfrm>
          <a:prstGeom prst="wedgeRoundRectCallout">
            <a:avLst>
              <a:gd name="adj1" fmla="val -66674"/>
              <a:gd name="adj2" fmla="val 5359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ベクトルの正規化はしなくていいの？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961963" y="6106374"/>
            <a:ext cx="515201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FF0000"/>
                </a:solidFill>
              </a:rPr>
              <a:t>正規化は不要！！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/>
            </a:r>
            <a:br>
              <a:rPr lang="en-US" altLang="ja-JP" sz="2263" b="1" dirty="0" smtClean="0">
                <a:solidFill>
                  <a:srgbClr val="FF0000"/>
                </a:solidFill>
              </a:rPr>
            </a:br>
            <a:r>
              <a:rPr lang="ja-JP" altLang="en-US" sz="2263" b="1" dirty="0" smtClean="0"/>
              <a:t>計算結果が＋か</a:t>
            </a:r>
            <a:r>
              <a:rPr lang="ja-JP" altLang="en-US" sz="2263" b="1" dirty="0"/>
              <a:t>－</a:t>
            </a:r>
            <a:r>
              <a:rPr lang="ja-JP" altLang="en-US" sz="2263" b="1" dirty="0" smtClean="0"/>
              <a:t>かが分かればよい！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1207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05658"/>
            <a:ext cx="8501082" cy="2639449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9734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</a:t>
            </a:r>
            <a:r>
              <a:rPr lang="ja-JP" altLang="en-US" sz="2263" b="1" dirty="0" smtClean="0"/>
              <a:t>どうしても分からない人向け</a:t>
            </a:r>
            <a:r>
              <a:rPr lang="ja-JP" altLang="en-US" sz="2263" b="1" dirty="0"/>
              <a:t>＞</a:t>
            </a:r>
            <a:endParaRPr lang="en-US" altLang="ja-JP" sz="2263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1683361" y="2795083"/>
            <a:ext cx="7227209" cy="22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332934" y="1609490"/>
            <a:ext cx="5543322" cy="46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87624" y="4653136"/>
            <a:ext cx="6770275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今後はキャラクター</a:t>
            </a:r>
            <a:r>
              <a:rPr lang="en-US" altLang="ja-JP" sz="2263" b="1" dirty="0" smtClean="0"/>
              <a:t>2</a:t>
            </a:r>
            <a:r>
              <a:rPr lang="ja-JP" altLang="en-US" sz="2263" b="1" dirty="0" smtClean="0"/>
              <a:t>の移動に発展していくので、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プログラムの記述は「描画」ではなく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「更新」処理に該当する箇所にしておこう！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256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27" y="3425435"/>
            <a:ext cx="1281447" cy="161696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ホーミング移動　考え方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4" y="2175295"/>
            <a:ext cx="1497670" cy="1434019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1767434" y="4128910"/>
            <a:ext cx="180528" cy="1684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9" idx="3"/>
            <a:endCxn id="11" idx="6"/>
          </p:cNvCxnSpPr>
          <p:nvPr/>
        </p:nvCxnSpPr>
        <p:spPr>
          <a:xfrm flipH="1">
            <a:off x="1947962" y="3086433"/>
            <a:ext cx="5153835" cy="112669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9806" y="4160342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 smtClean="0"/>
              <a:t>A</a:t>
            </a:r>
            <a:endParaRPr lang="en-US" altLang="ja-JP" sz="2263" b="1" dirty="0"/>
          </a:p>
        </p:txBody>
      </p:sp>
      <p:sp>
        <p:nvSpPr>
          <p:cNvPr id="17" name="円/楕円 16"/>
          <p:cNvSpPr/>
          <p:nvPr/>
        </p:nvSpPr>
        <p:spPr>
          <a:xfrm>
            <a:off x="2635860" y="3002212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498999" y="3332017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/>
              <a:t>B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7075359" y="2942659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976935" y="2503999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/>
              <a:t>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26125" y="3086433"/>
            <a:ext cx="43492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273761" y="4053772"/>
            <a:ext cx="3700835" cy="440570"/>
          </a:xfrm>
          <a:prstGeom prst="rect">
            <a:avLst/>
          </a:prstGeom>
          <a:ln>
            <a:solidFill>
              <a:srgbClr val="FF9933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キャラ</a:t>
            </a:r>
            <a:r>
              <a:rPr lang="en-US" altLang="ja-JP" sz="2263" b="1" dirty="0" smtClean="0"/>
              <a:t>A</a:t>
            </a:r>
            <a:r>
              <a:rPr lang="ja-JP" altLang="en-US" sz="2263" b="1" dirty="0" smtClean="0"/>
              <a:t>とキャラ</a:t>
            </a:r>
            <a:r>
              <a:rPr lang="en-US" altLang="ja-JP" sz="2263" b="1" dirty="0" smtClean="0"/>
              <a:t>B</a:t>
            </a:r>
            <a:r>
              <a:rPr lang="ja-JP" altLang="en-US" sz="2263" b="1" dirty="0" smtClean="0"/>
              <a:t>のベクトル</a:t>
            </a:r>
            <a:endParaRPr lang="en-US" altLang="ja-JP" sz="2263" b="1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9806" y="5266576"/>
            <a:ext cx="8116650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左右</a:t>
            </a:r>
            <a:r>
              <a:rPr lang="ja-JP" altLang="en-US" sz="2263" b="1" dirty="0"/>
              <a:t>判定</a:t>
            </a:r>
            <a:r>
              <a:rPr lang="ja-JP" altLang="en-US" sz="2263" b="1" dirty="0" smtClean="0"/>
              <a:t>ができれば、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進行方向のベクトルを回転</a:t>
            </a:r>
            <a:r>
              <a:rPr lang="ja-JP" altLang="en-US" sz="2263" b="1" dirty="0" smtClean="0"/>
              <a:t>させて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加算していけば目的位置にたどり着くはず！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なお、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一気にキャラクターの方向を向かせると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/>
            </a:r>
            <a:br>
              <a:rPr lang="en-US" altLang="ja-JP" sz="2263" b="1" dirty="0" smtClean="0">
                <a:solidFill>
                  <a:srgbClr val="0000FF"/>
                </a:solidFill>
              </a:rPr>
            </a:br>
            <a:r>
              <a:rPr lang="ja-JP" altLang="en-US" sz="2263" b="1" dirty="0" smtClean="0">
                <a:solidFill>
                  <a:srgbClr val="0000FF"/>
                </a:solidFill>
              </a:rPr>
              <a:t>プレイヤーが逃げられなくなる</a:t>
            </a:r>
            <a:r>
              <a:rPr lang="ja-JP" altLang="en-US" sz="2263" b="1" dirty="0" smtClean="0"/>
              <a:t>ので注意！</a:t>
            </a:r>
            <a:endParaRPr lang="en-US" altLang="ja-JP" sz="2263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099816" y="2544200"/>
            <a:ext cx="2264272" cy="440570"/>
          </a:xfrm>
          <a:prstGeom prst="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現在</a:t>
            </a:r>
            <a:r>
              <a:rPr lang="ja-JP" altLang="en-US" sz="2263" b="1" dirty="0" smtClean="0"/>
              <a:t>の進行方向</a:t>
            </a:r>
            <a:endParaRPr lang="en-US" altLang="ja-JP" sz="2263" b="1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2396661" y="1126110"/>
            <a:ext cx="4429651" cy="729146"/>
          </a:xfrm>
          <a:prstGeom prst="wedgeRoundRectCallout">
            <a:avLst>
              <a:gd name="adj1" fmla="val 44237"/>
              <a:gd name="adj2" fmla="val 10397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今回は左手側にあるから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進行方向を少し左に動かそう。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2658707" y="3465071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2748973" y="3117316"/>
            <a:ext cx="4183948" cy="4319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563296" y="3188097"/>
            <a:ext cx="1917009" cy="440570"/>
          </a:xfrm>
          <a:prstGeom prst="rect">
            <a:avLst/>
          </a:prstGeom>
          <a:ln>
            <a:solidFill>
              <a:srgbClr val="00B05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次</a:t>
            </a:r>
            <a:r>
              <a:rPr lang="ja-JP" altLang="en-US" sz="2263" b="1" dirty="0" smtClean="0"/>
              <a:t>の進行方向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991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0919" y="404664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①現在の進行方向の角度を保存する変数を用意し、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初期の進行方向の角度を保存しておく。</a:t>
            </a:r>
            <a:endParaRPr lang="en-US" altLang="ja-JP" sz="2263" b="1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919" y="1215382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②現在の進行方向ベクトルと、目標がいる方向ベクトルから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 目標が右手側と左手側どちらにいるのかを調べる</a:t>
            </a:r>
            <a:r>
              <a:rPr lang="ja-JP" altLang="en-US" sz="2263" b="1" dirty="0" smtClean="0"/>
              <a:t>。</a:t>
            </a:r>
            <a:endParaRPr lang="en-US" altLang="ja-JP" sz="2263" b="1" dirty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10919" y="2026100"/>
            <a:ext cx="823754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③①で用意した変数の値を元に角度を加算・減算し、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新しい角度を求める。</a:t>
            </a:r>
            <a:endParaRPr lang="en-US" altLang="ja-JP" sz="2263" b="1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10919" y="2836818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④</a:t>
            </a:r>
            <a:r>
              <a:rPr lang="en-US" altLang="ja-JP" sz="2263" b="1" dirty="0" smtClean="0"/>
              <a:t>0</a:t>
            </a:r>
            <a:r>
              <a:rPr lang="ja-JP" altLang="en-US" sz="2263" b="1" dirty="0" smtClean="0"/>
              <a:t>度の時に加算する予定の速度ベクトルを、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sin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・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cos</a:t>
            </a:r>
            <a:r>
              <a:rPr lang="ja-JP" altLang="en-US" sz="2263" b="1" dirty="0" smtClean="0"/>
              <a:t>を使って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回転させる。</a:t>
            </a:r>
            <a:endParaRPr lang="en-US" altLang="ja-JP" sz="2263" b="1" dirty="0" smtClean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10919" y="3647536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⑤現在の座標に④の結果を加算する。</a:t>
            </a:r>
            <a:endParaRPr lang="en-US" altLang="ja-JP" sz="2263" b="1" dirty="0" smtClean="0"/>
          </a:p>
        </p:txBody>
      </p:sp>
    </p:spTree>
    <p:extLst>
      <p:ext uri="{BB962C8B-B14F-4D97-AF65-F5344CB8AC3E}">
        <p14:creationId xmlns:p14="http://schemas.microsoft.com/office/powerpoint/2010/main" val="30616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97830"/>
            <a:ext cx="8676456" cy="5873020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9734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</a:t>
            </a:r>
            <a:r>
              <a:rPr lang="ja-JP" altLang="en-US" sz="2263" b="1" dirty="0" smtClean="0"/>
              <a:t>どうしても分からない人向け</a:t>
            </a:r>
            <a:r>
              <a:rPr lang="ja-JP" altLang="en-US" sz="2263" b="1" dirty="0"/>
              <a:t>＞</a:t>
            </a:r>
            <a:endParaRPr lang="en-US" altLang="ja-JP" sz="2263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1691681" y="3703660"/>
            <a:ext cx="3816424" cy="229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331640" y="1463348"/>
            <a:ext cx="5760640" cy="46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29063" y="4411916"/>
            <a:ext cx="1325236" cy="252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43020" y="4664062"/>
            <a:ext cx="1325236" cy="252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563911" y="5184900"/>
            <a:ext cx="4880297" cy="46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37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5" y="813253"/>
            <a:ext cx="1497670" cy="143401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5" y="1170239"/>
            <a:ext cx="1281447" cy="161696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ホーミング移動の注意点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83" y="1451088"/>
            <a:ext cx="1497670" cy="1434019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1213479" y="1978723"/>
            <a:ext cx="180528" cy="1684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01596" y="2823809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 smtClean="0"/>
              <a:t>A</a:t>
            </a:r>
            <a:endParaRPr lang="en-US" altLang="ja-JP" sz="2263" b="1" dirty="0"/>
          </a:p>
        </p:txBody>
      </p:sp>
      <p:sp>
        <p:nvSpPr>
          <p:cNvPr id="17" name="円/楕円 16"/>
          <p:cNvSpPr/>
          <p:nvPr/>
        </p:nvSpPr>
        <p:spPr>
          <a:xfrm>
            <a:off x="5016520" y="1530262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753034" y="2486648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/>
              <a:t>B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7082497" y="2173146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687057" y="1848190"/>
            <a:ext cx="839453" cy="44057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点</a:t>
            </a:r>
            <a:r>
              <a:rPr lang="en-US" altLang="ja-JP" sz="2263" b="1" dirty="0"/>
              <a:t>B</a:t>
            </a:r>
          </a:p>
        </p:txBody>
      </p:sp>
      <p:cxnSp>
        <p:nvCxnSpPr>
          <p:cNvPr id="6" name="直線矢印コネクタ 5"/>
          <p:cNvCxnSpPr>
            <a:stCxn id="19" idx="2"/>
          </p:cNvCxnSpPr>
          <p:nvPr/>
        </p:nvCxnSpPr>
        <p:spPr>
          <a:xfrm flipH="1" flipV="1">
            <a:off x="5480305" y="1668666"/>
            <a:ext cx="1602192" cy="58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00819" y="4644818"/>
            <a:ext cx="8116650" cy="18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目標との角度の誤差がわずかになった場合、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「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必ず角度を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5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度回転させる</a:t>
            </a:r>
            <a:r>
              <a:rPr lang="ja-JP" altLang="en-US" sz="2263" b="1" dirty="0" smtClean="0"/>
              <a:t>」などの条件を元に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進行方向を決めると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ブルブルと震えたようになる</a:t>
            </a:r>
            <a:r>
              <a:rPr lang="ja-JP" altLang="en-US" sz="2263" b="1" dirty="0"/>
              <a:t>事</a:t>
            </a:r>
            <a:r>
              <a:rPr lang="ja-JP" altLang="en-US" sz="2263" b="1" dirty="0" smtClean="0"/>
              <a:t>があ</a:t>
            </a:r>
            <a:r>
              <a:rPr lang="ja-JP" altLang="en-US" sz="2263" b="1" dirty="0"/>
              <a:t>る</a:t>
            </a:r>
            <a:r>
              <a:rPr lang="ja-JP" altLang="en-US" sz="2263" b="1" dirty="0" smtClean="0"/>
              <a:t>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こうなってしまった場合は、さらに一手間加える必要があるので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自</a:t>
            </a:r>
            <a:r>
              <a:rPr lang="ja-JP" altLang="en-US" sz="2263" b="1" dirty="0"/>
              <a:t>信</a:t>
            </a:r>
            <a:r>
              <a:rPr lang="ja-JP" altLang="en-US" sz="2263" b="1" dirty="0" smtClean="0"/>
              <a:t>が</a:t>
            </a:r>
            <a:r>
              <a:rPr lang="ja-JP" altLang="en-US" sz="2263" b="1" dirty="0" smtClean="0"/>
              <a:t>ある人は挑戦してみよう！</a:t>
            </a:r>
            <a:endParaRPr lang="en-US" altLang="ja-JP" sz="2263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184694" y="990462"/>
            <a:ext cx="2408593" cy="440570"/>
          </a:xfrm>
          <a:prstGeom prst="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回目の進行方向</a:t>
            </a:r>
            <a:endParaRPr lang="en-US" altLang="ja-JP" sz="2263" b="1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6184694" y="3314023"/>
            <a:ext cx="2776057" cy="454454"/>
          </a:xfrm>
          <a:prstGeom prst="wedgeRoundRectCallout">
            <a:avLst>
              <a:gd name="adj1" fmla="val -16073"/>
              <a:gd name="adj2" fmla="val -11990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次は</a:t>
            </a:r>
            <a:r>
              <a:rPr lang="ja-JP" altLang="en-US" sz="2000" b="1" dirty="0" smtClean="0">
                <a:solidFill>
                  <a:srgbClr val="0000FF"/>
                </a:solidFill>
                <a:latin typeface="ＭＳ Ｐゴシック"/>
              </a:rPr>
              <a:t>右に</a:t>
            </a:r>
            <a:r>
              <a:rPr lang="en-US" altLang="ja-JP" sz="2000" b="1" dirty="0" smtClean="0">
                <a:solidFill>
                  <a:srgbClr val="0000FF"/>
                </a:solidFill>
                <a:latin typeface="ＭＳ Ｐゴシック"/>
              </a:rPr>
              <a:t>5</a:t>
            </a:r>
            <a:r>
              <a:rPr lang="ja-JP" altLang="en-US" sz="2000" b="1" dirty="0" smtClean="0">
                <a:solidFill>
                  <a:srgbClr val="0000FF"/>
                </a:solidFill>
                <a:latin typeface="ＭＳ Ｐゴシック"/>
              </a:rPr>
              <a:t>度</a:t>
            </a:r>
            <a:r>
              <a:rPr lang="ja-JP" altLang="en-US" sz="2000" b="1" dirty="0" smtClean="0">
                <a:latin typeface="ＭＳ Ｐゴシック"/>
              </a:rPr>
              <a:t>回転だ</a:t>
            </a:r>
            <a:r>
              <a:rPr lang="ja-JP" altLang="en-US" sz="2000" b="1" dirty="0">
                <a:latin typeface="ＭＳ Ｐゴシック"/>
              </a:rPr>
              <a:t>！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3345635" y="1614483"/>
            <a:ext cx="1670885" cy="5498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851491" y="949954"/>
            <a:ext cx="2463090" cy="440570"/>
          </a:xfrm>
          <a:prstGeom prst="rect">
            <a:avLst/>
          </a:prstGeom>
          <a:ln>
            <a:solidFill>
              <a:srgbClr val="00B05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2</a:t>
            </a:r>
            <a:r>
              <a:rPr lang="ja-JP" altLang="en-US" sz="2263" b="1" dirty="0" smtClean="0"/>
              <a:t>回目の進行方向</a:t>
            </a:r>
            <a:endParaRPr lang="en-US" altLang="ja-JP" sz="2263" b="1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3809019" y="2677936"/>
            <a:ext cx="2776057" cy="454454"/>
          </a:xfrm>
          <a:prstGeom prst="wedgeRoundRectCallout">
            <a:avLst>
              <a:gd name="adj1" fmla="val -16073"/>
              <a:gd name="adj2" fmla="val -11990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次は</a:t>
            </a:r>
            <a:r>
              <a:rPr lang="ja-JP" altLang="en-US" sz="2000" b="1" dirty="0" smtClean="0">
                <a:solidFill>
                  <a:srgbClr val="0000FF"/>
                </a:solidFill>
                <a:latin typeface="ＭＳ Ｐゴシック"/>
              </a:rPr>
              <a:t>左に</a:t>
            </a:r>
            <a:r>
              <a:rPr lang="en-US" altLang="ja-JP" sz="2000" b="1" dirty="0" smtClean="0">
                <a:solidFill>
                  <a:srgbClr val="0000FF"/>
                </a:solidFill>
                <a:latin typeface="ＭＳ Ｐゴシック"/>
              </a:rPr>
              <a:t>5</a:t>
            </a:r>
            <a:r>
              <a:rPr lang="ja-JP" altLang="en-US" sz="2000" b="1" dirty="0" smtClean="0">
                <a:solidFill>
                  <a:srgbClr val="0000FF"/>
                </a:solidFill>
                <a:latin typeface="ＭＳ Ｐゴシック"/>
              </a:rPr>
              <a:t>度</a:t>
            </a:r>
            <a:r>
              <a:rPr lang="ja-JP" altLang="en-US" sz="2000" b="1" dirty="0" smtClean="0">
                <a:latin typeface="ＭＳ Ｐゴシック"/>
              </a:rPr>
              <a:t>回転だ</a:t>
            </a:r>
            <a:r>
              <a:rPr lang="ja-JP" altLang="en-US" sz="2000" b="1" dirty="0">
                <a:latin typeface="ＭＳ Ｐゴシック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759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16072</TotalTime>
  <Words>378</Words>
  <Application>Microsoft Office PowerPoint</Application>
  <PresentationFormat>画面に合わせる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標準デザイン</vt:lpstr>
      <vt:lpstr>この単元の目標</vt:lpstr>
      <vt:lpstr>3 外積を用いたホーミング処理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589</cp:revision>
  <dcterms:created xsi:type="dcterms:W3CDTF">2013-04-19T02:46:48Z</dcterms:created>
  <dcterms:modified xsi:type="dcterms:W3CDTF">2017-04-27T02:10:32Z</dcterms:modified>
</cp:coreProperties>
</file>