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57" r:id="rId2"/>
    <p:sldId id="558" r:id="rId3"/>
    <p:sldId id="559" r:id="rId4"/>
    <p:sldId id="560" r:id="rId5"/>
    <p:sldId id="569" r:id="rId6"/>
    <p:sldId id="570" r:id="rId7"/>
    <p:sldId id="561" r:id="rId8"/>
    <p:sldId id="562" r:id="rId9"/>
    <p:sldId id="571" r:id="rId10"/>
    <p:sldId id="563" r:id="rId11"/>
    <p:sldId id="565" r:id="rId12"/>
    <p:sldId id="572" r:id="rId1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FF0000"/>
    <a:srgbClr val="CCFFFF"/>
    <a:srgbClr val="FFCCCC"/>
    <a:srgbClr val="FF99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32" autoAdjust="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7E591F3-6C5C-4237-9A0F-19C627DFAD91}" type="datetimeFigureOut">
              <a:rPr lang="ja-JP" altLang="en-US"/>
              <a:pPr>
                <a:defRPr/>
              </a:pPr>
              <a:t>2024/5/13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94BE2DB-0632-44C0-A305-06F0D4B9CE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4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4326-21EF-45D6-9938-6B5BD0D058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49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12D0-E269-4F66-A389-47D91A25C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46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77F-FF33-41BB-B110-8F2E985F6F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0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B8C3-4F1B-4F8C-B78A-BA008A4288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0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92A-329F-4748-B8BD-5ACE4AD4DE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9311-072B-437B-8F4A-90FAC793E7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6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856A-195B-44FC-9E8C-2B8EFCAF2E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990D-02EF-4AF9-8193-ADA8B1D08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6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9533-605F-4AB1-90F2-B443A41F5F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7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4E6F-8E4F-465C-BE46-3CA155F67A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35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2F0E-8486-49C0-88FF-C5FCF562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5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B73C9D-6D14-4BD8-824F-F008878771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F27102-9100-400C-B052-D1B2A305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2780928"/>
            <a:ext cx="7020272" cy="3951991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476250"/>
            <a:ext cx="5616575" cy="865188"/>
          </a:xfrm>
        </p:spPr>
        <p:txBody>
          <a:bodyPr/>
          <a:lstStyle/>
          <a:p>
            <a:pPr eaLnBrk="1" hangingPunct="1"/>
            <a:r>
              <a:rPr lang="ja-JP" altLang="en-US" sz="6000" b="1" dirty="0">
                <a:solidFill>
                  <a:srgbClr val="FF0000"/>
                </a:solidFill>
              </a:rPr>
              <a:t>今回の最終目標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0072" y="1484784"/>
            <a:ext cx="7923857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金魚すくいゲームに複数の金魚を発生させる。</a:t>
            </a:r>
            <a:br>
              <a:rPr lang="en-US" altLang="ja-JP" sz="2263" b="1" dirty="0"/>
            </a:br>
            <a:r>
              <a:rPr lang="ja-JP" altLang="en-US" sz="2263" b="1" dirty="0"/>
              <a:t>金魚によって行動が異なるように作成。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244867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3416" y="260648"/>
            <a:ext cx="7923857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＜敵クラスの生成場所＞</a:t>
            </a:r>
            <a:endParaRPr lang="en-US" altLang="ja-JP" sz="2263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50228" y="1940696"/>
            <a:ext cx="2592288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err="1"/>
              <a:t>EnemyManager.h</a:t>
            </a:r>
            <a:endParaRPr lang="en-US" altLang="ja-JP" sz="2263" b="1" dirty="0"/>
          </a:p>
        </p:txBody>
      </p:sp>
      <p:sp>
        <p:nvSpPr>
          <p:cNvPr id="12" name="角丸四角形吹き出し 10">
            <a:extLst>
              <a:ext uri="{FF2B5EF4-FFF2-40B4-BE49-F238E27FC236}">
                <a16:creationId xmlns:a16="http://schemas.microsoft.com/office/drawing/2014/main" id="{33941441-C629-4BBC-8023-E392ABC9D424}"/>
              </a:ext>
            </a:extLst>
          </p:cNvPr>
          <p:cNvSpPr/>
          <p:nvPr/>
        </p:nvSpPr>
        <p:spPr>
          <a:xfrm>
            <a:off x="431540" y="836712"/>
            <a:ext cx="4824536" cy="1022820"/>
          </a:xfrm>
          <a:prstGeom prst="wedgeRoundRectCallout">
            <a:avLst>
              <a:gd name="adj1" fmla="val 70601"/>
              <a:gd name="adj2" fmla="val 912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金魚クラスを作ったんだけど、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ゲーム中では大量の金魚が出てたよ。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あの大量の金魚はどこで生成したの？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4ECA448-5FAB-4E67-B884-6929BFD8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97114"/>
            <a:ext cx="4279329" cy="4380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CBE61C4E-C80B-49A8-8F5D-059CF7DB4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67" y="3653583"/>
            <a:ext cx="4262477" cy="200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金魚は</a:t>
            </a:r>
            <a:r>
              <a:rPr lang="en-US" altLang="ja-JP" sz="2263" b="1" dirty="0" err="1"/>
              <a:t>EnemyManager</a:t>
            </a:r>
            <a:r>
              <a:rPr lang="ja-JP" altLang="en-US" sz="2263" b="1" dirty="0"/>
              <a:t>クラスが</a:t>
            </a:r>
            <a:br>
              <a:rPr lang="en-US" altLang="ja-JP" sz="2263" b="1" dirty="0"/>
            </a:br>
            <a:r>
              <a:rPr lang="ja-JP" altLang="en-US" sz="2263" b="1" dirty="0"/>
              <a:t>管理している。</a:t>
            </a:r>
            <a:endParaRPr lang="en-US" altLang="ja-JP" sz="2263" b="1" dirty="0"/>
          </a:p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>
                <a:solidFill>
                  <a:srgbClr val="FF66CC"/>
                </a:solidFill>
              </a:rPr>
              <a:t>ポリモーフィズム</a:t>
            </a:r>
            <a:r>
              <a:rPr lang="ja-JP" altLang="en-US" sz="2263" b="1" dirty="0"/>
              <a:t>を使うため</a:t>
            </a:r>
            <a:br>
              <a:rPr lang="en-US" altLang="ja-JP" sz="2263" b="1" dirty="0"/>
            </a:br>
            <a:r>
              <a:rPr lang="ja-JP" altLang="en-US" sz="2263" b="1" dirty="0">
                <a:solidFill>
                  <a:srgbClr val="00B0F0"/>
                </a:solidFill>
              </a:rPr>
              <a:t>ベースクラスの</a:t>
            </a:r>
            <a:r>
              <a:rPr lang="ja-JP" altLang="en-US" sz="2263" b="1" dirty="0">
                <a:solidFill>
                  <a:srgbClr val="FF0000"/>
                </a:solidFill>
              </a:rPr>
              <a:t>ポインタ</a:t>
            </a:r>
            <a:r>
              <a:rPr lang="ja-JP" altLang="en-US" sz="2263" b="1" dirty="0">
                <a:solidFill>
                  <a:srgbClr val="00B0F0"/>
                </a:solidFill>
              </a:rPr>
              <a:t>配列</a:t>
            </a:r>
            <a:r>
              <a:rPr lang="ja-JP" altLang="en-US" sz="2263" b="1" dirty="0"/>
              <a:t>を</a:t>
            </a:r>
            <a:br>
              <a:rPr lang="en-US" altLang="ja-JP" sz="2263" b="1" dirty="0"/>
            </a:br>
            <a:r>
              <a:rPr lang="ja-JP" altLang="en-US" sz="2263" b="1" dirty="0"/>
              <a:t>用意している点に注意！</a:t>
            </a:r>
            <a:endParaRPr lang="en-US" altLang="ja-JP" sz="2263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E1BC4AE-8FED-4AF7-AC18-FC15DCB75E6A}"/>
              </a:ext>
            </a:extLst>
          </p:cNvPr>
          <p:cNvSpPr/>
          <p:nvPr/>
        </p:nvSpPr>
        <p:spPr>
          <a:xfrm>
            <a:off x="4860032" y="3983292"/>
            <a:ext cx="244827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農家の男性のイラスト「疑問」">
            <a:extLst>
              <a:ext uri="{FF2B5EF4-FFF2-40B4-BE49-F238E27FC236}">
                <a16:creationId xmlns:a16="http://schemas.microsoft.com/office/drawing/2014/main" id="{9CA7FCA3-FAD2-41F7-AD2D-B29B7408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82940"/>
            <a:ext cx="943264" cy="120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82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DA7A11-808E-4131-8CA5-E0D00D2E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089298"/>
            <a:ext cx="5937287" cy="2863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9984" y="325924"/>
            <a:ext cx="2952328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enemymanager.cpp</a:t>
            </a:r>
          </a:p>
        </p:txBody>
      </p:sp>
      <p:sp>
        <p:nvSpPr>
          <p:cNvPr id="7" name="角丸四角形吹き出し 10"/>
          <p:cNvSpPr/>
          <p:nvPr/>
        </p:nvSpPr>
        <p:spPr>
          <a:xfrm>
            <a:off x="3511568" y="3969303"/>
            <a:ext cx="4824536" cy="1022820"/>
          </a:xfrm>
          <a:prstGeom prst="wedgeRoundRectCallout">
            <a:avLst>
              <a:gd name="adj1" fmla="val -49661"/>
              <a:gd name="adj2" fmla="val -11114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ここで</a:t>
            </a:r>
            <a:r>
              <a:rPr lang="en-US" altLang="ja-JP" sz="2000" b="1" dirty="0">
                <a:latin typeface="ＭＳ Ｐゴシック"/>
              </a:rPr>
              <a:t>new</a:t>
            </a:r>
            <a:r>
              <a:rPr lang="ja-JP" altLang="en-US" sz="2000" b="1" dirty="0">
                <a:latin typeface="ＭＳ Ｐゴシック"/>
              </a:rPr>
              <a:t>するクラスを変更するだけで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敵を変えることが可能！！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6E57B2-D32C-459B-A15A-78F43BE60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5148670"/>
            <a:ext cx="8280920" cy="14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しっかりと作れていれば、ここ以外は修正しなくても</a:t>
            </a:r>
            <a:br>
              <a:rPr lang="en-US" altLang="ja-JP" sz="2263" b="1" dirty="0"/>
            </a:br>
            <a:r>
              <a:rPr lang="ja-JP" altLang="en-US" sz="2263" b="1" dirty="0"/>
              <a:t>問題なくゲームは稼働する。</a:t>
            </a:r>
            <a:br>
              <a:rPr lang="en-US" altLang="ja-JP" sz="2263" b="1" dirty="0"/>
            </a:br>
            <a:r>
              <a:rPr lang="en-US" altLang="ja-JP" sz="2263" b="1" dirty="0"/>
              <a:t>2</a:t>
            </a:r>
            <a:r>
              <a:rPr lang="ja-JP" altLang="en-US" sz="2263" b="1" dirty="0"/>
              <a:t>種類以上敵がいる場合は、</a:t>
            </a:r>
            <a:br>
              <a:rPr lang="en-US" altLang="ja-JP" sz="2263" b="1" dirty="0"/>
            </a:br>
            <a:r>
              <a:rPr lang="ja-JP" altLang="en-US" sz="2263" b="1" dirty="0">
                <a:solidFill>
                  <a:srgbClr val="00B050"/>
                </a:solidFill>
              </a:rPr>
              <a:t>何番目の配列</a:t>
            </a:r>
            <a:r>
              <a:rPr lang="ja-JP" altLang="en-US" sz="2263" b="1" dirty="0"/>
              <a:t>に</a:t>
            </a:r>
            <a:r>
              <a:rPr lang="ja-JP" altLang="en-US" sz="2263" b="1" dirty="0">
                <a:solidFill>
                  <a:srgbClr val="0000FF"/>
                </a:solidFill>
              </a:rPr>
              <a:t>どのクラスを</a:t>
            </a:r>
            <a:r>
              <a:rPr lang="en-US" altLang="ja-JP" sz="2263" b="1" dirty="0">
                <a:solidFill>
                  <a:srgbClr val="0000FF"/>
                </a:solidFill>
              </a:rPr>
              <a:t>new</a:t>
            </a:r>
            <a:r>
              <a:rPr lang="ja-JP" altLang="en-US" sz="2263" b="1" dirty="0"/>
              <a:t>するかを工夫してあげよう！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421830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476250"/>
            <a:ext cx="5616575" cy="865188"/>
          </a:xfrm>
        </p:spPr>
        <p:txBody>
          <a:bodyPr/>
          <a:lstStyle/>
          <a:p>
            <a:pPr eaLnBrk="1" hangingPunct="1"/>
            <a:r>
              <a:rPr lang="ja-JP" altLang="en-US" sz="6000" b="1" dirty="0">
                <a:solidFill>
                  <a:srgbClr val="FF0000"/>
                </a:solidFill>
              </a:rPr>
              <a:t>問題</a:t>
            </a:r>
          </a:p>
        </p:txBody>
      </p:sp>
      <p:pic>
        <p:nvPicPr>
          <p:cNvPr id="3075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88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9688"/>
            <a:ext cx="1976437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3568" y="2098675"/>
            <a:ext cx="7923857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ポリモーフィズムを利用して、以下の敵を出現させなさい。</a:t>
            </a:r>
            <a:endParaRPr lang="en-US" altLang="ja-JP" sz="2263" b="1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546F6AB-C962-4A94-8824-74C5E2E11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645024"/>
            <a:ext cx="1224136" cy="2184242"/>
          </a:xfrm>
          <a:prstGeom prst="rect">
            <a:avLst/>
          </a:prstGeom>
        </p:spPr>
      </p:pic>
      <p:sp>
        <p:nvSpPr>
          <p:cNvPr id="18" name="Text Box 5">
            <a:extLst>
              <a:ext uri="{FF2B5EF4-FFF2-40B4-BE49-F238E27FC236}">
                <a16:creationId xmlns:a16="http://schemas.microsoft.com/office/drawing/2014/main" id="{93480791-39E4-4604-8CC8-1F48DB0EE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3076197"/>
            <a:ext cx="6482266" cy="305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＜仕様＞</a:t>
            </a:r>
            <a:br>
              <a:rPr lang="en-US" altLang="ja-JP" sz="2263" b="1" dirty="0"/>
            </a:br>
            <a:r>
              <a:rPr lang="ja-JP" altLang="en-US" sz="2263" b="1" dirty="0"/>
              <a:t>・この金魚は上下移動を繰り返す挙動となる。</a:t>
            </a:r>
            <a:br>
              <a:rPr lang="en-US" altLang="ja-JP" sz="2263" b="1" dirty="0"/>
            </a:br>
            <a:r>
              <a:rPr lang="ja-JP" altLang="en-US" sz="2263" b="1" dirty="0"/>
              <a:t>・初期地点</a:t>
            </a:r>
            <a:br>
              <a:rPr lang="en-US" altLang="ja-JP" sz="2263" b="1" dirty="0"/>
            </a:br>
            <a:r>
              <a:rPr lang="ja-JP" altLang="en-US" sz="2263" b="1" dirty="0"/>
              <a:t>　</a:t>
            </a:r>
            <a:r>
              <a:rPr lang="en-US" altLang="ja-JP" sz="2263" b="1" dirty="0"/>
              <a:t>X</a:t>
            </a:r>
            <a:r>
              <a:rPr lang="ja-JP" altLang="en-US" sz="2263" b="1" dirty="0"/>
              <a:t>座標・・・</a:t>
            </a:r>
            <a:r>
              <a:rPr lang="en-US" altLang="ja-JP" sz="2263" b="1" dirty="0"/>
              <a:t>0</a:t>
            </a:r>
            <a:r>
              <a:rPr lang="ja-JP" altLang="en-US" sz="2263" b="1" dirty="0"/>
              <a:t>～</a:t>
            </a:r>
            <a:r>
              <a:rPr lang="en-US" altLang="ja-JP" sz="2263" b="1" dirty="0"/>
              <a:t>1280</a:t>
            </a:r>
            <a:r>
              <a:rPr lang="ja-JP" altLang="en-US" sz="2263" b="1" dirty="0"/>
              <a:t>の間をランダムで決定</a:t>
            </a:r>
            <a:br>
              <a:rPr lang="en-US" altLang="ja-JP" sz="2263" b="1" dirty="0"/>
            </a:br>
            <a:r>
              <a:rPr lang="ja-JP" altLang="en-US" sz="2263" b="1" dirty="0"/>
              <a:t>　</a:t>
            </a:r>
            <a:r>
              <a:rPr lang="en-US" altLang="ja-JP" sz="2263" b="1" dirty="0"/>
              <a:t>Y</a:t>
            </a:r>
            <a:r>
              <a:rPr lang="ja-JP" altLang="en-US" sz="2263" b="1" dirty="0"/>
              <a:t>座標・・・画面上</a:t>
            </a:r>
            <a:r>
              <a:rPr lang="en-US" altLang="ja-JP" sz="2263" b="1" dirty="0"/>
              <a:t>(0)or</a:t>
            </a:r>
            <a:r>
              <a:rPr lang="ja-JP" altLang="en-US" sz="2263" b="1" dirty="0"/>
              <a:t>画面下</a:t>
            </a:r>
            <a:r>
              <a:rPr lang="en-US" altLang="ja-JP" sz="2263" b="1" dirty="0"/>
              <a:t>(720)</a:t>
            </a:r>
            <a:r>
              <a:rPr lang="ja-JP" altLang="en-US" sz="2263" b="1" dirty="0" err="1"/>
              <a:t>の二択</a:t>
            </a:r>
            <a:endParaRPr lang="en-US" altLang="ja-JP" sz="2263" b="1" dirty="0"/>
          </a:p>
          <a:p>
            <a:pPr eaLnBrk="1" hangingPunct="1">
              <a:spcBef>
                <a:spcPct val="50000"/>
              </a:spcBef>
              <a:defRPr/>
            </a:pPr>
            <a:br>
              <a:rPr lang="en-US" altLang="ja-JP" sz="2263" b="1" dirty="0"/>
            </a:br>
            <a:r>
              <a:rPr lang="ja-JP" altLang="en-US" sz="2263" b="1" dirty="0"/>
              <a:t>なお、画像は</a:t>
            </a:r>
            <a:r>
              <a:rPr lang="en-US" altLang="ja-JP" sz="2263" b="1" dirty="0"/>
              <a:t>data/game/Enemy</a:t>
            </a:r>
            <a:r>
              <a:rPr lang="ja-JP" altLang="en-US" sz="2263" b="1" dirty="0"/>
              <a:t>フォルダ内に</a:t>
            </a:r>
            <a:br>
              <a:rPr lang="en-US" altLang="ja-JP" sz="2263" b="1" dirty="0"/>
            </a:br>
            <a:r>
              <a:rPr lang="ja-JP" altLang="en-US" sz="2263" b="1" dirty="0"/>
              <a:t>「</a:t>
            </a:r>
            <a:r>
              <a:rPr lang="en-US" altLang="ja-JP" sz="2263" b="1" dirty="0"/>
              <a:t>Enemy02.png</a:t>
            </a:r>
            <a:r>
              <a:rPr lang="ja-JP" altLang="en-US" sz="2263" b="1" dirty="0"/>
              <a:t>」という名前で存在する。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63362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5762" y="332656"/>
            <a:ext cx="7923857" cy="131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＜簡単なゲームの説明＞</a:t>
            </a:r>
            <a:endParaRPr lang="en-US" altLang="ja-JP" sz="2263" b="1" dirty="0"/>
          </a:p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　今回はマウスでポイを動かし、左クリックで金魚をすくうゲーム。</a:t>
            </a:r>
            <a:br>
              <a:rPr lang="en-US" altLang="ja-JP" sz="2263" b="1" dirty="0"/>
            </a:br>
            <a:r>
              <a:rPr lang="ja-JP" altLang="en-US" sz="2263" b="1" dirty="0"/>
              <a:t>　ただし、ポイの中心で金魚をすくうと破れてしまい失敗となる。</a:t>
            </a:r>
            <a:endParaRPr lang="en-US" altLang="ja-JP" sz="2263" b="1" dirty="0"/>
          </a:p>
        </p:txBody>
      </p:sp>
      <p:sp>
        <p:nvSpPr>
          <p:cNvPr id="9" name="角丸四角形吹き出し 10"/>
          <p:cNvSpPr/>
          <p:nvPr/>
        </p:nvSpPr>
        <p:spPr>
          <a:xfrm>
            <a:off x="3059832" y="2041422"/>
            <a:ext cx="4752528" cy="1387577"/>
          </a:xfrm>
          <a:prstGeom prst="wedgeRoundRectCallout">
            <a:avLst>
              <a:gd name="adj1" fmla="val -62103"/>
              <a:gd name="adj2" fmla="val -2192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視覚的にわかりやすいように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デバッグ用で当たり判定も表示しました。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solidFill>
                  <a:srgbClr val="FF0000"/>
                </a:solidFill>
                <a:latin typeface="ＭＳ Ｐゴシック"/>
              </a:rPr>
              <a:t>赤の範囲</a:t>
            </a:r>
            <a:r>
              <a:rPr lang="ja-JP" altLang="en-US" sz="2000" b="1" dirty="0">
                <a:latin typeface="ＭＳ Ｐゴシック"/>
              </a:rPr>
              <a:t>でクリックすると失敗。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solidFill>
                  <a:srgbClr val="00B050"/>
                </a:solidFill>
                <a:latin typeface="ＭＳ Ｐゴシック"/>
              </a:rPr>
              <a:t>緑の範囲</a:t>
            </a:r>
            <a:r>
              <a:rPr lang="ja-JP" altLang="en-US" sz="2000" b="1" dirty="0">
                <a:latin typeface="ＭＳ Ｐゴシック"/>
              </a:rPr>
              <a:t>でクリックすると成功。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BF9C75D-4209-42B7-9FA8-07102F00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42899"/>
            <a:ext cx="866775" cy="10287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CD471F4-167D-4B00-943B-1ABFB85F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3712690"/>
            <a:ext cx="746944" cy="1332782"/>
          </a:xfrm>
          <a:prstGeom prst="rect">
            <a:avLst/>
          </a:prstGeom>
        </p:spPr>
      </p:pic>
      <p:sp>
        <p:nvSpPr>
          <p:cNvPr id="6" name="角丸四角形吹き出し 10">
            <a:extLst>
              <a:ext uri="{FF2B5EF4-FFF2-40B4-BE49-F238E27FC236}">
                <a16:creationId xmlns:a16="http://schemas.microsoft.com/office/drawing/2014/main" id="{F87BD4E2-49C2-4425-B3D4-8F935B90BBF8}"/>
              </a:ext>
            </a:extLst>
          </p:cNvPr>
          <p:cNvSpPr/>
          <p:nvPr/>
        </p:nvSpPr>
        <p:spPr>
          <a:xfrm>
            <a:off x="1475656" y="3935826"/>
            <a:ext cx="4752528" cy="1137043"/>
          </a:xfrm>
          <a:prstGeom prst="wedgeRoundRectCallout">
            <a:avLst>
              <a:gd name="adj1" fmla="val 65249"/>
              <a:gd name="adj2" fmla="val 553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ちなみに、金魚の当たり判定は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青の丸になります。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これが接していれば判定を取ります。</a:t>
            </a:r>
          </a:p>
        </p:txBody>
      </p:sp>
      <p:pic>
        <p:nvPicPr>
          <p:cNvPr id="1026" name="Picture 2" descr="笑顔の熊のキャラクター">
            <a:extLst>
              <a:ext uri="{FF2B5EF4-FFF2-40B4-BE49-F238E27FC236}">
                <a16:creationId xmlns:a16="http://schemas.microsoft.com/office/drawing/2014/main" id="{8C9AC740-F384-49DA-BCBC-041E716E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47" y="5249694"/>
            <a:ext cx="1141703" cy="149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吹き出し 10">
            <a:extLst>
              <a:ext uri="{FF2B5EF4-FFF2-40B4-BE49-F238E27FC236}">
                <a16:creationId xmlns:a16="http://schemas.microsoft.com/office/drawing/2014/main" id="{A5464B8E-6864-4F8A-85D6-1ECA51D4E607}"/>
              </a:ext>
            </a:extLst>
          </p:cNvPr>
          <p:cNvSpPr/>
          <p:nvPr/>
        </p:nvSpPr>
        <p:spPr>
          <a:xfrm>
            <a:off x="3372510" y="5691728"/>
            <a:ext cx="4127172" cy="545584"/>
          </a:xfrm>
          <a:prstGeom prst="wedgeRoundRectCallout">
            <a:avLst>
              <a:gd name="adj1" fmla="val -58439"/>
              <a:gd name="adj2" fmla="val -212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だが、クリアもゲームオーバーもない</a:t>
            </a:r>
          </a:p>
        </p:txBody>
      </p:sp>
    </p:spTree>
    <p:extLst>
      <p:ext uri="{BB962C8B-B14F-4D97-AF65-F5344CB8AC3E}">
        <p14:creationId xmlns:p14="http://schemas.microsoft.com/office/powerpoint/2010/main" val="319753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B98795-F5D0-44A1-B3D9-A82880DA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059" y="284631"/>
            <a:ext cx="2295525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3417" y="260648"/>
            <a:ext cx="3932560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＜今回の作成に必要な個所＞</a:t>
            </a:r>
            <a:endParaRPr lang="en-US" altLang="ja-JP" sz="2263" b="1" dirty="0"/>
          </a:p>
        </p:txBody>
      </p:sp>
      <p:sp>
        <p:nvSpPr>
          <p:cNvPr id="6" name="角丸四角形吹き出し 10"/>
          <p:cNvSpPr/>
          <p:nvPr/>
        </p:nvSpPr>
        <p:spPr>
          <a:xfrm>
            <a:off x="1187624" y="1254052"/>
            <a:ext cx="4570235" cy="1022820"/>
          </a:xfrm>
          <a:prstGeom prst="wedgeRoundRectCallout">
            <a:avLst>
              <a:gd name="adj1" fmla="val 72691"/>
              <a:gd name="adj2" fmla="val -321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今回はこの「</a:t>
            </a:r>
            <a:r>
              <a:rPr lang="en-US" altLang="ja-JP" sz="2000" b="1" dirty="0">
                <a:latin typeface="ＭＳ Ｐゴシック"/>
              </a:rPr>
              <a:t>Enemy</a:t>
            </a:r>
            <a:r>
              <a:rPr lang="ja-JP" altLang="en-US" sz="2000" b="1" dirty="0">
                <a:latin typeface="ＭＳ Ｐゴシック"/>
              </a:rPr>
              <a:t>」フォルダ内だけ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見ておけば</a:t>
            </a:r>
            <a:r>
              <a:rPr lang="en-US" altLang="ja-JP" sz="2000" b="1" dirty="0">
                <a:latin typeface="ＭＳ Ｐゴシック"/>
              </a:rPr>
              <a:t>OK</a:t>
            </a:r>
            <a:r>
              <a:rPr lang="ja-JP" altLang="en-US" sz="2000" b="1" dirty="0">
                <a:latin typeface="ＭＳ Ｐゴシック"/>
              </a:rPr>
              <a:t>！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E307F7-727D-49DF-ACEC-8B3D7E043E37}"/>
              </a:ext>
            </a:extLst>
          </p:cNvPr>
          <p:cNvSpPr/>
          <p:nvPr/>
        </p:nvSpPr>
        <p:spPr>
          <a:xfrm>
            <a:off x="6930685" y="1484784"/>
            <a:ext cx="1728193" cy="15841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E5A11B2-4BFD-4C34-9565-FB3051ED4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3251669"/>
            <a:ext cx="5976664" cy="183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今回の目的は</a:t>
            </a:r>
            <a:br>
              <a:rPr lang="en-US" altLang="ja-JP" sz="2263" b="1" dirty="0"/>
            </a:br>
            <a:r>
              <a:rPr lang="ja-JP" altLang="en-US" sz="2263" b="1" dirty="0"/>
              <a:t>「</a:t>
            </a:r>
            <a:r>
              <a:rPr lang="ja-JP" altLang="en-US" sz="2263" b="1" dirty="0">
                <a:solidFill>
                  <a:srgbClr val="FF66CC"/>
                </a:solidFill>
              </a:rPr>
              <a:t>ポリモーフィズムの練習</a:t>
            </a:r>
            <a:r>
              <a:rPr lang="ja-JP" altLang="en-US" sz="2263" b="1" dirty="0"/>
              <a:t>」</a:t>
            </a:r>
            <a:br>
              <a:rPr lang="en-US" altLang="ja-JP" sz="2263" b="1" dirty="0"/>
            </a:br>
            <a:r>
              <a:rPr lang="ja-JP" altLang="en-US" sz="2263" b="1" dirty="0"/>
              <a:t>「</a:t>
            </a:r>
            <a:r>
              <a:rPr lang="ja-JP" altLang="en-US" sz="2263" b="1" dirty="0">
                <a:solidFill>
                  <a:srgbClr val="00B0F0"/>
                </a:solidFill>
              </a:rPr>
              <a:t>簡単な敵の追加</a:t>
            </a:r>
            <a:r>
              <a:rPr lang="ja-JP" altLang="en-US" sz="2263" b="1" dirty="0"/>
              <a:t>」</a:t>
            </a:r>
            <a:br>
              <a:rPr lang="en-US" altLang="ja-JP" sz="2263" b="1" dirty="0"/>
            </a:br>
            <a:r>
              <a:rPr lang="ja-JP" altLang="en-US" sz="2263" b="1" dirty="0"/>
              <a:t>となるので、他の箇所は余裕が出来てから</a:t>
            </a:r>
            <a:br>
              <a:rPr lang="en-US" altLang="ja-JP" sz="2263" b="1" dirty="0"/>
            </a:br>
            <a:r>
              <a:rPr lang="ja-JP" altLang="en-US" sz="2263" b="1" dirty="0"/>
              <a:t>修正していこう！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256276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6606-4130-49B6-B8CE-1017FDE9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8" y="764704"/>
            <a:ext cx="4067175" cy="4972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520" y="188640"/>
            <a:ext cx="2088232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err="1"/>
              <a:t>EnemyBase.h</a:t>
            </a:r>
            <a:endParaRPr lang="en-US" altLang="ja-JP" sz="2263" b="1" dirty="0"/>
          </a:p>
        </p:txBody>
      </p:sp>
      <p:sp>
        <p:nvSpPr>
          <p:cNvPr id="7" name="角丸四角形吹き出し 10"/>
          <p:cNvSpPr/>
          <p:nvPr/>
        </p:nvSpPr>
        <p:spPr>
          <a:xfrm>
            <a:off x="3327946" y="5724043"/>
            <a:ext cx="5184576" cy="1022820"/>
          </a:xfrm>
          <a:prstGeom prst="wedgeRoundRectCallout">
            <a:avLst>
              <a:gd name="adj1" fmla="val -46104"/>
              <a:gd name="adj2" fmla="val -11265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この二つは中身がすべて異なるはず。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継承後は必ず中身を書くようにしよう！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13AC6E68-9225-4EF9-8E4F-638EDB82F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1484784"/>
            <a:ext cx="3904518" cy="305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全ての敵の基本となる</a:t>
            </a:r>
            <a:br>
              <a:rPr lang="en-US" altLang="ja-JP" sz="2263" b="1" dirty="0"/>
            </a:br>
            <a:r>
              <a:rPr lang="ja-JP" altLang="en-US" sz="2263" b="1" dirty="0"/>
              <a:t>ベースクラス。</a:t>
            </a:r>
            <a:endParaRPr lang="en-US" altLang="ja-JP" sz="2263" b="1" dirty="0"/>
          </a:p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基本的には</a:t>
            </a:r>
            <a:br>
              <a:rPr lang="en-US" altLang="ja-JP" sz="2263" b="1" dirty="0"/>
            </a:br>
            <a:r>
              <a:rPr lang="en-US" altLang="ja-JP" sz="2263" b="1" dirty="0"/>
              <a:t>Init(), Load(), Draw(),</a:t>
            </a:r>
            <a:br>
              <a:rPr lang="en-US" altLang="ja-JP" sz="2263" b="1" dirty="0"/>
            </a:br>
            <a:r>
              <a:rPr lang="en-US" altLang="ja-JP" sz="2263" b="1" dirty="0"/>
              <a:t>Step(), Fin()</a:t>
            </a:r>
            <a:br>
              <a:rPr lang="en-US" altLang="ja-JP" sz="2263" b="1" dirty="0"/>
            </a:br>
            <a:r>
              <a:rPr lang="ja-JP" altLang="en-US" sz="2263" b="1" dirty="0"/>
              <a:t>の関数</a:t>
            </a:r>
            <a:r>
              <a:rPr lang="en-US" altLang="ja-JP" sz="2263" b="1" dirty="0"/>
              <a:t>5</a:t>
            </a:r>
            <a:r>
              <a:rPr lang="ja-JP" altLang="en-US" sz="2263" b="1" dirty="0"/>
              <a:t>個を呼べば</a:t>
            </a:r>
            <a:br>
              <a:rPr lang="en-US" altLang="ja-JP" sz="2263" b="1" dirty="0"/>
            </a:br>
            <a:r>
              <a:rPr lang="ja-JP" altLang="en-US" sz="2263" b="1" dirty="0"/>
              <a:t>敵が生成されて</a:t>
            </a:r>
            <a:br>
              <a:rPr lang="en-US" altLang="ja-JP" sz="2263" b="1" dirty="0"/>
            </a:br>
            <a:r>
              <a:rPr lang="ja-JP" altLang="en-US" sz="2263" b="1" dirty="0"/>
              <a:t>自動で動くように作る！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308329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82B7FEB-B68A-404A-9C61-5EB4099E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3" y="764704"/>
            <a:ext cx="5514975" cy="473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520" y="188640"/>
            <a:ext cx="2520280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EnemyBase.cpp</a:t>
            </a:r>
          </a:p>
        </p:txBody>
      </p:sp>
      <p:sp>
        <p:nvSpPr>
          <p:cNvPr id="7" name="角丸四角形吹き出し 10"/>
          <p:cNvSpPr/>
          <p:nvPr/>
        </p:nvSpPr>
        <p:spPr>
          <a:xfrm>
            <a:off x="2771800" y="1359371"/>
            <a:ext cx="4320480" cy="773485"/>
          </a:xfrm>
          <a:prstGeom prst="wedgeRoundRectCallout">
            <a:avLst>
              <a:gd name="adj1" fmla="val -72434"/>
              <a:gd name="adj2" fmla="val 5422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当たり判定のサイズを変えたいときは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これを変更すれば</a:t>
            </a:r>
            <a:r>
              <a:rPr lang="en-US" altLang="ja-JP" sz="2000" b="1" dirty="0">
                <a:latin typeface="ＭＳ Ｐゴシック"/>
              </a:rPr>
              <a:t>OK</a:t>
            </a:r>
            <a:r>
              <a:rPr lang="ja-JP" altLang="en-US" sz="2000" b="1" dirty="0">
                <a:latin typeface="ＭＳ Ｐゴシック"/>
              </a:rPr>
              <a:t>！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13AC6E68-9225-4EF9-8E4F-638EDB82F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485" y="3131666"/>
            <a:ext cx="3040422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この</a:t>
            </a:r>
            <a:r>
              <a:rPr lang="en-US" altLang="ja-JP" sz="2263" b="1" dirty="0"/>
              <a:t>3</a:t>
            </a:r>
            <a:r>
              <a:rPr lang="ja-JP" altLang="en-US" sz="2263" b="1" dirty="0" err="1"/>
              <a:t>つの</a:t>
            </a:r>
            <a:r>
              <a:rPr lang="ja-JP" altLang="en-US" sz="2263" b="1" dirty="0"/>
              <a:t>関数は</a:t>
            </a:r>
            <a:br>
              <a:rPr lang="en-US" altLang="ja-JP" sz="2263" b="1" dirty="0"/>
            </a:br>
            <a:r>
              <a:rPr lang="ja-JP" altLang="en-US" sz="2263" b="1" dirty="0"/>
              <a:t>特殊な場合を除き</a:t>
            </a:r>
            <a:br>
              <a:rPr lang="en-US" altLang="ja-JP" sz="2263" b="1" dirty="0"/>
            </a:br>
            <a:r>
              <a:rPr lang="ja-JP" altLang="en-US" sz="2263" b="1" dirty="0"/>
              <a:t>このまま使ってよい。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256252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3417" y="260648"/>
            <a:ext cx="3932560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＜実際の敵クラス＞</a:t>
            </a:r>
            <a:endParaRPr lang="en-US" altLang="ja-JP" sz="2263" b="1" dirty="0"/>
          </a:p>
        </p:txBody>
      </p:sp>
      <p:sp>
        <p:nvSpPr>
          <p:cNvPr id="6" name="角丸四角形吹き出し 10"/>
          <p:cNvSpPr/>
          <p:nvPr/>
        </p:nvSpPr>
        <p:spPr>
          <a:xfrm>
            <a:off x="423417" y="1465033"/>
            <a:ext cx="4570235" cy="1022820"/>
          </a:xfrm>
          <a:prstGeom prst="wedgeRoundRectCallout">
            <a:avLst>
              <a:gd name="adj1" fmla="val 72691"/>
              <a:gd name="adj2" fmla="val -321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う～ん、</a:t>
            </a:r>
            <a:r>
              <a:rPr lang="en-US" altLang="ja-JP" sz="2000" b="1" dirty="0" err="1">
                <a:latin typeface="ＭＳ Ｐゴシック"/>
              </a:rPr>
              <a:t>EnemyBase</a:t>
            </a:r>
            <a:r>
              <a:rPr lang="ja-JP" altLang="en-US" sz="2000" b="1" dirty="0">
                <a:latin typeface="ＭＳ Ｐゴシック"/>
              </a:rPr>
              <a:t>クラスを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継承するのは分かったけど、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具体的にはどうすればいいんだろう？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E5A11B2-4BFD-4C34-9565-FB3051ED4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251669"/>
            <a:ext cx="8712967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例として、</a:t>
            </a:r>
            <a:r>
              <a:rPr lang="ja-JP" altLang="en-US" sz="2263" b="1" dirty="0">
                <a:solidFill>
                  <a:srgbClr val="FFC000"/>
                </a:solidFill>
              </a:rPr>
              <a:t>金魚が左右の往復を続ける</a:t>
            </a:r>
            <a:r>
              <a:rPr lang="ja-JP" altLang="en-US" sz="2263" b="1" dirty="0"/>
              <a:t>という</a:t>
            </a:r>
            <a:br>
              <a:rPr lang="en-US" altLang="ja-JP" sz="2263" b="1" dirty="0"/>
            </a:br>
            <a:r>
              <a:rPr lang="ja-JP" altLang="en-US" sz="2263" b="1" dirty="0"/>
              <a:t>クラスを作成している。</a:t>
            </a:r>
            <a:br>
              <a:rPr lang="en-US" altLang="ja-JP" sz="2263" b="1" dirty="0"/>
            </a:br>
            <a:r>
              <a:rPr lang="ja-JP" altLang="en-US" sz="2263" b="1" dirty="0"/>
              <a:t>これを参考にすれば他の敵も作れるはず。</a:t>
            </a:r>
            <a:endParaRPr lang="en-US" altLang="ja-JP" sz="2263" b="1" dirty="0"/>
          </a:p>
        </p:txBody>
      </p:sp>
      <p:pic>
        <p:nvPicPr>
          <p:cNvPr id="1026" name="Picture 2" descr="困っている女性会社員のイラスト（スーツ）">
            <a:extLst>
              <a:ext uri="{FF2B5EF4-FFF2-40B4-BE49-F238E27FC236}">
                <a16:creationId xmlns:a16="http://schemas.microsoft.com/office/drawing/2014/main" id="{2EE01109-FD21-42C0-82F7-AD525697B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42093"/>
            <a:ext cx="1364858" cy="172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8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994DE13-AD33-407D-974A-8554431D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82" y="1268760"/>
            <a:ext cx="4754389" cy="5278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3416" y="396142"/>
            <a:ext cx="1728192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Fish01.h</a:t>
            </a:r>
          </a:p>
        </p:txBody>
      </p:sp>
      <p:sp>
        <p:nvSpPr>
          <p:cNvPr id="7" name="角丸四角形吹き出し 10"/>
          <p:cNvSpPr/>
          <p:nvPr/>
        </p:nvSpPr>
        <p:spPr>
          <a:xfrm>
            <a:off x="4860032" y="1556792"/>
            <a:ext cx="4104456" cy="1310852"/>
          </a:xfrm>
          <a:prstGeom prst="wedgeRoundRectCallout">
            <a:avLst>
              <a:gd name="adj1" fmla="val -69296"/>
              <a:gd name="adj2" fmla="val 8966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左右移動に必要そうな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情報を保存する変数を作成。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solidFill>
                  <a:srgbClr val="FF66CC"/>
                </a:solidFill>
                <a:latin typeface="ＭＳ Ｐゴシック"/>
              </a:rPr>
              <a:t>座標保存変数</a:t>
            </a:r>
            <a:r>
              <a:rPr lang="ja-JP" altLang="en-US" sz="2000" b="1" dirty="0">
                <a:latin typeface="ＭＳ Ｐゴシック"/>
              </a:rPr>
              <a:t>は</a:t>
            </a:r>
            <a:r>
              <a:rPr lang="ja-JP" altLang="en-US" sz="2000" b="1" dirty="0">
                <a:solidFill>
                  <a:srgbClr val="0000FF"/>
                </a:solidFill>
                <a:latin typeface="ＭＳ Ｐゴシック"/>
              </a:rPr>
              <a:t>継承元が</a:t>
            </a:r>
            <a:br>
              <a:rPr lang="en-US" altLang="ja-JP" sz="2000" b="1" dirty="0">
                <a:solidFill>
                  <a:srgbClr val="0000FF"/>
                </a:solidFill>
                <a:latin typeface="ＭＳ Ｐゴシック"/>
              </a:rPr>
            </a:br>
            <a:r>
              <a:rPr lang="ja-JP" altLang="en-US" sz="2000" b="1" dirty="0">
                <a:solidFill>
                  <a:srgbClr val="0000FF"/>
                </a:solidFill>
                <a:latin typeface="ＭＳ Ｐゴシック"/>
              </a:rPr>
              <a:t>用意している</a:t>
            </a:r>
            <a:r>
              <a:rPr lang="ja-JP" altLang="en-US" sz="2000" b="1" dirty="0">
                <a:latin typeface="ＭＳ Ｐゴシック"/>
              </a:rPr>
              <a:t>ので不要！</a:t>
            </a:r>
          </a:p>
        </p:txBody>
      </p:sp>
      <p:sp>
        <p:nvSpPr>
          <p:cNvPr id="10" name="角丸四角形吹き出し 10">
            <a:extLst>
              <a:ext uri="{FF2B5EF4-FFF2-40B4-BE49-F238E27FC236}">
                <a16:creationId xmlns:a16="http://schemas.microsoft.com/office/drawing/2014/main" id="{150D73D2-2C2E-4E6E-9999-A1C35EB67626}"/>
              </a:ext>
            </a:extLst>
          </p:cNvPr>
          <p:cNvSpPr/>
          <p:nvPr/>
        </p:nvSpPr>
        <p:spPr>
          <a:xfrm>
            <a:off x="3851920" y="5805264"/>
            <a:ext cx="4464496" cy="590772"/>
          </a:xfrm>
          <a:prstGeom prst="wedgeRoundRectCallout">
            <a:avLst>
              <a:gd name="adj1" fmla="val -67799"/>
              <a:gd name="adj2" fmla="val -713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この二つのメソッドは絶対に作ろう！</a:t>
            </a:r>
          </a:p>
        </p:txBody>
      </p:sp>
    </p:spTree>
    <p:extLst>
      <p:ext uri="{BB962C8B-B14F-4D97-AF65-F5344CB8AC3E}">
        <p14:creationId xmlns:p14="http://schemas.microsoft.com/office/powerpoint/2010/main" val="331664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A25433-0144-4671-9393-692C4798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02591"/>
            <a:ext cx="5109369" cy="6028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520" y="161905"/>
            <a:ext cx="2304256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Fish.cpp</a:t>
            </a:r>
            <a:r>
              <a:rPr lang="ja-JP" altLang="en-US" sz="2263" b="1" dirty="0"/>
              <a:t>その１</a:t>
            </a:r>
            <a:endParaRPr lang="en-US" altLang="ja-JP" sz="2263" b="1" dirty="0"/>
          </a:p>
        </p:txBody>
      </p:sp>
      <p:sp>
        <p:nvSpPr>
          <p:cNvPr id="9" name="角丸四角形吹き出し 10">
            <a:extLst>
              <a:ext uri="{FF2B5EF4-FFF2-40B4-BE49-F238E27FC236}">
                <a16:creationId xmlns:a16="http://schemas.microsoft.com/office/drawing/2014/main" id="{C72DCA90-4030-40E0-AE98-08C0737F6979}"/>
              </a:ext>
            </a:extLst>
          </p:cNvPr>
          <p:cNvSpPr/>
          <p:nvPr/>
        </p:nvSpPr>
        <p:spPr>
          <a:xfrm>
            <a:off x="3976599" y="1700808"/>
            <a:ext cx="4896544" cy="1008112"/>
          </a:xfrm>
          <a:prstGeom prst="wedgeRoundRectCallout">
            <a:avLst>
              <a:gd name="adj1" fmla="val -66562"/>
              <a:gd name="adj2" fmla="val 4033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ここで最初の登場位置を確定させたり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移動速度を決めたりなどしています。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そのため、新しく作り直しました！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7FDDD81E-34C6-431E-B8EF-AD1F65287647}"/>
              </a:ext>
            </a:extLst>
          </p:cNvPr>
          <p:cNvSpPr/>
          <p:nvPr/>
        </p:nvSpPr>
        <p:spPr>
          <a:xfrm>
            <a:off x="3656991" y="4653136"/>
            <a:ext cx="5235489" cy="1008112"/>
          </a:xfrm>
          <a:prstGeom prst="wedgeRoundRectCallout">
            <a:avLst>
              <a:gd name="adj1" fmla="val -64275"/>
              <a:gd name="adj2" fmla="val 4897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今回は移動方向の方へ金魚を向かせたい。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継承元では向きの変更が未対応なため、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作り直しました！</a:t>
            </a:r>
          </a:p>
        </p:txBody>
      </p:sp>
    </p:spTree>
    <p:extLst>
      <p:ext uri="{BB962C8B-B14F-4D97-AF65-F5344CB8AC3E}">
        <p14:creationId xmlns:p14="http://schemas.microsoft.com/office/powerpoint/2010/main" val="318107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91506F2-867C-4E2E-86B7-08FE4CD4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6" y="956667"/>
            <a:ext cx="4262476" cy="5236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520" y="161905"/>
            <a:ext cx="2304256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Fish.cpp</a:t>
            </a:r>
            <a:r>
              <a:rPr lang="ja-JP" altLang="en-US" sz="2263" b="1" dirty="0"/>
              <a:t>その</a:t>
            </a:r>
            <a:r>
              <a:rPr lang="en-US" altLang="ja-JP" sz="2263" b="1" dirty="0"/>
              <a:t>2</a:t>
            </a:r>
          </a:p>
        </p:txBody>
      </p:sp>
      <p:sp>
        <p:nvSpPr>
          <p:cNvPr id="9" name="角丸四角形吹き出し 10">
            <a:extLst>
              <a:ext uri="{FF2B5EF4-FFF2-40B4-BE49-F238E27FC236}">
                <a16:creationId xmlns:a16="http://schemas.microsoft.com/office/drawing/2014/main" id="{C72DCA90-4030-40E0-AE98-08C0737F6979}"/>
              </a:ext>
            </a:extLst>
          </p:cNvPr>
          <p:cNvSpPr/>
          <p:nvPr/>
        </p:nvSpPr>
        <p:spPr>
          <a:xfrm>
            <a:off x="3779912" y="1196752"/>
            <a:ext cx="4896544" cy="1224136"/>
          </a:xfrm>
          <a:prstGeom prst="wedgeRoundRectCallout">
            <a:avLst>
              <a:gd name="adj1" fmla="val -67229"/>
              <a:gd name="adj2" fmla="val 2610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ロードする画像名が異なるので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必ず作成しています。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継承元</a:t>
            </a:r>
            <a:r>
              <a:rPr lang="en-US" altLang="ja-JP" sz="2000" b="1" dirty="0">
                <a:solidFill>
                  <a:srgbClr val="FF66CC"/>
                </a:solidFill>
                <a:latin typeface="ＭＳ Ｐゴシック"/>
              </a:rPr>
              <a:t>CObject2D</a:t>
            </a:r>
            <a:r>
              <a:rPr lang="ja-JP" altLang="en-US" sz="2000" b="1" dirty="0">
                <a:latin typeface="ＭＳ Ｐゴシック"/>
              </a:rPr>
              <a:t>クラスの関数を使うと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画像のロードが楽です。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7FDDD81E-34C6-431E-B8EF-AD1F65287647}"/>
              </a:ext>
            </a:extLst>
          </p:cNvPr>
          <p:cNvSpPr/>
          <p:nvPr/>
        </p:nvSpPr>
        <p:spPr>
          <a:xfrm>
            <a:off x="3806687" y="3433193"/>
            <a:ext cx="5235489" cy="1008112"/>
          </a:xfrm>
          <a:prstGeom prst="wedgeRoundRectCallout">
            <a:avLst>
              <a:gd name="adj1" fmla="val -64275"/>
              <a:gd name="adj2" fmla="val 4897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左右に移動させるための処理です。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ここを変更すれば動きが変わります。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もちろんもっと複雑な動きをさせても</a:t>
            </a:r>
            <a:r>
              <a:rPr lang="en-US" altLang="ja-JP" sz="2000" b="1" dirty="0">
                <a:latin typeface="ＭＳ Ｐゴシック"/>
              </a:rPr>
              <a:t>OK</a:t>
            </a:r>
            <a:r>
              <a:rPr lang="ja-JP" altLang="en-US" sz="2000" b="1" dirty="0">
                <a:latin typeface="ＭＳ Ｐゴシック"/>
              </a:rPr>
              <a:t>！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C991F74-11B7-4EC7-BCD1-5B03BF018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068" y="4885088"/>
            <a:ext cx="4262477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処理が多くなる場合は、</a:t>
            </a:r>
            <a:br>
              <a:rPr lang="en-US" altLang="ja-JP" sz="2263" b="1" dirty="0"/>
            </a:br>
            <a:r>
              <a:rPr lang="ja-JP" altLang="en-US" sz="2263" b="1" dirty="0"/>
              <a:t>更にオリジナル関数を</a:t>
            </a:r>
            <a:br>
              <a:rPr lang="en-US" altLang="ja-JP" sz="2263" b="1" dirty="0"/>
            </a:br>
            <a:r>
              <a:rPr lang="ja-JP" altLang="en-US" sz="2263" b="1" dirty="0"/>
              <a:t>作ってしまっても大丈夫。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284377581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15509</TotalTime>
  <Words>763</Words>
  <Application>Microsoft Office PowerPoint</Application>
  <PresentationFormat>画面に合わせる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標準デザイン</vt:lpstr>
      <vt:lpstr>今回の最終目標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問題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初めてのプログラム</dc:title>
  <dc:creator>t_ymmt</dc:creator>
  <cp:lastModifiedBy>山本　隆行</cp:lastModifiedBy>
  <cp:revision>605</cp:revision>
  <dcterms:created xsi:type="dcterms:W3CDTF">2013-04-19T02:46:48Z</dcterms:created>
  <dcterms:modified xsi:type="dcterms:W3CDTF">2024-05-12T23:38:22Z</dcterms:modified>
</cp:coreProperties>
</file>