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63" r:id="rId3"/>
    <p:sldId id="572" r:id="rId4"/>
    <p:sldId id="555" r:id="rId5"/>
    <p:sldId id="563" r:id="rId6"/>
    <p:sldId id="575" r:id="rId7"/>
    <p:sldId id="576" r:id="rId8"/>
    <p:sldId id="573" r:id="rId9"/>
    <p:sldId id="539" r:id="rId10"/>
    <p:sldId id="574" r:id="rId11"/>
    <p:sldId id="577" r:id="rId12"/>
    <p:sldId id="578" r:id="rId13"/>
    <p:sldId id="579" r:id="rId14"/>
    <p:sldId id="580" r:id="rId15"/>
    <p:sldId id="581" r:id="rId16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FFFF"/>
    <a:srgbClr val="FFCCCC"/>
    <a:srgbClr val="FF99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432" autoAdjust="0"/>
  </p:normalViewPr>
  <p:slideViewPr>
    <p:cSldViewPr>
      <p:cViewPr varScale="1">
        <p:scale>
          <a:sx n="58" d="100"/>
          <a:sy n="58" d="100"/>
        </p:scale>
        <p:origin x="10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7E591F3-6C5C-4237-9A0F-19C627DFAD91}" type="datetimeFigureOut">
              <a:rPr lang="ja-JP" altLang="en-US"/>
              <a:pPr>
                <a:defRPr/>
              </a:pPr>
              <a:t>2019/5/10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E94BE2DB-0632-44C0-A305-06F0D4B9CE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45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12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736DED6-970D-448F-85CD-4C9A77D3E903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974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94326-21EF-45D6-9938-6B5BD0D058E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349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312D0-E269-4F66-A389-47D91A25C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464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5277F-FF33-41BB-B110-8F2E985F6F0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062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1B8C3-4F1B-4F8C-B78A-BA008A4288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03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992A-329F-4748-B8BD-5ACE4AD4DE4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447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F9311-072B-437B-8F4A-90FAC793E7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687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2856A-195B-44FC-9E8C-2B8EFCAF2E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13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8990D-02EF-4AF9-8193-ADA8B1D08A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568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E9533-605F-4AB1-90F2-B443A41F5FF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775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F4E6F-8E4F-465C-BE46-3CA155F67A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5356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A2F0E-8486-49C0-88FF-C5FCF562858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50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2B73C9D-6D14-4BD8-824F-F008878771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/>
          <a:lstStyle/>
          <a:p>
            <a:pPr eaLnBrk="1" hangingPunct="1"/>
            <a:r>
              <a:rPr lang="ja-JP" altLang="en-US" sz="6000" b="1">
                <a:solidFill>
                  <a:srgbClr val="FF0000"/>
                </a:solidFill>
              </a:rPr>
              <a:t>この単元の目標</a:t>
            </a:r>
          </a:p>
        </p:txBody>
      </p:sp>
      <p:pic>
        <p:nvPicPr>
          <p:cNvPr id="307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437063"/>
            <a:ext cx="3209925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63" y="4437063"/>
            <a:ext cx="3208337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75556" y="1484784"/>
            <a:ext cx="7772400" cy="295232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new</a:t>
            </a: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と</a:t>
            </a:r>
            <a: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delete</a:t>
            </a: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を使って</a:t>
            </a:r>
            <a: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メモリを確保する事が</a:t>
            </a:r>
            <a: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altLang="ja-JP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ja-JP" altLang="en-US" sz="48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できる</a:t>
            </a:r>
            <a:endParaRPr lang="en-US" altLang="ja-JP" sz="4800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47798"/>
            <a:ext cx="6624736" cy="5341193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520" y="171110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[malloc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free</a:t>
            </a:r>
            <a:r>
              <a:rPr lang="ja-JP" altLang="en-US" sz="2263" b="1" dirty="0"/>
              <a:t>との違い</a:t>
            </a:r>
            <a:r>
              <a:rPr lang="en-US" altLang="ja-JP" sz="2263" b="1" dirty="0"/>
              <a:t>]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1259632" y="2852936"/>
            <a:ext cx="60486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9552" y="598969"/>
            <a:ext cx="7932636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実際、</a:t>
            </a:r>
            <a:r>
              <a:rPr lang="en-US" altLang="ja-JP" sz="2263" b="1" dirty="0"/>
              <a:t>malloc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free</a:t>
            </a:r>
            <a:r>
              <a:rPr lang="ja-JP" altLang="en-US" sz="2263" b="1" dirty="0"/>
              <a:t>を使用すると違いがはっきりとする。</a:t>
            </a:r>
            <a:endParaRPr lang="en-US" altLang="ja-JP" sz="2263" b="1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1259632" y="5445224"/>
            <a:ext cx="16561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436097" y="3483920"/>
            <a:ext cx="2736304" cy="1137043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new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delete</a:t>
            </a:r>
            <a:r>
              <a:rPr lang="ja-JP" altLang="en-US" sz="2263" b="1" dirty="0"/>
              <a:t>を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en-US" altLang="ja-JP" sz="2263" b="1" dirty="0"/>
              <a:t>malloc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free</a:t>
            </a:r>
            <a:r>
              <a:rPr lang="ja-JP" altLang="en-US" sz="2263" b="1" dirty="0"/>
              <a:t>に変更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しただけ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415278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23528" y="260648"/>
            <a:ext cx="7932636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【malloc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free</a:t>
            </a:r>
            <a:r>
              <a:rPr lang="ja-JP" altLang="en-US" sz="2263" b="1" dirty="0"/>
              <a:t>の実行結果</a:t>
            </a:r>
            <a:r>
              <a:rPr lang="en-US" altLang="ja-JP" sz="2263" b="1" dirty="0"/>
              <a:t>】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01218"/>
            <a:ext cx="6254676" cy="206235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861048"/>
            <a:ext cx="6254676" cy="2760444"/>
          </a:xfrm>
          <a:prstGeom prst="rect">
            <a:avLst/>
          </a:prstGeom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29804" y="3420478"/>
            <a:ext cx="7932636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【new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delete</a:t>
            </a:r>
            <a:r>
              <a:rPr lang="ja-JP" altLang="en-US" sz="2263" b="1" dirty="0"/>
              <a:t>の実行結果</a:t>
            </a:r>
            <a:r>
              <a:rPr lang="en-US" altLang="ja-JP" sz="2263" b="1" dirty="0"/>
              <a:t>】</a:t>
            </a:r>
          </a:p>
        </p:txBody>
      </p:sp>
      <p:cxnSp>
        <p:nvCxnSpPr>
          <p:cNvPr id="13" name="直線コネクタ 12"/>
          <p:cNvCxnSpPr/>
          <p:nvPr/>
        </p:nvCxnSpPr>
        <p:spPr>
          <a:xfrm>
            <a:off x="899592" y="4437112"/>
            <a:ext cx="60486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899592" y="5805264"/>
            <a:ext cx="5616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4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078808"/>
            <a:ext cx="2193032" cy="1935351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1560" y="311145"/>
            <a:ext cx="8189510" cy="14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malloc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free</a:t>
            </a:r>
            <a:r>
              <a:rPr lang="ja-JP" altLang="en-US" sz="2263" b="1" dirty="0" err="1"/>
              <a:t>はメ</a:t>
            </a:r>
            <a:r>
              <a:rPr lang="ja-JP" altLang="en-US" sz="2263" b="1" dirty="0"/>
              <a:t>モリを確保するだけなので、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コンストラクタ・デストラクタが呼ばれない。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クラスを利用するときは、</a:t>
            </a:r>
            <a:r>
              <a:rPr lang="ja-JP" altLang="en-US" sz="2263" b="1" dirty="0">
                <a:solidFill>
                  <a:srgbClr val="0000FF"/>
                </a:solidFill>
              </a:rPr>
              <a:t>コンストラクタ・デストラクタを</a:t>
            </a:r>
            <a:r>
              <a:rPr lang="en-US" altLang="ja-JP" sz="2263" b="1" dirty="0">
                <a:solidFill>
                  <a:srgbClr val="0000FF"/>
                </a:solidFill>
              </a:rPr>
              <a:t/>
            </a:r>
            <a:br>
              <a:rPr lang="en-US" altLang="ja-JP" sz="2263" b="1" dirty="0">
                <a:solidFill>
                  <a:srgbClr val="0000FF"/>
                </a:solidFill>
              </a:rPr>
            </a:br>
            <a:r>
              <a:rPr lang="ja-JP" altLang="en-US" sz="2263" b="1" dirty="0">
                <a:solidFill>
                  <a:srgbClr val="0000FF"/>
                </a:solidFill>
              </a:rPr>
              <a:t>使う</a:t>
            </a:r>
            <a:r>
              <a:rPr lang="ja-JP" altLang="en-US" sz="2263" b="1" dirty="0"/>
              <a:t>ことが多いので</a:t>
            </a:r>
            <a:r>
              <a:rPr lang="en-US" altLang="ja-JP" sz="2263" b="1" dirty="0"/>
              <a:t>new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delete</a:t>
            </a:r>
            <a:r>
              <a:rPr lang="ja-JP" altLang="en-US" sz="2263" b="1" dirty="0"/>
              <a:t>を使うのがおススメ。</a:t>
            </a:r>
            <a:endParaRPr lang="en-US" altLang="ja-JP" sz="2263" b="1" dirty="0"/>
          </a:p>
        </p:txBody>
      </p:sp>
      <p:sp>
        <p:nvSpPr>
          <p:cNvPr id="7" name="角丸四角形吹き出し 14"/>
          <p:cNvSpPr/>
          <p:nvPr/>
        </p:nvSpPr>
        <p:spPr>
          <a:xfrm>
            <a:off x="4283968" y="2037475"/>
            <a:ext cx="3292966" cy="1009008"/>
          </a:xfrm>
          <a:prstGeom prst="wedgeRoundRectCallout">
            <a:avLst>
              <a:gd name="adj1" fmla="val -70625"/>
              <a:gd name="adj2" fmla="val 4266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なるほど、もう全部</a:t>
            </a:r>
            <a:r>
              <a:rPr lang="en-US" altLang="ja-JP" sz="2000" b="1" dirty="0">
                <a:latin typeface="ＭＳ Ｐゴシック"/>
              </a:rPr>
              <a:t/>
            </a:r>
            <a:br>
              <a:rPr lang="en-US" altLang="ja-JP" sz="2000" b="1" dirty="0">
                <a:latin typeface="ＭＳ Ｐゴシック"/>
              </a:rPr>
            </a:br>
            <a:r>
              <a:rPr lang="en-US" altLang="ja-JP" sz="2000" b="1" dirty="0">
                <a:latin typeface="ＭＳ Ｐゴシック"/>
              </a:rPr>
              <a:t>new</a:t>
            </a:r>
            <a:r>
              <a:rPr lang="ja-JP" altLang="en-US" sz="2000" b="1" dirty="0">
                <a:latin typeface="ＭＳ Ｐゴシック"/>
              </a:rPr>
              <a:t>・</a:t>
            </a:r>
            <a:r>
              <a:rPr lang="en-US" altLang="ja-JP" sz="2000" b="1" dirty="0">
                <a:latin typeface="ＭＳ Ｐゴシック"/>
              </a:rPr>
              <a:t>delete</a:t>
            </a:r>
            <a:r>
              <a:rPr lang="ja-JP" altLang="en-US" sz="2000" b="1" dirty="0">
                <a:latin typeface="ＭＳ Ｐゴシック"/>
              </a:rPr>
              <a:t>でいいかな。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5536" y="4581128"/>
            <a:ext cx="8189510" cy="148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malloc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free</a:t>
            </a:r>
            <a:r>
              <a:rPr lang="ja-JP" altLang="en-US" sz="2263" b="1" dirty="0"/>
              <a:t>は</a:t>
            </a:r>
            <a:r>
              <a:rPr lang="ja-JP" altLang="en-US" sz="2263" b="1" dirty="0">
                <a:solidFill>
                  <a:srgbClr val="0000FF"/>
                </a:solidFill>
              </a:rPr>
              <a:t>自分で指定したサイズのメモリが確保できる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メリットが存在する。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また、処理コストが小さいので</a:t>
            </a:r>
            <a:r>
              <a:rPr lang="ja-JP" altLang="en-US" sz="2263" b="1" dirty="0">
                <a:solidFill>
                  <a:srgbClr val="FF0000"/>
                </a:solidFill>
              </a:rPr>
              <a:t>通常の変数を確保する</a:t>
            </a:r>
            <a:r>
              <a:rPr lang="ja-JP" altLang="en-US" sz="2263" b="1" dirty="0"/>
              <a:t>ときなどは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こちらの方がおススメ。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29619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37828" y="544420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new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delete</a:t>
            </a:r>
            <a:r>
              <a:rPr lang="ja-JP" altLang="en-US" sz="2263" b="1" dirty="0"/>
              <a:t>で配列を作成することも可能。</a:t>
            </a:r>
            <a:endParaRPr lang="en-US" altLang="ja-JP" sz="2263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1964" y="103850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</a:t>
            </a:r>
            <a:r>
              <a:rPr lang="ja-JP" altLang="en-US" sz="2263" b="1" dirty="0"/>
              <a:t>配列の</a:t>
            </a:r>
            <a:r>
              <a:rPr lang="en-US" altLang="ja-JP" sz="2263" b="1" dirty="0"/>
              <a:t>new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delete]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783333" cy="4824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直線コネクタ 6"/>
          <p:cNvCxnSpPr/>
          <p:nvPr/>
        </p:nvCxnSpPr>
        <p:spPr>
          <a:xfrm>
            <a:off x="2771800" y="3140968"/>
            <a:ext cx="151216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/>
          <p:cNvCxnSpPr/>
          <p:nvPr/>
        </p:nvCxnSpPr>
        <p:spPr>
          <a:xfrm>
            <a:off x="2195736" y="5517232"/>
            <a:ext cx="10081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50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95536" y="324134"/>
            <a:ext cx="1368152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【</a:t>
            </a:r>
            <a:r>
              <a:rPr lang="ja-JP" altLang="en-US" sz="2263" b="1" dirty="0"/>
              <a:t>使い方</a:t>
            </a:r>
            <a:r>
              <a:rPr lang="en-US" altLang="ja-JP" sz="2263" b="1" dirty="0"/>
              <a:t>】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539552" y="764704"/>
            <a:ext cx="79326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3600" b="1" dirty="0"/>
              <a:t>ポインタ変数　＝　</a:t>
            </a:r>
            <a:r>
              <a:rPr lang="en-US" altLang="ja-JP" sz="3600" b="1" dirty="0">
                <a:solidFill>
                  <a:srgbClr val="FF0000"/>
                </a:solidFill>
              </a:rPr>
              <a:t>new</a:t>
            </a:r>
            <a:r>
              <a:rPr lang="ja-JP" altLang="en-US" sz="3600" b="1" dirty="0"/>
              <a:t>　型名</a:t>
            </a:r>
            <a:r>
              <a:rPr lang="en-US" altLang="ja-JP" sz="3600" b="1" dirty="0"/>
              <a:t>[</a:t>
            </a:r>
            <a:r>
              <a:rPr lang="ja-JP" altLang="en-US" sz="3600" b="1" dirty="0">
                <a:solidFill>
                  <a:srgbClr val="0000FF"/>
                </a:solidFill>
              </a:rPr>
              <a:t>要素数</a:t>
            </a:r>
            <a:r>
              <a:rPr lang="en-US" altLang="ja-JP" sz="3600" b="1" dirty="0"/>
              <a:t>];</a:t>
            </a:r>
            <a:br>
              <a:rPr lang="en-US" altLang="ja-JP" sz="3600" b="1" dirty="0"/>
            </a:br>
            <a:r>
              <a:rPr lang="en-US" altLang="ja-JP" sz="3600" b="1" dirty="0">
                <a:solidFill>
                  <a:srgbClr val="FF0000"/>
                </a:solidFill>
              </a:rPr>
              <a:t>delete</a:t>
            </a:r>
            <a:r>
              <a:rPr lang="en-US" altLang="ja-JP" sz="3600" b="1" dirty="0"/>
              <a:t> []</a:t>
            </a:r>
            <a:r>
              <a:rPr lang="ja-JP" altLang="en-US" sz="3600" b="1" dirty="0"/>
              <a:t>ポインタ変数</a:t>
            </a:r>
            <a:r>
              <a:rPr lang="en-US" altLang="ja-JP" sz="3600" b="1" dirty="0"/>
              <a:t>;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05603"/>
            <a:ext cx="1633538" cy="1905001"/>
          </a:xfrm>
          <a:prstGeom prst="rect">
            <a:avLst/>
          </a:prstGeom>
        </p:spPr>
      </p:pic>
      <p:sp>
        <p:nvSpPr>
          <p:cNvPr id="13" name="角丸四角形吹き出し 14"/>
          <p:cNvSpPr/>
          <p:nvPr/>
        </p:nvSpPr>
        <p:spPr>
          <a:xfrm>
            <a:off x="3563888" y="2636912"/>
            <a:ext cx="4392488" cy="1009008"/>
          </a:xfrm>
          <a:prstGeom prst="wedgeRoundRectCallout">
            <a:avLst>
              <a:gd name="adj1" fmla="val -70625"/>
              <a:gd name="adj2" fmla="val 4266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あれ、</a:t>
            </a:r>
            <a:r>
              <a:rPr lang="en-US" altLang="ja-JP" sz="2000" b="1" dirty="0">
                <a:latin typeface="ＭＳ Ｐゴシック"/>
              </a:rPr>
              <a:t>delete</a:t>
            </a:r>
            <a:r>
              <a:rPr lang="ja-JP" altLang="en-US" sz="2000" b="1" dirty="0">
                <a:latin typeface="ＭＳ Ｐゴシック"/>
              </a:rPr>
              <a:t>の横の</a:t>
            </a:r>
            <a:r>
              <a:rPr lang="en-US" altLang="ja-JP" sz="2000" b="1" dirty="0">
                <a:latin typeface="ＭＳ Ｐゴシック"/>
              </a:rPr>
              <a:t>[ ]</a:t>
            </a:r>
            <a:r>
              <a:rPr lang="ja-JP" altLang="en-US" sz="2000" b="1" dirty="0">
                <a:latin typeface="ＭＳ Ｐゴシック"/>
              </a:rPr>
              <a:t>に</a:t>
            </a:r>
            <a:r>
              <a:rPr lang="en-US" altLang="ja-JP" sz="2000" b="1" dirty="0">
                <a:latin typeface="ＭＳ Ｐゴシック"/>
              </a:rPr>
              <a:t/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「要素数」が入ってないぞ。</a:t>
            </a:r>
            <a:r>
              <a:rPr lang="en-US" altLang="ja-JP" sz="2000" b="1" dirty="0">
                <a:latin typeface="ＭＳ Ｐゴシック"/>
              </a:rPr>
              <a:t/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まー</a:t>
            </a:r>
            <a:r>
              <a:rPr lang="ja-JP" altLang="en-US" sz="2000" b="1" dirty="0" err="1">
                <a:latin typeface="ＭＳ Ｐゴシック"/>
              </a:rPr>
              <a:t>た</a:t>
            </a:r>
            <a:r>
              <a:rPr lang="ja-JP" altLang="en-US" sz="2000" b="1" dirty="0">
                <a:latin typeface="ＭＳ Ｐゴシック"/>
              </a:rPr>
              <a:t>記述ミスだよｗ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295636" y="4982483"/>
            <a:ext cx="6660740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※new</a:t>
            </a:r>
            <a:r>
              <a:rPr lang="ja-JP" altLang="en-US" sz="2263" b="1" dirty="0"/>
              <a:t>を行う際は要素数の記述が必要であるが、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　 </a:t>
            </a:r>
            <a:r>
              <a:rPr lang="en-US" altLang="ja-JP" sz="2263" b="1" dirty="0"/>
              <a:t>delete</a:t>
            </a:r>
            <a:r>
              <a:rPr lang="ja-JP" altLang="en-US" sz="2263" b="1" dirty="0"/>
              <a:t>を行う際は要素数の記述は不要！！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98897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爆発 1 1"/>
          <p:cNvSpPr/>
          <p:nvPr/>
        </p:nvSpPr>
        <p:spPr>
          <a:xfrm>
            <a:off x="2771775" y="115888"/>
            <a:ext cx="3916363" cy="1441450"/>
          </a:xfrm>
          <a:prstGeom prst="irregularSeal1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作ってみよう</a:t>
            </a:r>
            <a:r>
              <a:rPr lang="en-US" altLang="ja-JP" sz="2000" b="1" dirty="0">
                <a:solidFill>
                  <a:srgbClr val="FF0000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!!</a:t>
            </a:r>
            <a:endParaRPr lang="ja-JP" altLang="en-US" sz="2000" b="1" dirty="0">
              <a:solidFill>
                <a:srgbClr val="FF0000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467544" y="2132856"/>
            <a:ext cx="8130717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クラスで</a:t>
            </a:r>
            <a:r>
              <a:rPr lang="en-US" altLang="ja-JP" sz="2263" b="1" dirty="0"/>
              <a:t>new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delete</a:t>
            </a:r>
            <a:r>
              <a:rPr lang="ja-JP" altLang="en-US" sz="2263" b="1" dirty="0"/>
              <a:t>を行ったプログラムを改良して、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en-US" altLang="ja-JP" sz="2263" b="1" dirty="0"/>
              <a:t>5</a:t>
            </a:r>
            <a:r>
              <a:rPr lang="ja-JP" altLang="en-US" sz="2263" b="1" dirty="0"/>
              <a:t>個のクラスのメモリを確保するプログラムを作成しなさい。</a:t>
            </a:r>
          </a:p>
        </p:txBody>
      </p:sp>
    </p:spTree>
    <p:extLst>
      <p:ext uri="{BB962C8B-B14F-4D97-AF65-F5344CB8AC3E}">
        <p14:creationId xmlns:p14="http://schemas.microsoft.com/office/powerpoint/2010/main" val="38750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468313"/>
            <a:ext cx="7772400" cy="8651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/>
              <a:t>1</a:t>
            </a:r>
            <a:r>
              <a:rPr lang="ja-JP" altLang="en-US" dirty="0"/>
              <a:t>　</a:t>
            </a:r>
            <a:r>
              <a:rPr lang="en-US" altLang="ja-JP" dirty="0"/>
              <a:t>new</a:t>
            </a:r>
            <a:r>
              <a:rPr lang="ja-JP" altLang="en-US" dirty="0"/>
              <a:t>と</a:t>
            </a:r>
            <a:r>
              <a:rPr lang="en-US" altLang="ja-JP" dirty="0"/>
              <a:t>delete</a:t>
            </a:r>
            <a:endParaRPr lang="ja-JP" alt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67544" y="1514742"/>
            <a:ext cx="3528392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</a:t>
            </a:r>
            <a:r>
              <a:rPr lang="en-US" altLang="ja-JP" sz="2263" b="1" dirty="0" err="1"/>
              <a:t>malloc</a:t>
            </a:r>
            <a:r>
              <a:rPr lang="ja-JP" altLang="en-US" sz="2263" b="1" dirty="0"/>
              <a:t>と</a:t>
            </a:r>
            <a:r>
              <a:rPr lang="en-US" altLang="ja-JP" sz="2263" b="1" dirty="0"/>
              <a:t>free</a:t>
            </a:r>
            <a:r>
              <a:rPr lang="ja-JP" altLang="en-US" sz="2263" b="1" dirty="0"/>
              <a:t>のおさらい</a:t>
            </a:r>
            <a:r>
              <a:rPr lang="en-US" altLang="ja-JP" sz="2263" b="1" dirty="0"/>
              <a:t>]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31640" y="2159057"/>
            <a:ext cx="7704856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今回学ぶ</a:t>
            </a:r>
            <a:r>
              <a:rPr lang="en-US" altLang="ja-JP" sz="2263" b="1" dirty="0"/>
              <a:t>new</a:t>
            </a:r>
            <a:r>
              <a:rPr lang="ja-JP" altLang="en-US" sz="2263" b="1" dirty="0"/>
              <a:t>と</a:t>
            </a:r>
            <a:r>
              <a:rPr lang="en-US" altLang="ja-JP" sz="2263" b="1" dirty="0"/>
              <a:t>delete</a:t>
            </a:r>
            <a:r>
              <a:rPr lang="ja-JP" altLang="en-US" sz="2263" b="1" dirty="0"/>
              <a:t>の前に、</a:t>
            </a:r>
            <a:r>
              <a:rPr lang="en-US" altLang="ja-JP" sz="2263" b="1" dirty="0"/>
              <a:t>C</a:t>
            </a:r>
            <a:r>
              <a:rPr lang="ja-JP" altLang="en-US" sz="2263" b="1" dirty="0"/>
              <a:t>言語で学んだ</a:t>
            </a:r>
            <a:r>
              <a:rPr lang="en-US" altLang="ja-JP" sz="2263" b="1" dirty="0" err="1"/>
              <a:t>malloc</a:t>
            </a:r>
            <a:r>
              <a:rPr lang="ja-JP" altLang="en-US" sz="2263" b="1" dirty="0"/>
              <a:t>と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en-US" altLang="ja-JP" sz="2263" b="1" dirty="0"/>
              <a:t>free</a:t>
            </a:r>
            <a:r>
              <a:rPr lang="ja-JP" altLang="en-US" sz="2263" b="1" dirty="0"/>
              <a:t>を理解しておく必要がある。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66" y="3745186"/>
            <a:ext cx="2310070" cy="2625080"/>
          </a:xfrm>
          <a:prstGeom prst="rect">
            <a:avLst/>
          </a:prstGeom>
        </p:spPr>
      </p:pic>
      <p:sp>
        <p:nvSpPr>
          <p:cNvPr id="15" name="角丸四角形吹き出し 14"/>
          <p:cNvSpPr/>
          <p:nvPr/>
        </p:nvSpPr>
        <p:spPr>
          <a:xfrm>
            <a:off x="4211960" y="4553222"/>
            <a:ext cx="4341367" cy="1009008"/>
          </a:xfrm>
          <a:prstGeom prst="wedgeRoundRectCallout">
            <a:avLst>
              <a:gd name="adj1" fmla="val -61328"/>
              <a:gd name="adj2" fmla="val 2330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あー、分かります。</a:t>
            </a:r>
            <a:r>
              <a:rPr lang="en-US" altLang="ja-JP" sz="2000" b="1" dirty="0">
                <a:latin typeface="ＭＳ Ｐゴシック"/>
              </a:rPr>
              <a:t/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ほら、ポインタを使って何かをする</a:t>
            </a:r>
            <a:r>
              <a:rPr lang="en-US" altLang="ja-JP" sz="2000" b="1" dirty="0">
                <a:latin typeface="ＭＳ Ｐゴシック"/>
              </a:rPr>
              <a:t/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あれですよね・・・。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644024" y="1125565"/>
            <a:ext cx="1767735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【</a:t>
            </a:r>
            <a:r>
              <a:rPr lang="ja-JP" altLang="en-US" sz="2263" b="1" dirty="0"/>
              <a:t>ステージ</a:t>
            </a:r>
            <a:r>
              <a:rPr lang="en-US" altLang="ja-JP" sz="2263" b="1" dirty="0"/>
              <a:t>1】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036512" y="1125565"/>
            <a:ext cx="1826623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【</a:t>
            </a:r>
            <a:r>
              <a:rPr lang="ja-JP" altLang="en-US" sz="2263" b="1" dirty="0"/>
              <a:t>ステージ</a:t>
            </a:r>
            <a:r>
              <a:rPr lang="en-US" altLang="ja-JP" sz="2263" b="1" dirty="0"/>
              <a:t>2】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315837" y="233116"/>
            <a:ext cx="5547299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実際に</a:t>
            </a:r>
            <a:r>
              <a:rPr lang="en-US" altLang="ja-JP" sz="2263" b="1" dirty="0" err="1"/>
              <a:t>malloc</a:t>
            </a:r>
            <a:r>
              <a:rPr lang="ja-JP" altLang="en-US" sz="2263" b="1" dirty="0"/>
              <a:t>と</a:t>
            </a:r>
            <a:r>
              <a:rPr lang="en-US" altLang="ja-JP" sz="2263" b="1" dirty="0"/>
              <a:t>free</a:t>
            </a:r>
            <a:r>
              <a:rPr lang="ja-JP" altLang="en-US" sz="2263" b="1" dirty="0" err="1"/>
              <a:t>で</a:t>
            </a:r>
            <a:r>
              <a:rPr lang="ja-JP" altLang="en-US" sz="2263" b="1" dirty="0"/>
              <a:t>よく利用する場面は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メモリの動的確保となる。</a:t>
            </a:r>
            <a:endParaRPr lang="en-US" altLang="ja-JP" sz="2263" b="1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899592" y="4412145"/>
            <a:ext cx="7704856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敵のデータを保存するには・・・予め全ステージの中で最大の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数をカバーできる配列を用意しておく？</a:t>
            </a:r>
            <a:endParaRPr lang="en-US" altLang="ja-JP" sz="2263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04" y="1813540"/>
            <a:ext cx="1620123" cy="1867577"/>
          </a:xfrm>
          <a:prstGeom prst="rect">
            <a:avLst/>
          </a:prstGeom>
        </p:spPr>
      </p:pic>
      <p:sp>
        <p:nvSpPr>
          <p:cNvPr id="17" name="角丸四角形吹き出し 16"/>
          <p:cNvSpPr/>
          <p:nvPr/>
        </p:nvSpPr>
        <p:spPr>
          <a:xfrm>
            <a:off x="1912596" y="2021991"/>
            <a:ext cx="2651175" cy="611052"/>
          </a:xfrm>
          <a:prstGeom prst="wedgeRoundRectCallout">
            <a:avLst>
              <a:gd name="adj1" fmla="val -61328"/>
              <a:gd name="adj2" fmla="val 2330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 b="1" dirty="0">
                <a:latin typeface="ＭＳ Ｐゴシック"/>
              </a:rPr>
              <a:t>1</a:t>
            </a:r>
            <a:r>
              <a:rPr lang="ja-JP" altLang="en-US" sz="2000" b="1" dirty="0">
                <a:latin typeface="ＭＳ Ｐゴシック"/>
              </a:rPr>
              <a:t>体だけ出てきます。</a:t>
            </a: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561" y="1708545"/>
            <a:ext cx="655551" cy="75567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61" y="1860945"/>
            <a:ext cx="655551" cy="755678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61" y="2013345"/>
            <a:ext cx="655551" cy="75567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61" y="2165745"/>
            <a:ext cx="655551" cy="755678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61" y="2318145"/>
            <a:ext cx="655551" cy="755678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27" y="1669470"/>
            <a:ext cx="655551" cy="755678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27" y="1821870"/>
            <a:ext cx="655551" cy="755678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27" y="1974270"/>
            <a:ext cx="655551" cy="755678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27" y="2126670"/>
            <a:ext cx="655551" cy="755678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727" y="2279070"/>
            <a:ext cx="655551" cy="755678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693" y="1640385"/>
            <a:ext cx="655551" cy="755678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093" y="1792785"/>
            <a:ext cx="655551" cy="755678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93" y="1945185"/>
            <a:ext cx="655551" cy="755678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93" y="2097585"/>
            <a:ext cx="655551" cy="755678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293" y="2249985"/>
            <a:ext cx="655551" cy="755678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731" y="1656617"/>
            <a:ext cx="655551" cy="755678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131" y="1809017"/>
            <a:ext cx="655551" cy="755678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531" y="1961417"/>
            <a:ext cx="655551" cy="755678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31" y="2113817"/>
            <a:ext cx="655551" cy="755678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331" y="2266217"/>
            <a:ext cx="655551" cy="755678"/>
          </a:xfrm>
          <a:prstGeom prst="rect">
            <a:avLst/>
          </a:prstGeom>
        </p:spPr>
      </p:pic>
      <p:sp>
        <p:nvSpPr>
          <p:cNvPr id="71" name="角丸四角形吹き出し 70"/>
          <p:cNvSpPr/>
          <p:nvPr/>
        </p:nvSpPr>
        <p:spPr>
          <a:xfrm>
            <a:off x="5165890" y="3567936"/>
            <a:ext cx="2651175" cy="611052"/>
          </a:xfrm>
          <a:prstGeom prst="wedgeRoundRectCallout">
            <a:avLst>
              <a:gd name="adj1" fmla="val -17122"/>
              <a:gd name="adj2" fmla="val -134767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2000" b="1" dirty="0">
                <a:latin typeface="ＭＳ Ｐゴシック"/>
              </a:rPr>
              <a:t>20</a:t>
            </a:r>
            <a:r>
              <a:rPr lang="ja-JP" altLang="en-US" sz="2000" b="1" dirty="0">
                <a:latin typeface="ＭＳ Ｐゴシック"/>
              </a:rPr>
              <a:t>体出てきます。</a:t>
            </a:r>
          </a:p>
        </p:txBody>
      </p:sp>
      <p:sp>
        <p:nvSpPr>
          <p:cNvPr id="10" name="乗算記号 9"/>
          <p:cNvSpPr/>
          <p:nvPr/>
        </p:nvSpPr>
        <p:spPr>
          <a:xfrm>
            <a:off x="2884618" y="5098242"/>
            <a:ext cx="3256243" cy="72008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255" y="5657527"/>
            <a:ext cx="1114053" cy="1204382"/>
          </a:xfrm>
          <a:prstGeom prst="rect">
            <a:avLst/>
          </a:prstGeom>
        </p:spPr>
      </p:pic>
      <p:sp>
        <p:nvSpPr>
          <p:cNvPr id="72" name="角丸四角形吹き出し 71"/>
          <p:cNvSpPr/>
          <p:nvPr/>
        </p:nvSpPr>
        <p:spPr>
          <a:xfrm>
            <a:off x="1231993" y="5970745"/>
            <a:ext cx="4878157" cy="636688"/>
          </a:xfrm>
          <a:prstGeom prst="wedgeRoundRectCallout">
            <a:avLst>
              <a:gd name="adj1" fmla="val 67415"/>
              <a:gd name="adj2" fmla="val 7388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優秀なプログラマーはステージで必要な</a:t>
            </a:r>
            <a:r>
              <a:rPr lang="en-US" altLang="ja-JP" sz="2000" b="1" dirty="0">
                <a:latin typeface="ＭＳ Ｐゴシック"/>
              </a:rPr>
              <a:t/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数だけ、配列を用意します！！</a:t>
            </a:r>
          </a:p>
        </p:txBody>
      </p:sp>
    </p:spTree>
    <p:extLst>
      <p:ext uri="{BB962C8B-B14F-4D97-AF65-F5344CB8AC3E}">
        <p14:creationId xmlns:p14="http://schemas.microsoft.com/office/powerpoint/2010/main" val="12081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548680"/>
            <a:ext cx="7758421" cy="6216900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536" y="64362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</a:t>
            </a:r>
            <a:r>
              <a:rPr lang="ja-JP" altLang="en-US" sz="2263" b="1" dirty="0"/>
              <a:t>メモリを確保、解放するサンプルプログラム</a:t>
            </a:r>
            <a:r>
              <a:rPr lang="en-US" altLang="ja-JP" sz="2263" b="1" dirty="0"/>
              <a:t>]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971600" y="5517232"/>
            <a:ext cx="1728192" cy="57606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2728467" y="5798126"/>
            <a:ext cx="2645409" cy="7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373876" y="5536397"/>
            <a:ext cx="3114870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メモリを確保したら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必ず解放を忘れない！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184909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83568" y="842204"/>
            <a:ext cx="7932636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C++</a:t>
            </a:r>
            <a:r>
              <a:rPr lang="ja-JP" altLang="en-US" sz="2263" b="1" dirty="0"/>
              <a:t>では、</a:t>
            </a:r>
            <a:r>
              <a:rPr lang="en-US" altLang="ja-JP" sz="2263" b="1" dirty="0" err="1">
                <a:solidFill>
                  <a:srgbClr val="0000FF"/>
                </a:solidFill>
              </a:rPr>
              <a:t>malloc</a:t>
            </a:r>
            <a:r>
              <a:rPr lang="ja-JP" altLang="en-US" sz="2263" b="1" dirty="0">
                <a:solidFill>
                  <a:srgbClr val="0000FF"/>
                </a:solidFill>
              </a:rPr>
              <a:t>関数・</a:t>
            </a:r>
            <a:r>
              <a:rPr lang="en-US" altLang="ja-JP" sz="2263" b="1" dirty="0">
                <a:solidFill>
                  <a:srgbClr val="0000FF"/>
                </a:solidFill>
              </a:rPr>
              <a:t>free</a:t>
            </a:r>
            <a:r>
              <a:rPr lang="ja-JP" altLang="en-US" sz="2263" b="1" dirty="0">
                <a:solidFill>
                  <a:srgbClr val="0000FF"/>
                </a:solidFill>
              </a:rPr>
              <a:t>関数</a:t>
            </a:r>
            <a:r>
              <a:rPr lang="ja-JP" altLang="en-US" sz="2263" b="1" dirty="0"/>
              <a:t>に代わり、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en-US" altLang="ja-JP" sz="2263" b="1" dirty="0">
                <a:solidFill>
                  <a:srgbClr val="FF0000"/>
                </a:solidFill>
              </a:rPr>
              <a:t>new</a:t>
            </a:r>
            <a:r>
              <a:rPr lang="ja-JP" altLang="en-US" sz="2263" b="1" dirty="0">
                <a:solidFill>
                  <a:srgbClr val="FF0000"/>
                </a:solidFill>
              </a:rPr>
              <a:t>演算子</a:t>
            </a:r>
            <a:r>
              <a:rPr lang="ja-JP" altLang="en-US" sz="2263" b="1" dirty="0"/>
              <a:t>と</a:t>
            </a:r>
            <a:r>
              <a:rPr lang="en-US" altLang="ja-JP" sz="2263" b="1" dirty="0">
                <a:solidFill>
                  <a:srgbClr val="FF0000"/>
                </a:solidFill>
              </a:rPr>
              <a:t>delete</a:t>
            </a:r>
            <a:r>
              <a:rPr lang="ja-JP" altLang="en-US" sz="2263" b="1" dirty="0">
                <a:solidFill>
                  <a:srgbClr val="FF0000"/>
                </a:solidFill>
              </a:rPr>
              <a:t>演算子</a:t>
            </a:r>
            <a:r>
              <a:rPr lang="ja-JP" altLang="en-US" sz="2263" b="1" dirty="0"/>
              <a:t>が用意されている。</a:t>
            </a:r>
            <a:endParaRPr lang="en-US" altLang="ja-JP" sz="2263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79512" y="245492"/>
            <a:ext cx="3816424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[new</a:t>
            </a:r>
            <a:r>
              <a:rPr lang="ja-JP" altLang="en-US" sz="2263" b="1" dirty="0"/>
              <a:t>演算子と</a:t>
            </a:r>
            <a:r>
              <a:rPr lang="en-US" altLang="ja-JP" sz="2263" b="1" dirty="0"/>
              <a:t>delete</a:t>
            </a:r>
            <a:r>
              <a:rPr lang="ja-JP" altLang="en-US" sz="2263" b="1" dirty="0"/>
              <a:t>演算子</a:t>
            </a:r>
            <a:r>
              <a:rPr lang="en-US" altLang="ja-JP" sz="2263" b="1" dirty="0"/>
              <a:t>]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99326" y="2132856"/>
            <a:ext cx="2700131" cy="1944216"/>
          </a:xfrm>
          <a:prstGeom prst="rect">
            <a:avLst/>
          </a:prstGeom>
        </p:spPr>
      </p:pic>
      <p:sp>
        <p:nvSpPr>
          <p:cNvPr id="8" name="角丸四角形吹き出し 7"/>
          <p:cNvSpPr/>
          <p:nvPr/>
        </p:nvSpPr>
        <p:spPr>
          <a:xfrm>
            <a:off x="65962" y="2478561"/>
            <a:ext cx="3096344" cy="1252806"/>
          </a:xfrm>
          <a:prstGeom prst="wedgeRoundRectCallout">
            <a:avLst>
              <a:gd name="adj1" fmla="val 66224"/>
              <a:gd name="adj2" fmla="val -2017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演算子ということは、</a:t>
            </a:r>
            <a:r>
              <a:rPr lang="en-US" altLang="ja-JP" sz="2000" b="1" dirty="0">
                <a:latin typeface="ＭＳ Ｐゴシック"/>
              </a:rPr>
              <a:t/>
            </a:r>
            <a:br>
              <a:rPr lang="en-US" altLang="ja-JP" sz="2000" b="1" dirty="0">
                <a:latin typeface="ＭＳ Ｐゴシック"/>
              </a:rPr>
            </a:br>
            <a:r>
              <a:rPr lang="en-US" altLang="ja-JP" sz="2000" b="1" dirty="0">
                <a:latin typeface="ＭＳ Ｐゴシック"/>
              </a:rPr>
              <a:t>new</a:t>
            </a:r>
            <a:r>
              <a:rPr lang="ja-JP" altLang="en-US" sz="2000" b="1" dirty="0">
                <a:latin typeface="ＭＳ Ｐゴシック"/>
              </a:rPr>
              <a:t>と</a:t>
            </a:r>
            <a:r>
              <a:rPr lang="en-US" altLang="ja-JP" sz="2000" b="1" dirty="0">
                <a:latin typeface="ＭＳ Ｐゴシック"/>
              </a:rPr>
              <a:t>delete</a:t>
            </a:r>
            <a:r>
              <a:rPr lang="ja-JP" altLang="en-US" sz="2000" b="1" dirty="0">
                <a:latin typeface="ＭＳ Ｐゴシック"/>
              </a:rPr>
              <a:t>は</a:t>
            </a:r>
            <a:r>
              <a:rPr lang="en-US" altLang="ja-JP" sz="2000" b="1" dirty="0">
                <a:latin typeface="ＭＳ Ｐゴシック"/>
              </a:rPr>
              <a:t/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関数ではないのですね。</a:t>
            </a:r>
          </a:p>
        </p:txBody>
      </p:sp>
      <p:sp>
        <p:nvSpPr>
          <p:cNvPr id="10" name="角丸四角形吹き出し 9"/>
          <p:cNvSpPr/>
          <p:nvPr/>
        </p:nvSpPr>
        <p:spPr>
          <a:xfrm>
            <a:off x="6372200" y="2526938"/>
            <a:ext cx="2602493" cy="1252806"/>
          </a:xfrm>
          <a:prstGeom prst="wedgeRoundRectCallout">
            <a:avLst>
              <a:gd name="adj1" fmla="val -59658"/>
              <a:gd name="adj2" fmla="val -13963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その通りですが、</a:t>
            </a:r>
            <a:r>
              <a:rPr lang="en-US" altLang="ja-JP" sz="2000" b="1" dirty="0">
                <a:latin typeface="ＭＳ Ｐゴシック"/>
              </a:rPr>
              <a:t/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どうして糸電話で</a:t>
            </a:r>
            <a:r>
              <a:rPr lang="en-US" altLang="ja-JP" sz="2000" b="1" dirty="0">
                <a:latin typeface="ＭＳ Ｐゴシック"/>
              </a:rPr>
              <a:t/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伝えてくるのですか</a:t>
            </a:r>
            <a:r>
              <a:rPr lang="en-US" altLang="ja-JP" sz="2000" b="1" dirty="0">
                <a:latin typeface="ＭＳ Ｐゴシック"/>
              </a:rPr>
              <a:t>?</a:t>
            </a:r>
            <a:endParaRPr lang="ja-JP" altLang="en-US" sz="2000" b="1" dirty="0">
              <a:latin typeface="ＭＳ Ｐゴシック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39552" y="4829786"/>
            <a:ext cx="1368152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【</a:t>
            </a:r>
            <a:r>
              <a:rPr lang="ja-JP" altLang="en-US" sz="2263" b="1" dirty="0"/>
              <a:t>使い方</a:t>
            </a:r>
            <a:r>
              <a:rPr lang="en-US" altLang="ja-JP" sz="2263" b="1" dirty="0"/>
              <a:t>】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3568" y="5270356"/>
            <a:ext cx="793263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4400" b="1" dirty="0"/>
              <a:t>ポインタ変数　＝　</a:t>
            </a:r>
            <a:r>
              <a:rPr lang="en-US" altLang="ja-JP" sz="4400" b="1" dirty="0">
                <a:solidFill>
                  <a:srgbClr val="FF0000"/>
                </a:solidFill>
              </a:rPr>
              <a:t>new</a:t>
            </a:r>
            <a:r>
              <a:rPr lang="ja-JP" altLang="en-US" sz="4400" b="1" dirty="0"/>
              <a:t>　型名</a:t>
            </a:r>
            <a:r>
              <a:rPr lang="en-US" altLang="ja-JP" sz="4400" b="1" dirty="0"/>
              <a:t>;</a:t>
            </a:r>
            <a:br>
              <a:rPr lang="en-US" altLang="ja-JP" sz="4400" b="1" dirty="0"/>
            </a:br>
            <a:r>
              <a:rPr lang="en-US" altLang="ja-JP" sz="4400" b="1" dirty="0">
                <a:solidFill>
                  <a:srgbClr val="FF0000"/>
                </a:solidFill>
              </a:rPr>
              <a:t>delete</a:t>
            </a:r>
            <a:r>
              <a:rPr lang="en-US" altLang="ja-JP" sz="4400" b="1" dirty="0"/>
              <a:t> </a:t>
            </a:r>
            <a:r>
              <a:rPr lang="ja-JP" altLang="en-US" sz="4400" b="1" dirty="0"/>
              <a:t>ポインタ変数</a:t>
            </a:r>
            <a:r>
              <a:rPr lang="en-US" altLang="ja-JP" sz="4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780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2" y="677513"/>
            <a:ext cx="8401450" cy="5921939"/>
          </a:xfrm>
          <a:prstGeom prst="rect">
            <a:avLst/>
          </a:prstGeom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536" y="64362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</a:t>
            </a:r>
            <a:r>
              <a:rPr lang="ja-JP" altLang="en-US" sz="2263" b="1" dirty="0"/>
              <a:t>簡単な</a:t>
            </a:r>
            <a:r>
              <a:rPr lang="en-US" altLang="ja-JP" sz="2263" b="1" dirty="0"/>
              <a:t>new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delete</a:t>
            </a:r>
            <a:r>
              <a:rPr lang="ja-JP" altLang="en-US" sz="2263" b="1" dirty="0"/>
              <a:t>を用いたプログラム</a:t>
            </a:r>
            <a:r>
              <a:rPr lang="en-US" altLang="ja-JP" sz="2263" b="1" dirty="0"/>
              <a:t>]</a:t>
            </a:r>
          </a:p>
        </p:txBody>
      </p:sp>
      <p:cxnSp>
        <p:nvCxnSpPr>
          <p:cNvPr id="9" name="直線コネクタ 8"/>
          <p:cNvCxnSpPr/>
          <p:nvPr/>
        </p:nvCxnSpPr>
        <p:spPr>
          <a:xfrm>
            <a:off x="2123728" y="3140968"/>
            <a:ext cx="12961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187624" y="5517232"/>
            <a:ext cx="1800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5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48" y="984990"/>
            <a:ext cx="7869287" cy="5839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536" y="64362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構造体やクラスも同じように</a:t>
            </a:r>
            <a:r>
              <a:rPr lang="en-US" altLang="ja-JP" sz="2263" b="1" dirty="0"/>
              <a:t>new</a:t>
            </a:r>
            <a:r>
              <a:rPr lang="ja-JP" altLang="en-US" sz="2263" b="1" dirty="0"/>
              <a:t>と</a:t>
            </a:r>
            <a:r>
              <a:rPr lang="en-US" altLang="ja-JP" sz="2263" b="1" dirty="0"/>
              <a:t>delete</a:t>
            </a:r>
            <a:r>
              <a:rPr lang="ja-JP" altLang="en-US" sz="2263" b="1" dirty="0"/>
              <a:t>を使用可能。</a:t>
            </a:r>
            <a:endParaRPr lang="en-US" altLang="ja-JP" sz="2263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536" y="544420"/>
            <a:ext cx="6552728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</a:t>
            </a:r>
            <a:r>
              <a:rPr lang="ja-JP" altLang="en-US" sz="2263" b="1"/>
              <a:t>クラスでの</a:t>
            </a:r>
            <a:r>
              <a:rPr lang="en-US" altLang="ja-JP" sz="2263" b="1"/>
              <a:t>new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delete</a:t>
            </a:r>
            <a:r>
              <a:rPr lang="ja-JP" altLang="en-US" sz="2263" b="1" dirty="0"/>
              <a:t>を用いたプログラム</a:t>
            </a:r>
            <a:r>
              <a:rPr lang="en-US" altLang="ja-JP" sz="2263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1770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2" y="714130"/>
            <a:ext cx="6319630" cy="4973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角丸四角形 11"/>
          <p:cNvSpPr/>
          <p:nvPr/>
        </p:nvSpPr>
        <p:spPr>
          <a:xfrm>
            <a:off x="755576" y="2636912"/>
            <a:ext cx="3240360" cy="172819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4067945" y="3356992"/>
            <a:ext cx="1296143" cy="7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471865" y="2795608"/>
            <a:ext cx="3361803" cy="11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ポインタを利用するときは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>
                <a:solidFill>
                  <a:srgbClr val="0000FF"/>
                </a:solidFill>
              </a:rPr>
              <a:t>アロー演算子</a:t>
            </a:r>
            <a:r>
              <a:rPr lang="ja-JP" altLang="en-US" sz="2263" b="1" dirty="0"/>
              <a:t>になるので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注意！</a:t>
            </a:r>
            <a:endParaRPr lang="en-US" altLang="ja-JP" sz="2263" b="1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5536" y="5776738"/>
            <a:ext cx="8280920" cy="78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クラスを利用する場合は、</a:t>
            </a:r>
            <a:r>
              <a:rPr lang="ja-JP" altLang="en-US" sz="2263" b="1" dirty="0">
                <a:solidFill>
                  <a:srgbClr val="00B050"/>
                </a:solidFill>
              </a:rPr>
              <a:t>コンストラクタ・デストラクタが呼ばれる</a:t>
            </a:r>
            <a:r>
              <a:rPr lang="en-US" altLang="ja-JP" sz="2263" b="1" dirty="0">
                <a:solidFill>
                  <a:srgbClr val="00B050"/>
                </a:solidFill>
              </a:rPr>
              <a:t/>
            </a:r>
            <a:br>
              <a:rPr lang="en-US" altLang="ja-JP" sz="2263" b="1" dirty="0">
                <a:solidFill>
                  <a:srgbClr val="00B050"/>
                </a:solidFill>
              </a:rPr>
            </a:br>
            <a:r>
              <a:rPr lang="ja-JP" altLang="en-US" sz="2263" b="1" dirty="0">
                <a:solidFill>
                  <a:srgbClr val="00B050"/>
                </a:solidFill>
              </a:rPr>
              <a:t>タイミング</a:t>
            </a:r>
            <a:r>
              <a:rPr lang="ja-JP" altLang="en-US" sz="2263" b="1" dirty="0"/>
              <a:t>をしっかり確認しておくこと！！</a:t>
            </a:r>
            <a:endParaRPr lang="en-US" altLang="ja-JP" sz="2263" b="1" dirty="0"/>
          </a:p>
        </p:txBody>
      </p:sp>
    </p:spTree>
    <p:extLst>
      <p:ext uri="{BB962C8B-B14F-4D97-AF65-F5344CB8AC3E}">
        <p14:creationId xmlns:p14="http://schemas.microsoft.com/office/powerpoint/2010/main" val="283220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95936" y="2211864"/>
            <a:ext cx="2282221" cy="2088232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755576" y="4581128"/>
            <a:ext cx="8189510" cy="218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ja-JP" altLang="en-US" sz="2263" b="1" dirty="0"/>
              <a:t>「</a:t>
            </a:r>
            <a:r>
              <a:rPr lang="en-US" altLang="ja-JP" sz="2263" b="1" dirty="0"/>
              <a:t>malloc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free</a:t>
            </a:r>
            <a:r>
              <a:rPr lang="ja-JP" altLang="en-US" sz="2263" b="1" dirty="0"/>
              <a:t>」と「</a:t>
            </a:r>
            <a:r>
              <a:rPr lang="en-US" altLang="ja-JP" sz="2263" b="1" dirty="0"/>
              <a:t>new</a:t>
            </a:r>
            <a:r>
              <a:rPr lang="ja-JP" altLang="en-US" sz="2263" b="1" dirty="0"/>
              <a:t>・</a:t>
            </a:r>
            <a:r>
              <a:rPr lang="en-US" altLang="ja-JP" sz="2263" b="1" dirty="0"/>
              <a:t>delete</a:t>
            </a:r>
            <a:r>
              <a:rPr lang="ja-JP" altLang="en-US" sz="2263" b="1" dirty="0"/>
              <a:t>」はどちらもメモリを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動的確保してくれるものである。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が、動作が異なるため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en-US" altLang="ja-JP" sz="2263" b="1" dirty="0">
                <a:solidFill>
                  <a:srgbClr val="FF0000"/>
                </a:solidFill>
              </a:rPr>
              <a:t>new</a:t>
            </a:r>
            <a:r>
              <a:rPr lang="ja-JP" altLang="en-US" sz="2263" b="1" dirty="0">
                <a:solidFill>
                  <a:srgbClr val="FF0000"/>
                </a:solidFill>
              </a:rPr>
              <a:t>で確保したものは</a:t>
            </a:r>
            <a:r>
              <a:rPr lang="en-US" altLang="ja-JP" sz="2263" b="1" dirty="0">
                <a:solidFill>
                  <a:srgbClr val="FF0000"/>
                </a:solidFill>
              </a:rPr>
              <a:t>delete</a:t>
            </a:r>
            <a:r>
              <a:rPr lang="ja-JP" altLang="en-US" sz="2263" b="1" dirty="0">
                <a:solidFill>
                  <a:srgbClr val="FF0000"/>
                </a:solidFill>
              </a:rPr>
              <a:t>で解放</a:t>
            </a:r>
            <a:r>
              <a:rPr lang="en-US" altLang="ja-JP" sz="2263" b="1" dirty="0">
                <a:solidFill>
                  <a:srgbClr val="FF0000"/>
                </a:solidFill>
              </a:rPr>
              <a:t/>
            </a:r>
            <a:br>
              <a:rPr lang="en-US" altLang="ja-JP" sz="2263" b="1" dirty="0">
                <a:solidFill>
                  <a:srgbClr val="FF0000"/>
                </a:solidFill>
              </a:rPr>
            </a:br>
            <a:r>
              <a:rPr lang="en-US" altLang="ja-JP" sz="2263" b="1" dirty="0">
                <a:solidFill>
                  <a:srgbClr val="0000FF"/>
                </a:solidFill>
              </a:rPr>
              <a:t>malloc</a:t>
            </a:r>
            <a:r>
              <a:rPr lang="ja-JP" altLang="en-US" sz="2263" b="1" dirty="0">
                <a:solidFill>
                  <a:srgbClr val="0000FF"/>
                </a:solidFill>
              </a:rPr>
              <a:t>で確保したものは</a:t>
            </a:r>
            <a:r>
              <a:rPr lang="en-US" altLang="ja-JP" sz="2263" b="1" dirty="0">
                <a:solidFill>
                  <a:srgbClr val="0000FF"/>
                </a:solidFill>
              </a:rPr>
              <a:t>free</a:t>
            </a:r>
            <a:r>
              <a:rPr lang="ja-JP" altLang="en-US" sz="2263" b="1" dirty="0">
                <a:solidFill>
                  <a:srgbClr val="0000FF"/>
                </a:solidFill>
              </a:rPr>
              <a:t>で解放</a:t>
            </a:r>
            <a:r>
              <a:rPr lang="en-US" altLang="ja-JP" sz="2263" b="1" dirty="0"/>
              <a:t/>
            </a:r>
            <a:br>
              <a:rPr lang="en-US" altLang="ja-JP" sz="2263" b="1" dirty="0"/>
            </a:br>
            <a:r>
              <a:rPr lang="ja-JP" altLang="en-US" sz="2263" b="1" dirty="0"/>
              <a:t>するようにすること！！</a:t>
            </a:r>
            <a:endParaRPr lang="en-US" altLang="ja-JP" sz="2263" b="1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251520" y="1202856"/>
            <a:ext cx="4341367" cy="1009008"/>
          </a:xfrm>
          <a:prstGeom prst="wedgeRoundRectCallout">
            <a:avLst>
              <a:gd name="adj1" fmla="val 38134"/>
              <a:gd name="adj2" fmla="val 87981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なるほど、使い方がわかったぞ。</a:t>
            </a:r>
            <a:r>
              <a:rPr lang="en-US" altLang="ja-JP" sz="2000" b="1" dirty="0">
                <a:latin typeface="ＭＳ Ｐゴシック"/>
              </a:rPr>
              <a:t/>
            </a:r>
            <a:br>
              <a:rPr lang="en-US" altLang="ja-JP" sz="2000" b="1" dirty="0">
                <a:latin typeface="ＭＳ Ｐゴシック"/>
              </a:rPr>
            </a:br>
            <a:r>
              <a:rPr lang="en-US" altLang="ja-JP" sz="2000" b="1" dirty="0">
                <a:solidFill>
                  <a:srgbClr val="0000FF"/>
                </a:solidFill>
                <a:latin typeface="ＭＳ Ｐゴシック"/>
              </a:rPr>
              <a:t>new</a:t>
            </a:r>
            <a:r>
              <a:rPr lang="ja-JP" altLang="en-US" sz="2000" b="1" dirty="0" err="1">
                <a:solidFill>
                  <a:srgbClr val="0000FF"/>
                </a:solidFill>
                <a:latin typeface="ＭＳ Ｐゴシック"/>
              </a:rPr>
              <a:t>でメ</a:t>
            </a:r>
            <a:r>
              <a:rPr lang="ja-JP" altLang="en-US" sz="2000" b="1" dirty="0">
                <a:solidFill>
                  <a:srgbClr val="0000FF"/>
                </a:solidFill>
                <a:latin typeface="ＭＳ Ｐゴシック"/>
              </a:rPr>
              <a:t>モリを確保</a:t>
            </a:r>
            <a:r>
              <a:rPr lang="ja-JP" altLang="en-US" sz="2000" b="1" dirty="0">
                <a:latin typeface="ＭＳ Ｐゴシック"/>
              </a:rPr>
              <a:t>して、</a:t>
            </a:r>
            <a:r>
              <a:rPr lang="en-US" altLang="ja-JP" sz="2000" b="1" dirty="0">
                <a:solidFill>
                  <a:srgbClr val="7030A0"/>
                </a:solidFill>
                <a:latin typeface="ＭＳ Ｐゴシック"/>
              </a:rPr>
              <a:t>free</a:t>
            </a:r>
            <a:r>
              <a:rPr lang="ja-JP" altLang="en-US" sz="2000" b="1" dirty="0">
                <a:solidFill>
                  <a:srgbClr val="7030A0"/>
                </a:solidFill>
                <a:latin typeface="ＭＳ Ｐゴシック"/>
              </a:rPr>
              <a:t>で</a:t>
            </a:r>
            <a:r>
              <a:rPr lang="en-US" altLang="ja-JP" sz="2000" b="1" dirty="0">
                <a:solidFill>
                  <a:srgbClr val="7030A0"/>
                </a:solidFill>
                <a:latin typeface="ＭＳ Ｐゴシック"/>
              </a:rPr>
              <a:t/>
            </a:r>
            <a:br>
              <a:rPr lang="en-US" altLang="ja-JP" sz="2000" b="1" dirty="0">
                <a:solidFill>
                  <a:srgbClr val="7030A0"/>
                </a:solidFill>
                <a:latin typeface="ＭＳ Ｐゴシック"/>
              </a:rPr>
            </a:br>
            <a:r>
              <a:rPr lang="ja-JP" altLang="en-US" sz="2000" b="1" dirty="0">
                <a:solidFill>
                  <a:srgbClr val="7030A0"/>
                </a:solidFill>
                <a:latin typeface="ＭＳ Ｐゴシック"/>
              </a:rPr>
              <a:t>メモリを開放</a:t>
            </a:r>
            <a:r>
              <a:rPr lang="ja-JP" altLang="en-US" sz="2000" b="1" dirty="0">
                <a:latin typeface="ＭＳ Ｐゴシック"/>
              </a:rPr>
              <a:t>するかな。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512" y="245492"/>
            <a:ext cx="3816424" cy="44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ja-JP" sz="2263" b="1" dirty="0"/>
              <a:t>[new</a:t>
            </a:r>
            <a:r>
              <a:rPr lang="ja-JP" altLang="en-US" sz="2263" b="1" dirty="0"/>
              <a:t>と</a:t>
            </a:r>
            <a:r>
              <a:rPr lang="en-US" altLang="ja-JP" sz="2263" b="1" dirty="0"/>
              <a:t>delete</a:t>
            </a:r>
            <a:r>
              <a:rPr lang="ja-JP" altLang="en-US" sz="2263" b="1" dirty="0"/>
              <a:t>の注意事項</a:t>
            </a:r>
            <a:r>
              <a:rPr lang="en-US" altLang="ja-JP" sz="2263" b="1" dirty="0"/>
              <a:t>]</a:t>
            </a:r>
          </a:p>
        </p:txBody>
      </p:sp>
      <p:sp>
        <p:nvSpPr>
          <p:cNvPr id="7" name="角丸四角形吹き出し 14"/>
          <p:cNvSpPr/>
          <p:nvPr/>
        </p:nvSpPr>
        <p:spPr>
          <a:xfrm>
            <a:off x="5652120" y="1214936"/>
            <a:ext cx="3292966" cy="1009008"/>
          </a:xfrm>
          <a:prstGeom prst="wedgeRoundRectCallout">
            <a:avLst>
              <a:gd name="adj1" fmla="val -38614"/>
              <a:gd name="adj2" fmla="val 84205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>
                <a:latin typeface="ＭＳ Ｐゴシック"/>
              </a:rPr>
              <a:t>お前はどうしてそういう</a:t>
            </a:r>
            <a:r>
              <a:rPr lang="en-US" altLang="ja-JP" sz="2000" b="1" dirty="0">
                <a:latin typeface="ＭＳ Ｐゴシック"/>
              </a:rPr>
              <a:t/>
            </a:r>
            <a:br>
              <a:rPr lang="en-US" altLang="ja-JP" sz="2000" b="1" dirty="0">
                <a:latin typeface="ＭＳ Ｐゴシック"/>
              </a:rPr>
            </a:br>
            <a:r>
              <a:rPr lang="ja-JP" altLang="en-US" sz="2000" b="1" dirty="0">
                <a:latin typeface="ＭＳ Ｐゴシック"/>
              </a:rPr>
              <a:t>いらないアレンジをするんだ</a:t>
            </a:r>
          </a:p>
        </p:txBody>
      </p:sp>
    </p:spTree>
    <p:extLst>
      <p:ext uri="{BB962C8B-B14F-4D97-AF65-F5344CB8AC3E}">
        <p14:creationId xmlns:p14="http://schemas.microsoft.com/office/powerpoint/2010/main" val="3640945708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A66049E2D3B3C4892C123C122B78C5A" ma:contentTypeVersion="2" ma:contentTypeDescription="新しいドキュメントを作成します。" ma:contentTypeScope="" ma:versionID="605037792467366c11f36f629d7b39ba">
  <xsd:schema xmlns:xsd="http://www.w3.org/2001/XMLSchema" xmlns:xs="http://www.w3.org/2001/XMLSchema" xmlns:p="http://schemas.microsoft.com/office/2006/metadata/properties" xmlns:ns2="a2eef1c5-f71e-4aad-9d3f-ca74b7c47118" targetNamespace="http://schemas.microsoft.com/office/2006/metadata/properties" ma:root="true" ma:fieldsID="d625f11ea05ffe32553ed929d1522111" ns2:_="">
    <xsd:import namespace="a2eef1c5-f71e-4aad-9d3f-ca74b7c471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ef1c5-f71e-4aad-9d3f-ca74b7c471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75C8A0-1B4B-44C5-8EFD-D4815BB098FA}"/>
</file>

<file path=customXml/itemProps2.xml><?xml version="1.0" encoding="utf-8"?>
<ds:datastoreItem xmlns:ds="http://schemas.openxmlformats.org/officeDocument/2006/customXml" ds:itemID="{BFC63217-5DF3-4B07-AB54-DEC824D096E8}"/>
</file>

<file path=customXml/itemProps3.xml><?xml version="1.0" encoding="utf-8"?>
<ds:datastoreItem xmlns:ds="http://schemas.openxmlformats.org/officeDocument/2006/customXml" ds:itemID="{A74AE64A-9727-4D0E-9AEE-CA9D2EC5400D}"/>
</file>

<file path=docProps/app.xml><?xml version="1.0" encoding="utf-8"?>
<Properties xmlns="http://schemas.openxmlformats.org/officeDocument/2006/extended-properties" xmlns:vt="http://schemas.openxmlformats.org/officeDocument/2006/docPropsVTypes">
  <TotalTime>17362</TotalTime>
  <Words>366</Words>
  <Application>Microsoft Office PowerPoint</Application>
  <PresentationFormat>画面に合わせる (4:3)</PresentationFormat>
  <Paragraphs>47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HGS創英角ﾎﾟｯﾌﾟ体</vt:lpstr>
      <vt:lpstr>ＭＳ Ｐゴシック</vt:lpstr>
      <vt:lpstr>Arial</vt:lpstr>
      <vt:lpstr>Calibri</vt:lpstr>
      <vt:lpstr>標準デザイン</vt:lpstr>
      <vt:lpstr>この単元の目標</vt:lpstr>
      <vt:lpstr>1　newとdelete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　初めてのプログラム</dc:title>
  <dc:creator>t_ymmt</dc:creator>
  <cp:lastModifiedBy>山本　隆行</cp:lastModifiedBy>
  <cp:revision>660</cp:revision>
  <dcterms:created xsi:type="dcterms:W3CDTF">2013-04-19T02:46:48Z</dcterms:created>
  <dcterms:modified xsi:type="dcterms:W3CDTF">2019-05-10T00:08:52Z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0x0101008A66049E2D3B3C4892C123C122B78C5A</vt:lpwstr>
  </property>
</Properties>
</file>