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63" r:id="rId3"/>
    <p:sldId id="577" r:id="rId4"/>
    <p:sldId id="579" r:id="rId5"/>
    <p:sldId id="580" r:id="rId6"/>
    <p:sldId id="581" r:id="rId7"/>
    <p:sldId id="555" r:id="rId8"/>
    <p:sldId id="563" r:id="rId9"/>
    <p:sldId id="572" r:id="rId10"/>
    <p:sldId id="582" r:id="rId11"/>
    <p:sldId id="583" r:id="rId12"/>
    <p:sldId id="584" r:id="rId13"/>
    <p:sldId id="573" r:id="rId14"/>
    <p:sldId id="539" r:id="rId15"/>
    <p:sldId id="575" r:id="rId16"/>
    <p:sldId id="576" r:id="rId17"/>
    <p:sldId id="585" r:id="rId18"/>
    <p:sldId id="586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33"/>
    <a:srgbClr val="CCFFFF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32" autoAdjust="0"/>
  </p:normalViewPr>
  <p:slideViewPr>
    <p:cSldViewPr>
      <p:cViewPr varScale="1">
        <p:scale>
          <a:sx n="64" d="100"/>
          <a:sy n="64" d="100"/>
        </p:scale>
        <p:origin x="93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2020/6/19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vector</a:t>
            </a: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や</a:t>
            </a:r>
            <a:r>
              <a:rPr lang="en-US" altLang="ja-JP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list</a:t>
            </a:r>
            <a:r>
              <a:rPr lang="ja-JP" altLang="en-US" sz="4800" b="1" kern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を</a:t>
            </a: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使用</a:t>
            </a:r>
            <a:r>
              <a:rPr lang="ja-JP" altLang="en-US" sz="4800" b="1" kern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する</a:t>
            </a: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ことができる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en-US" altLang="ja-JP" sz="2263" b="1" dirty="0" err="1" smtClean="0"/>
              <a:t>std</a:t>
            </a:r>
            <a:r>
              <a:rPr lang="en-US" altLang="ja-JP" sz="2263" b="1" dirty="0" smtClean="0"/>
              <a:t>::vector</a:t>
            </a:r>
            <a:r>
              <a:rPr lang="ja-JP" altLang="en-US" sz="2263" b="1" dirty="0" smtClean="0"/>
              <a:t>のメリット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789626"/>
            <a:ext cx="7380820" cy="200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通常の配列に比べ、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アクセス速度が若干速くなる</a:t>
            </a:r>
            <a:r>
              <a:rPr lang="ja-JP" altLang="en-US" sz="2263" b="1" dirty="0" smtClean="0"/>
              <a:t>事がある。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ただし、クラス化している分</a:t>
            </a:r>
            <a:r>
              <a:rPr lang="ja-JP" altLang="en-US" sz="2263" b="1" dirty="0" smtClean="0">
                <a:solidFill>
                  <a:srgbClr val="7030A0"/>
                </a:solidFill>
              </a:rPr>
              <a:t>メモリの使用量が増える</a:t>
            </a:r>
            <a:r>
              <a:rPr lang="ja-JP" altLang="en-US" sz="2263" b="1" dirty="0" smtClean="0"/>
              <a:t>。</a:t>
            </a:r>
            <a:endParaRPr lang="en-US" altLang="ja-JP" sz="2263" b="1" dirty="0"/>
          </a:p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他にも、最初に配列のサイズを決めなくて良かったり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/>
              <a:t>二</a:t>
            </a:r>
            <a:r>
              <a:rPr lang="ja-JP" altLang="en-US" sz="2263" b="1" dirty="0" smtClean="0"/>
              <a:t>つの</a:t>
            </a:r>
            <a:r>
              <a:rPr lang="ja-JP" altLang="en-US" sz="2263" b="1" dirty="0"/>
              <a:t>配列</a:t>
            </a:r>
            <a:r>
              <a:rPr lang="ja-JP" altLang="en-US" sz="2263" b="1" dirty="0" smtClean="0"/>
              <a:t>の</a:t>
            </a:r>
            <a:r>
              <a:rPr lang="ja-JP" altLang="en-US" sz="2263" b="1" dirty="0"/>
              <a:t>データ</a:t>
            </a:r>
            <a:r>
              <a:rPr lang="ja-JP" altLang="en-US" sz="2263" b="1" dirty="0" smtClean="0"/>
              <a:t>を入れ替える関数があったりと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便利なところは存在する。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645024"/>
            <a:ext cx="1764196" cy="2301124"/>
          </a:xfrm>
          <a:prstGeom prst="rect">
            <a:avLst/>
          </a:prstGeom>
        </p:spPr>
      </p:pic>
      <p:sp>
        <p:nvSpPr>
          <p:cNvPr id="18" name="角丸四角形吹き出し 14"/>
          <p:cNvSpPr/>
          <p:nvPr/>
        </p:nvSpPr>
        <p:spPr>
          <a:xfrm>
            <a:off x="1498414" y="3941275"/>
            <a:ext cx="4346533" cy="1143267"/>
          </a:xfrm>
          <a:prstGeom prst="wedgeRoundRectCallout">
            <a:avLst>
              <a:gd name="adj1" fmla="val 65061"/>
              <a:gd name="adj2" fmla="val -1676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とはいえ、</a:t>
            </a:r>
            <a:r>
              <a:rPr lang="en-US" altLang="ja-JP" sz="2000" b="1" dirty="0" smtClean="0">
                <a:latin typeface="ＭＳ Ｐゴシック"/>
              </a:rPr>
              <a:t>vector</a:t>
            </a:r>
            <a:r>
              <a:rPr lang="ja-JP" altLang="en-US" sz="2000" b="1" dirty="0" smtClean="0">
                <a:latin typeface="ＭＳ Ｐゴシック"/>
              </a:rPr>
              <a:t>ではメリットが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小さいように感じます。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次は</a:t>
            </a:r>
            <a:r>
              <a:rPr lang="en-US" altLang="ja-JP" sz="2000" b="1" dirty="0" smtClean="0">
                <a:latin typeface="ＭＳ Ｐゴシック"/>
              </a:rPr>
              <a:t>list</a:t>
            </a:r>
            <a:r>
              <a:rPr lang="ja-JP" altLang="en-US" sz="2000" b="1" dirty="0" smtClean="0">
                <a:latin typeface="ＭＳ Ｐゴシック"/>
              </a:rPr>
              <a:t>を使ってみましょう。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5155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764704"/>
            <a:ext cx="3526602" cy="38254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en-US" altLang="ja-JP" sz="2263" b="1" dirty="0" err="1" smtClean="0"/>
              <a:t>std</a:t>
            </a:r>
            <a:r>
              <a:rPr lang="en-US" altLang="ja-JP" sz="2263" b="1" dirty="0" smtClean="0"/>
              <a:t>::list]</a:t>
            </a:r>
            <a:endParaRPr lang="en-US" altLang="ja-JP" sz="2263" b="1" dirty="0"/>
          </a:p>
        </p:txBody>
      </p:sp>
      <p:sp>
        <p:nvSpPr>
          <p:cNvPr id="11" name="右中かっこ 10"/>
          <p:cNvSpPr/>
          <p:nvPr/>
        </p:nvSpPr>
        <p:spPr>
          <a:xfrm>
            <a:off x="3994425" y="3171067"/>
            <a:ext cx="180020" cy="3633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282457" y="3365699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13630" y="3171067"/>
            <a:ext cx="358239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「</a:t>
            </a: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」「</a:t>
            </a:r>
            <a:r>
              <a:rPr lang="en-US" altLang="ja-JP" sz="2263" b="1" dirty="0" smtClean="0"/>
              <a:t>2</a:t>
            </a:r>
            <a:r>
              <a:rPr lang="ja-JP" altLang="en-US" sz="2263" b="1" dirty="0" smtClean="0"/>
              <a:t>」の順番でデータ格納</a:t>
            </a:r>
            <a:endParaRPr lang="en-US" altLang="ja-JP" sz="2263" b="1" dirty="0"/>
          </a:p>
        </p:txBody>
      </p:sp>
      <p:sp>
        <p:nvSpPr>
          <p:cNvPr id="14" name="角丸四角形 11"/>
          <p:cNvSpPr/>
          <p:nvPr/>
        </p:nvSpPr>
        <p:spPr>
          <a:xfrm>
            <a:off x="679508" y="1328795"/>
            <a:ext cx="2414538" cy="4268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141344" y="1548537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717408" y="1312348"/>
            <a:ext cx="358239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ここも</a:t>
            </a:r>
            <a:r>
              <a:rPr lang="en-US" altLang="ja-JP" sz="2263" b="1" dirty="0" smtClean="0"/>
              <a:t>list</a:t>
            </a:r>
            <a:r>
              <a:rPr lang="ja-JP" altLang="en-US" sz="2263" b="1" dirty="0" smtClean="0"/>
              <a:t>に変更</a:t>
            </a:r>
            <a:endParaRPr lang="en-US" altLang="ja-JP" sz="2263" b="1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032" y="4784803"/>
            <a:ext cx="1439107" cy="1914083"/>
          </a:xfrm>
          <a:prstGeom prst="rect">
            <a:avLst/>
          </a:prstGeom>
        </p:spPr>
      </p:pic>
      <p:sp>
        <p:nvSpPr>
          <p:cNvPr id="23" name="角丸四角形吹き出し 14"/>
          <p:cNvSpPr/>
          <p:nvPr/>
        </p:nvSpPr>
        <p:spPr>
          <a:xfrm>
            <a:off x="4060203" y="5297720"/>
            <a:ext cx="4346533" cy="1143267"/>
          </a:xfrm>
          <a:prstGeom prst="wedgeRoundRectCallout">
            <a:avLst>
              <a:gd name="adj1" fmla="val -66967"/>
              <a:gd name="adj2" fmla="val 944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データを格納しただけで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取出しがまだだぞ？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4817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/>
              <a:t>イテレータ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27584" y="642588"/>
            <a:ext cx="7380820" cy="169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list</a:t>
            </a:r>
            <a:r>
              <a:rPr lang="ja-JP" altLang="en-US" sz="2263" b="1" dirty="0" smtClean="0"/>
              <a:t>の中身にアクセスする際は、一般的には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3600" b="1" dirty="0" smtClean="0">
                <a:solidFill>
                  <a:srgbClr val="FF0000"/>
                </a:solidFill>
              </a:rPr>
              <a:t>iterator(</a:t>
            </a:r>
            <a:r>
              <a:rPr lang="ja-JP" altLang="en-US" sz="3600" b="1" dirty="0" smtClean="0">
                <a:solidFill>
                  <a:srgbClr val="FF0000"/>
                </a:solidFill>
              </a:rPr>
              <a:t>イテレータ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)</a:t>
            </a:r>
            <a:r>
              <a:rPr lang="ja-JP" altLang="en-US" sz="2263" b="1" dirty="0" smtClean="0"/>
              <a:t>と呼ばれる機能を利用する。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元々リストはランダムアクセスが苦手なので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以下の方法でデータにアクセスするようにしよう！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92896"/>
            <a:ext cx="5976664" cy="4253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直線矢印コネクタ 15"/>
          <p:cNvCxnSpPr/>
          <p:nvPr/>
        </p:nvCxnSpPr>
        <p:spPr>
          <a:xfrm flipV="1">
            <a:off x="6372200" y="4399467"/>
            <a:ext cx="587071" cy="3944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7092280" y="3789040"/>
            <a:ext cx="2051719" cy="113704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list</a:t>
            </a:r>
            <a:r>
              <a:rPr lang="ja-JP" altLang="en-US" sz="2263" b="1" dirty="0" smtClean="0"/>
              <a:t>の先頭を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イテレータに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渡す</a:t>
            </a:r>
            <a:endParaRPr lang="en-US" altLang="ja-JP" sz="2263" b="1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4211960" y="5415728"/>
            <a:ext cx="2016224" cy="173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228184" y="5376498"/>
            <a:ext cx="2915816" cy="78880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list</a:t>
            </a:r>
            <a:r>
              <a:rPr lang="ja-JP" altLang="en-US" sz="2263" b="1" dirty="0" smtClean="0"/>
              <a:t>の最後に</a:t>
            </a:r>
            <a:r>
              <a:rPr lang="ja-JP" altLang="en-US" sz="2263" b="1" dirty="0"/>
              <a:t>来</a:t>
            </a:r>
            <a:r>
              <a:rPr lang="ja-JP" altLang="en-US" sz="2263" b="1" dirty="0" smtClean="0"/>
              <a:t>るま</a:t>
            </a:r>
            <a:r>
              <a:rPr lang="ja-JP" altLang="en-US" sz="2263" b="1" dirty="0"/>
              <a:t>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アドレスをずらす</a:t>
            </a:r>
            <a:endParaRPr lang="en-US" altLang="ja-JP" sz="2263" b="1" dirty="0"/>
          </a:p>
        </p:txBody>
      </p:sp>
      <p:sp>
        <p:nvSpPr>
          <p:cNvPr id="24" name="角丸四角形 11"/>
          <p:cNvSpPr/>
          <p:nvPr/>
        </p:nvSpPr>
        <p:spPr>
          <a:xfrm>
            <a:off x="3166455" y="5535097"/>
            <a:ext cx="541449" cy="3421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/>
          <p:nvPr/>
        </p:nvCxnSpPr>
        <p:spPr>
          <a:xfrm>
            <a:off x="4688252" y="5140712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200855" y="5415728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25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99592" y="1273021"/>
            <a:ext cx="6984776" cy="707886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1200" b="1" dirty="0"/>
              <a:t>　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800" b="1" dirty="0" err="1" smtClean="0"/>
              <a:t>std</a:t>
            </a:r>
            <a:r>
              <a:rPr lang="en-US" altLang="ja-JP" sz="2800" b="1" dirty="0" smtClean="0"/>
              <a:t>::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list</a:t>
            </a:r>
            <a:r>
              <a:rPr lang="en-US" altLang="ja-JP" sz="2800" b="1" dirty="0" smtClean="0"/>
              <a:t>&lt;</a:t>
            </a:r>
            <a:r>
              <a:rPr lang="en-US" altLang="ja-JP" sz="2800" b="1" dirty="0" err="1" smtClean="0">
                <a:solidFill>
                  <a:srgbClr val="0000FF"/>
                </a:solidFill>
              </a:rPr>
              <a:t>int</a:t>
            </a:r>
            <a:r>
              <a:rPr lang="en-US" altLang="ja-JP" sz="2800" b="1" dirty="0" smtClean="0"/>
              <a:t>&gt;::</a:t>
            </a:r>
            <a:r>
              <a:rPr lang="en-US" altLang="ja-JP" sz="2800" b="1" dirty="0" smtClean="0">
                <a:solidFill>
                  <a:srgbClr val="00B050"/>
                </a:solidFill>
              </a:rPr>
              <a:t>iterator</a:t>
            </a:r>
            <a:r>
              <a:rPr lang="en-US" altLang="ja-JP" sz="2800" b="1" dirty="0" smtClean="0"/>
              <a:t>  </a:t>
            </a:r>
            <a:r>
              <a:rPr lang="ja-JP" altLang="en-US" sz="2800" b="1" dirty="0" smtClean="0"/>
              <a:t>イテレータ変数名</a:t>
            </a:r>
            <a:r>
              <a:rPr lang="en-US" altLang="ja-JP" sz="2800" b="1" dirty="0" smtClean="0"/>
              <a:t>;</a:t>
            </a:r>
            <a:endParaRPr lang="en-US" altLang="ja-JP" sz="2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43608" y="350990"/>
            <a:ext cx="7236804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イテレータは使用する型にあわせて宣言を変える。</a:t>
            </a:r>
            <a:endParaRPr lang="en-US" altLang="ja-JP" sz="2263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3488" y="1052736"/>
            <a:ext cx="4212468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FF0000"/>
                </a:solidFill>
              </a:rPr>
              <a:t>list</a:t>
            </a:r>
            <a:r>
              <a:rPr lang="ja-JP" altLang="en-US" sz="2263" b="1" dirty="0" smtClean="0"/>
              <a:t>クラスを</a:t>
            </a:r>
            <a:r>
              <a:rPr lang="en-US" altLang="ja-JP" sz="2263" b="1" dirty="0" err="1" smtClean="0">
                <a:solidFill>
                  <a:srgbClr val="0000FF"/>
                </a:solidFill>
              </a:rPr>
              <a:t>int</a:t>
            </a:r>
            <a:r>
              <a:rPr lang="ja-JP" altLang="en-US" sz="2263" b="1" dirty="0" smtClean="0"/>
              <a:t>型で使用する場合</a:t>
            </a:r>
            <a:endParaRPr lang="en-US" altLang="ja-JP" sz="2263" b="1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99592" y="2785189"/>
            <a:ext cx="6984776" cy="64633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1200" b="1" dirty="0"/>
              <a:t>　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400" b="1" dirty="0" err="1" smtClean="0"/>
              <a:t>std</a:t>
            </a:r>
            <a:r>
              <a:rPr lang="en-US" altLang="ja-JP" sz="2400" b="1" dirty="0" smtClean="0"/>
              <a:t>::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vector</a:t>
            </a:r>
            <a:r>
              <a:rPr lang="en-US" altLang="ja-JP" sz="2400" b="1" dirty="0" smtClean="0"/>
              <a:t>&lt;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char</a:t>
            </a:r>
            <a:r>
              <a:rPr lang="en-US" altLang="ja-JP" sz="2400" b="1" dirty="0" smtClean="0"/>
              <a:t>&gt;::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iterator</a:t>
            </a:r>
            <a:r>
              <a:rPr lang="en-US" altLang="ja-JP" sz="2400" b="1" dirty="0" smtClean="0"/>
              <a:t>  </a:t>
            </a:r>
            <a:r>
              <a:rPr lang="ja-JP" altLang="en-US" sz="2400" b="1" dirty="0" smtClean="0"/>
              <a:t>イテレータ変数名</a:t>
            </a:r>
            <a:r>
              <a:rPr lang="en-US" altLang="ja-JP" sz="2400" b="1" dirty="0" smtClean="0"/>
              <a:t>;</a:t>
            </a:r>
            <a:endParaRPr lang="en-US" altLang="ja-JP" sz="2400" b="1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13488" y="2564904"/>
            <a:ext cx="4894616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FF0000"/>
                </a:solidFill>
              </a:rPr>
              <a:t>vector</a:t>
            </a:r>
            <a:r>
              <a:rPr lang="ja-JP" altLang="en-US" sz="2263" b="1" dirty="0" smtClean="0"/>
              <a:t>クラスを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char</a:t>
            </a:r>
            <a:r>
              <a:rPr lang="ja-JP" altLang="en-US" sz="2263" b="1" dirty="0" smtClean="0"/>
              <a:t>型で使用する場合</a:t>
            </a:r>
            <a:endParaRPr lang="en-US" altLang="ja-JP" sz="2263" b="1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99592" y="4339486"/>
            <a:ext cx="6984776" cy="64633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1200" b="1" dirty="0"/>
              <a:t>　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400" b="1" dirty="0" err="1" smtClean="0"/>
              <a:t>std</a:t>
            </a:r>
            <a:r>
              <a:rPr lang="en-US" altLang="ja-JP" sz="2400" b="1" dirty="0" smtClean="0"/>
              <a:t>::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stack</a:t>
            </a:r>
            <a:r>
              <a:rPr lang="en-US" altLang="ja-JP" sz="2400" b="1" dirty="0" smtClean="0"/>
              <a:t>&lt;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float</a:t>
            </a:r>
            <a:r>
              <a:rPr lang="en-US" altLang="ja-JP" sz="2400" b="1" dirty="0" smtClean="0"/>
              <a:t>&gt;::</a:t>
            </a:r>
            <a:r>
              <a:rPr lang="en-US" altLang="ja-JP" sz="2400" b="1" dirty="0" smtClean="0">
                <a:solidFill>
                  <a:srgbClr val="00B050"/>
                </a:solidFill>
              </a:rPr>
              <a:t>iterator</a:t>
            </a:r>
            <a:r>
              <a:rPr lang="en-US" altLang="ja-JP" sz="2400" b="1" dirty="0" smtClean="0"/>
              <a:t>  </a:t>
            </a:r>
            <a:r>
              <a:rPr lang="ja-JP" altLang="en-US" sz="2400" b="1" dirty="0" smtClean="0"/>
              <a:t>イテレータ変数名</a:t>
            </a:r>
            <a:r>
              <a:rPr lang="en-US" altLang="ja-JP" sz="2400" b="1" dirty="0" smtClean="0"/>
              <a:t>;</a:t>
            </a:r>
            <a:endParaRPr lang="en-US" altLang="ja-JP" sz="2400" b="1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13488" y="4119201"/>
            <a:ext cx="4894616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>
                <a:solidFill>
                  <a:srgbClr val="FF0000"/>
                </a:solidFill>
              </a:rPr>
              <a:t>stack</a:t>
            </a:r>
            <a:r>
              <a:rPr lang="ja-JP" altLang="en-US" sz="2263" b="1" dirty="0" smtClean="0"/>
              <a:t>クラスを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float</a:t>
            </a:r>
            <a:r>
              <a:rPr lang="ja-JP" altLang="en-US" sz="2263" b="1" dirty="0" smtClean="0"/>
              <a:t>型で使用する場合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13" y="5524675"/>
            <a:ext cx="1149289" cy="1276987"/>
          </a:xfrm>
          <a:prstGeom prst="rect">
            <a:avLst/>
          </a:prstGeom>
        </p:spPr>
      </p:pic>
      <p:sp>
        <p:nvSpPr>
          <p:cNvPr id="16" name="角丸四角形吹き出し 14"/>
          <p:cNvSpPr/>
          <p:nvPr/>
        </p:nvSpPr>
        <p:spPr>
          <a:xfrm>
            <a:off x="3034533" y="5658395"/>
            <a:ext cx="4346533" cy="794941"/>
          </a:xfrm>
          <a:prstGeom prst="wedgeRoundRectCallout">
            <a:avLst>
              <a:gd name="adj1" fmla="val -66967"/>
              <a:gd name="adj2" fmla="val 944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まだ試していない</a:t>
            </a:r>
            <a:r>
              <a:rPr lang="en-US" altLang="ja-JP" sz="2000" b="1" dirty="0" err="1" smtClean="0">
                <a:latin typeface="ＭＳ Ｐゴシック"/>
              </a:rPr>
              <a:t>queque</a:t>
            </a:r>
            <a:r>
              <a:rPr lang="ja-JP" altLang="en-US" sz="2000" b="1" dirty="0" smtClean="0">
                <a:latin typeface="ＭＳ Ｐゴシック"/>
              </a:rPr>
              <a:t>や</a:t>
            </a:r>
            <a:r>
              <a:rPr lang="en-US" altLang="ja-JP" sz="2000" b="1" dirty="0" smtClean="0">
                <a:latin typeface="ＭＳ Ｐゴシック"/>
              </a:rPr>
              <a:t>stack</a:t>
            </a:r>
            <a:r>
              <a:rPr lang="ja-JP" altLang="en-US" sz="2000" b="1" dirty="0" smtClean="0">
                <a:latin typeface="ＭＳ Ｐゴシック"/>
              </a:rPr>
              <a:t>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イテレータの使い方は同じだね。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3220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827584" y="188640"/>
            <a:ext cx="7236804" cy="131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イテレータは基本的に</a:t>
            </a:r>
            <a:r>
              <a:rPr lang="ja-JP" altLang="en-US" sz="2263" b="1" dirty="0" smtClean="0">
                <a:solidFill>
                  <a:srgbClr val="00B050"/>
                </a:solidFill>
              </a:rPr>
              <a:t>先頭のアドレスを取得</a:t>
            </a:r>
            <a:r>
              <a:rPr lang="ja-JP" altLang="en-US" sz="2263" b="1" dirty="0" smtClean="0"/>
              <a:t>し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endParaRPr lang="en-US" altLang="ja-JP" sz="2263" b="1" dirty="0"/>
          </a:p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そこから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順番にデータを移動していく</a:t>
            </a:r>
            <a:r>
              <a:rPr lang="ja-JP" altLang="en-US" sz="2263" b="1" dirty="0" smtClean="0"/>
              <a:t>ように使う。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764704"/>
            <a:ext cx="7488832" cy="288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532039"/>
            <a:ext cx="984745" cy="399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25890" y="2204864"/>
            <a:ext cx="7236804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実際</a:t>
            </a:r>
            <a:r>
              <a:rPr lang="ja-JP" altLang="en-US" sz="2263" b="1" dirty="0" smtClean="0"/>
              <a:t>に</a:t>
            </a:r>
            <a:r>
              <a:rPr lang="ja-JP" altLang="en-US" sz="2263" b="1" dirty="0"/>
              <a:t>データ</a:t>
            </a:r>
            <a:r>
              <a:rPr lang="ja-JP" altLang="en-US" sz="2263" b="1" dirty="0" smtClean="0"/>
              <a:t>の</a:t>
            </a:r>
            <a:r>
              <a:rPr lang="ja-JP" altLang="en-US" sz="2263" b="1" dirty="0"/>
              <a:t>中身</a:t>
            </a:r>
            <a:r>
              <a:rPr lang="ja-JP" altLang="en-US" sz="2263" b="1" dirty="0" smtClean="0"/>
              <a:t>を</a:t>
            </a:r>
            <a:r>
              <a:rPr lang="ja-JP" altLang="en-US" sz="2263" b="1" dirty="0"/>
              <a:t>使用</a:t>
            </a:r>
            <a:r>
              <a:rPr lang="ja-JP" altLang="en-US" sz="2263" b="1" dirty="0" smtClean="0"/>
              <a:t>するとき</a:t>
            </a:r>
            <a:r>
              <a:rPr lang="ja-JP" altLang="en-US" sz="2263" b="1" dirty="0"/>
              <a:t>は</a:t>
            </a:r>
            <a:endParaRPr lang="en-US" altLang="ja-JP" sz="2263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4" y="2695866"/>
            <a:ext cx="7579567" cy="654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直線コネクタ 14"/>
          <p:cNvCxnSpPr/>
          <p:nvPr/>
        </p:nvCxnSpPr>
        <p:spPr>
          <a:xfrm>
            <a:off x="3635896" y="3284984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018955" y="3564494"/>
            <a:ext cx="7236804" cy="131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err="1" smtClean="0"/>
              <a:t>のように</a:t>
            </a:r>
            <a:r>
              <a:rPr lang="ja-JP" altLang="en-US" sz="2263" b="1" dirty="0" smtClean="0"/>
              <a:t>ポインタと同じ使い方で中身を見たり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書き換えたりする。</a:t>
            </a:r>
            <a:endParaRPr lang="en-US" altLang="ja-JP" sz="2263" b="1" dirty="0" smtClean="0"/>
          </a:p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つまり、</a:t>
            </a:r>
            <a:r>
              <a:rPr lang="en-US" altLang="ja-JP" sz="2263" b="1" dirty="0" smtClean="0"/>
              <a:t>for</a:t>
            </a:r>
            <a:r>
              <a:rPr lang="ja-JP" altLang="en-US" sz="2263" b="1" dirty="0" smtClean="0"/>
              <a:t>ループの条件式</a:t>
            </a:r>
            <a:endParaRPr lang="en-US" altLang="ja-JP" sz="2263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981" y="4895187"/>
            <a:ext cx="2792037" cy="389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71600" y="5303742"/>
            <a:ext cx="7236804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は、リストの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最後のデータのアドレス</a:t>
            </a:r>
            <a:r>
              <a:rPr lang="ja-JP" altLang="en-US" sz="2263" b="1" dirty="0" smtClean="0"/>
              <a:t>と等しくなったら終了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という理屈でループを行っている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364094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[list</a:t>
            </a:r>
            <a:r>
              <a:rPr lang="ja-JP" altLang="en-US" sz="2263" b="1" dirty="0" smtClean="0"/>
              <a:t>の応用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7544" y="611680"/>
            <a:ext cx="7992888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もちろん今までの応用で「</a:t>
            </a:r>
            <a:r>
              <a:rPr lang="en-US" altLang="ja-JP" sz="2263" b="1" dirty="0" err="1" smtClean="0"/>
              <a:t>std</a:t>
            </a:r>
            <a:r>
              <a:rPr lang="ja-JP" altLang="en-US" sz="2263" b="1" dirty="0" smtClean="0"/>
              <a:t>」を外したり、クラスを渡したりして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使用することも可能。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5290742" cy="5110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653037" y="4653136"/>
            <a:ext cx="3383459" cy="113704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</a:t>
            </a:r>
            <a:r>
              <a:rPr lang="en-US" altLang="ja-JP" sz="2263" b="1" dirty="0" smtClean="0"/>
              <a:t>list</a:t>
            </a:r>
            <a:r>
              <a:rPr lang="ja-JP" altLang="en-US" sz="2263" b="1" dirty="0" smtClean="0"/>
              <a:t>に格納するクラス。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今までのクラスの作りと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違いは無い。</a:t>
            </a:r>
            <a:endParaRPr lang="en-US" altLang="ja-JP" sz="2263" b="1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251520" y="2492896"/>
            <a:ext cx="23042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2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58333"/>
            <a:ext cx="5904656" cy="5606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929" y="2804065"/>
            <a:ext cx="1675071" cy="2049016"/>
          </a:xfrm>
          <a:prstGeom prst="rect">
            <a:avLst/>
          </a:prstGeom>
        </p:spPr>
      </p:pic>
      <p:sp>
        <p:nvSpPr>
          <p:cNvPr id="13" name="角丸四角形吹き出し 14"/>
          <p:cNvSpPr/>
          <p:nvPr/>
        </p:nvSpPr>
        <p:spPr>
          <a:xfrm>
            <a:off x="4427984" y="1196752"/>
            <a:ext cx="4346533" cy="1152128"/>
          </a:xfrm>
          <a:prstGeom prst="wedgeRoundRectCallout">
            <a:avLst>
              <a:gd name="adj1" fmla="val 36523"/>
              <a:gd name="adj2" fmla="val 8595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同じ変数を</a:t>
            </a:r>
            <a:r>
              <a:rPr lang="en-US" altLang="ja-JP" sz="2000" b="1" dirty="0" err="1" smtClean="0">
                <a:latin typeface="ＭＳ Ｐゴシック"/>
              </a:rPr>
              <a:t>push_back</a:t>
            </a:r>
            <a:r>
              <a:rPr lang="ja-JP" altLang="en-US" sz="2000" b="1" dirty="0" smtClean="0">
                <a:latin typeface="ＭＳ Ｐゴシック"/>
              </a:rPr>
              <a:t>してるけれど、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ちゃんと</a:t>
            </a:r>
            <a:r>
              <a:rPr lang="en-US" altLang="ja-JP" sz="2000" b="1" dirty="0" smtClean="0">
                <a:latin typeface="ＭＳ Ｐゴシック"/>
              </a:rPr>
              <a:t>list</a:t>
            </a:r>
            <a:r>
              <a:rPr lang="ja-JP" altLang="en-US" sz="2000" b="1" dirty="0" err="1" smtClean="0">
                <a:latin typeface="ＭＳ Ｐゴシック"/>
              </a:rPr>
              <a:t>には</a:t>
            </a:r>
            <a:r>
              <a:rPr lang="en-US" altLang="ja-JP" sz="2000" b="1" dirty="0" smtClean="0">
                <a:latin typeface="ＭＳ Ｐゴシック"/>
              </a:rPr>
              <a:t>3</a:t>
            </a:r>
            <a:r>
              <a:rPr lang="ja-JP" altLang="en-US" sz="2000" b="1" dirty="0" err="1" smtClean="0">
                <a:latin typeface="ＭＳ Ｐゴシック"/>
              </a:rPr>
              <a:t>つの</a:t>
            </a:r>
            <a:r>
              <a:rPr lang="ja-JP" altLang="en-US" sz="2000" b="1" dirty="0" smtClean="0">
                <a:latin typeface="ＭＳ Ｐゴシック"/>
              </a:rPr>
              <a:t>データが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格納されるんだね。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74025" y="5896947"/>
            <a:ext cx="7236804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上記を見て分かるとおり、</a:t>
            </a:r>
            <a:r>
              <a:rPr lang="en-US" altLang="ja-JP" sz="2263" b="1" dirty="0" smtClean="0"/>
              <a:t>list</a:t>
            </a:r>
            <a:r>
              <a:rPr lang="ja-JP" altLang="en-US" sz="2263" b="1" dirty="0" err="1" smtClean="0"/>
              <a:t>には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値渡し</a:t>
            </a:r>
            <a:r>
              <a:rPr lang="ja-JP" altLang="en-US" sz="2263" b="1" dirty="0" smtClean="0"/>
              <a:t>をしているので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en-US" altLang="ja-JP" sz="2263" b="1" dirty="0" smtClean="0"/>
              <a:t>temp</a:t>
            </a:r>
            <a:r>
              <a:rPr lang="ja-JP" altLang="en-US" sz="2263" b="1" dirty="0" smtClean="0"/>
              <a:t>変数を変更しても、リストの中身は影響を受けない。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4217642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83568" y="226531"/>
            <a:ext cx="7236804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また、せっかくの</a:t>
            </a:r>
            <a:r>
              <a:rPr lang="en-US" altLang="ja-JP" sz="2263" b="1" dirty="0" smtClean="0"/>
              <a:t>list</a:t>
            </a:r>
            <a:r>
              <a:rPr lang="ja-JP" altLang="en-US" sz="2263" b="1" dirty="0" smtClean="0"/>
              <a:t>なので、途中でのデータ追加や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途中データ削除もやってみよう！</a:t>
            </a:r>
            <a:endParaRPr lang="en-US" altLang="ja-JP" sz="2263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536" y="1052736"/>
            <a:ext cx="2160240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＜データ追加＞</a:t>
            </a:r>
            <a:endParaRPr lang="en-US" altLang="ja-JP" sz="2263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99" y="1484784"/>
            <a:ext cx="5515285" cy="37705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2987824" y="5665905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①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4226669" y="5665905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②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5505315" y="5651157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③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6834247" y="5651157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④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3"/>
            <a:endCxn id="9" idx="1"/>
          </p:cNvCxnSpPr>
          <p:nvPr/>
        </p:nvCxnSpPr>
        <p:spPr>
          <a:xfrm>
            <a:off x="3779912" y="6025945"/>
            <a:ext cx="4467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5018757" y="6025945"/>
            <a:ext cx="446757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5916551" y="6395512"/>
            <a:ext cx="0" cy="29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11" idx="0"/>
          </p:cNvCxnSpPr>
          <p:nvPr/>
        </p:nvCxnSpPr>
        <p:spPr>
          <a:xfrm>
            <a:off x="7225373" y="5375339"/>
            <a:ext cx="4918" cy="275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乗算記号 19"/>
          <p:cNvSpPr/>
          <p:nvPr/>
        </p:nvSpPr>
        <p:spPr>
          <a:xfrm>
            <a:off x="4904101" y="5879912"/>
            <a:ext cx="712775" cy="292065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336002" y="5897270"/>
            <a:ext cx="2543634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右図のように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並べ替えてしまう</a:t>
            </a:r>
            <a:endParaRPr lang="en-US" altLang="ja-JP" sz="2263" b="1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4622712" y="5375339"/>
            <a:ext cx="1" cy="290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>
            <a:off x="4602812" y="5381740"/>
            <a:ext cx="262747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7225373" y="6385985"/>
            <a:ext cx="1" cy="290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5916551" y="6676551"/>
            <a:ext cx="13137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7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3279" y="148311"/>
            <a:ext cx="2160240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＜データ削除＞</a:t>
            </a:r>
            <a:endParaRPr lang="en-US" altLang="ja-JP" sz="2263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3749913" y="4955916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①</a:t>
            </a:r>
            <a:endParaRPr kumimoji="1" lang="ja-JP" altLang="en-US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4988758" y="4955916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②</a:t>
            </a:r>
            <a:endParaRPr kumimoji="1" lang="ja-JP" altLang="en-US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6267404" y="494116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③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7596336" y="4941168"/>
            <a:ext cx="79208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④</a:t>
            </a:r>
            <a:endParaRPr kumimoji="1" lang="ja-JP" altLang="en-US" b="1" dirty="0"/>
          </a:p>
        </p:txBody>
      </p:sp>
      <p:cxnSp>
        <p:nvCxnSpPr>
          <p:cNvPr id="12" name="直線矢印コネクタ 11"/>
          <p:cNvCxnSpPr>
            <a:stCxn id="5" idx="3"/>
            <a:endCxn id="9" idx="1"/>
          </p:cNvCxnSpPr>
          <p:nvPr/>
        </p:nvCxnSpPr>
        <p:spPr>
          <a:xfrm>
            <a:off x="4542001" y="5315956"/>
            <a:ext cx="446757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V="1">
            <a:off x="6678640" y="5685523"/>
            <a:ext cx="0" cy="29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11" idx="0"/>
          </p:cNvCxnSpPr>
          <p:nvPr/>
        </p:nvCxnSpPr>
        <p:spPr>
          <a:xfrm>
            <a:off x="7987462" y="4665350"/>
            <a:ext cx="4918" cy="2758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乗算記号 19"/>
          <p:cNvSpPr/>
          <p:nvPr/>
        </p:nvSpPr>
        <p:spPr>
          <a:xfrm>
            <a:off x="4355912" y="5069457"/>
            <a:ext cx="810189" cy="492998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55152" y="5032473"/>
            <a:ext cx="3168352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削除も右図のように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/>
              <a:t>自動</a:t>
            </a:r>
            <a:r>
              <a:rPr lang="ja-JP" altLang="en-US" sz="2263" b="1" dirty="0" smtClean="0"/>
              <a:t>で上手く変更する。</a:t>
            </a:r>
            <a:endParaRPr lang="en-US" altLang="ja-JP" sz="2263" b="1" dirty="0"/>
          </a:p>
        </p:txBody>
      </p:sp>
      <p:cxnSp>
        <p:nvCxnSpPr>
          <p:cNvPr id="23" name="直線コネクタ 22"/>
          <p:cNvCxnSpPr/>
          <p:nvPr/>
        </p:nvCxnSpPr>
        <p:spPr>
          <a:xfrm flipV="1">
            <a:off x="4126055" y="4671751"/>
            <a:ext cx="1" cy="290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 flipV="1">
            <a:off x="4126055" y="4657976"/>
            <a:ext cx="3866326" cy="137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7987462" y="5675996"/>
            <a:ext cx="1" cy="290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6678640" y="5966562"/>
            <a:ext cx="13137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99" y="613156"/>
            <a:ext cx="5950941" cy="3683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75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849244" cy="865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dirty="0" smtClean="0"/>
              <a:t>2 </a:t>
            </a:r>
            <a:r>
              <a:rPr lang="ja-JP" altLang="en-US" dirty="0" smtClean="0"/>
              <a:t>標準テンプレートライブラリ～序～</a:t>
            </a:r>
            <a:endParaRPr lang="ja-JP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514742"/>
            <a:ext cx="29523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ja-JP" altLang="en-US" sz="2263" b="1" dirty="0" smtClean="0"/>
              <a:t>リストの作成</a:t>
            </a:r>
            <a:r>
              <a:rPr lang="en-US" altLang="ja-JP" sz="2263" b="1" dirty="0" smtClean="0"/>
              <a:t>]</a:t>
            </a:r>
            <a:endParaRPr lang="en-US" altLang="ja-JP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1948627"/>
            <a:ext cx="7344816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ゲーム制作においては、複数のものを管理することが多い。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/>
              <a:t>配列</a:t>
            </a:r>
            <a:r>
              <a:rPr lang="ja-JP" altLang="en-US" sz="2263" b="1" dirty="0" smtClean="0"/>
              <a:t>の</a:t>
            </a:r>
            <a:r>
              <a:rPr lang="ja-JP" altLang="en-US" sz="2263" b="1" dirty="0"/>
              <a:t>使用</a:t>
            </a:r>
            <a:r>
              <a:rPr lang="ja-JP" altLang="en-US" sz="2263" b="1" dirty="0" smtClean="0"/>
              <a:t>はもちろん、リストなども使えると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管理が楽になったり、高速化が見込めたりする。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77072"/>
            <a:ext cx="4689834" cy="232049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454953"/>
            <a:ext cx="1554088" cy="1942610"/>
          </a:xfrm>
          <a:prstGeom prst="rect">
            <a:avLst/>
          </a:prstGeom>
        </p:spPr>
      </p:pic>
      <p:sp>
        <p:nvSpPr>
          <p:cNvPr id="11" name="角丸四角形吹き出し 10"/>
          <p:cNvSpPr/>
          <p:nvPr/>
        </p:nvSpPr>
        <p:spPr>
          <a:xfrm>
            <a:off x="5724128" y="3265807"/>
            <a:ext cx="3168352" cy="1009008"/>
          </a:xfrm>
          <a:prstGeom prst="wedgeRoundRectCallout">
            <a:avLst>
              <a:gd name="adj1" fmla="val -32329"/>
              <a:gd name="adj2" fmla="val 7718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基本情報ではだいたい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これくらいのやつを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覚えたよね！</a:t>
            </a:r>
            <a:endParaRPr lang="ja-JP" altLang="en-US" sz="2000" b="1" dirty="0">
              <a:latin typeface="ＭＳ Ｐゴシック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67544" y="2132856"/>
            <a:ext cx="8352928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リスト構造クラスを作成しなさい。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なお、今回はデータを追加する機能と追加したデータを表示する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機能だけで構わない。</a:t>
            </a:r>
            <a:endParaRPr lang="en-US" altLang="ja-JP" sz="2263" b="1" dirty="0"/>
          </a:p>
        </p:txBody>
      </p:sp>
      <p:sp>
        <p:nvSpPr>
          <p:cNvPr id="3" name="角丸四角形 2"/>
          <p:cNvSpPr/>
          <p:nvPr/>
        </p:nvSpPr>
        <p:spPr>
          <a:xfrm>
            <a:off x="683568" y="3573016"/>
            <a:ext cx="7776864" cy="2952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1115616" y="3352731"/>
            <a:ext cx="1404664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list</a:t>
            </a:r>
            <a:r>
              <a:rPr lang="ja-JP" altLang="en-US" sz="2263" b="1" dirty="0" smtClean="0"/>
              <a:t>クラス</a:t>
            </a:r>
            <a:endParaRPr lang="en-US" altLang="ja-JP" sz="2263" b="1" dirty="0"/>
          </a:p>
        </p:txBody>
      </p:sp>
      <p:sp>
        <p:nvSpPr>
          <p:cNvPr id="31" name="角丸四角形 30"/>
          <p:cNvSpPr/>
          <p:nvPr/>
        </p:nvSpPr>
        <p:spPr>
          <a:xfrm>
            <a:off x="827584" y="4331121"/>
            <a:ext cx="3024336" cy="1224136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119894" y="4084442"/>
            <a:ext cx="1619672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data</a:t>
            </a:r>
            <a:r>
              <a:rPr lang="ja-JP" altLang="en-US" sz="2263" b="1" dirty="0" smtClean="0"/>
              <a:t>クラス</a:t>
            </a:r>
            <a:endParaRPr lang="en-US" altLang="ja-JP" sz="2263" b="1" dirty="0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899592" y="4574627"/>
            <a:ext cx="2160240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データ保存</a:t>
            </a:r>
            <a:r>
              <a:rPr lang="ja-JP" altLang="en-US" sz="2263" b="1" dirty="0"/>
              <a:t>変数</a:t>
            </a:r>
            <a:endParaRPr lang="en-US" altLang="ja-JP" sz="2263" b="1" dirty="0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899592" y="4983831"/>
            <a:ext cx="29523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次のアドレス保存変数</a:t>
            </a:r>
            <a:endParaRPr lang="en-US" altLang="ja-JP" sz="2263" b="1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4860032" y="3573016"/>
            <a:ext cx="2952328" cy="270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&lt;private&gt;</a:t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</a:t>
            </a:r>
            <a:r>
              <a:rPr lang="en-US" altLang="ja-JP" sz="2263" b="1" dirty="0" smtClean="0"/>
              <a:t>data</a:t>
            </a:r>
            <a:r>
              <a:rPr lang="ja-JP" altLang="en-US" sz="2263" b="1" dirty="0" smtClean="0"/>
              <a:t>クラス</a:t>
            </a:r>
            <a:r>
              <a:rPr lang="en-US" altLang="ja-JP" sz="2263" b="1" dirty="0" smtClean="0"/>
              <a:t>[10]</a:t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・データの先頭アドレス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　保存用変数</a:t>
            </a:r>
            <a:endParaRPr lang="en-US" altLang="ja-JP" sz="2263" b="1" dirty="0"/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&lt;public&gt;</a:t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・データ追加関数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・データ表示関数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2695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[list</a:t>
            </a:r>
            <a:r>
              <a:rPr lang="ja-JP" altLang="en-US" sz="2263" b="1" dirty="0" smtClean="0"/>
              <a:t>クラスサンプルプログラム</a:t>
            </a:r>
            <a:r>
              <a:rPr lang="en-US" altLang="ja-JP" sz="2263" b="1" dirty="0"/>
              <a:t>]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56864"/>
            <a:ext cx="5688632" cy="59983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15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44624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[list</a:t>
            </a:r>
            <a:r>
              <a:rPr lang="ja-JP" altLang="en-US" sz="2263" b="1" dirty="0" smtClean="0"/>
              <a:t>クラスサンプルプログラム</a:t>
            </a:r>
            <a:r>
              <a:rPr lang="en-US" altLang="ja-JP" sz="2263" b="1" dirty="0"/>
              <a:t>]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07677"/>
            <a:ext cx="6696744" cy="61336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2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09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[list</a:t>
            </a:r>
            <a:r>
              <a:rPr lang="ja-JP" altLang="en-US" sz="2263" b="1" dirty="0" smtClean="0"/>
              <a:t>クラスサンプルプログラム</a:t>
            </a:r>
            <a:r>
              <a:rPr lang="en-US" altLang="ja-JP" sz="2263" b="1" dirty="0"/>
              <a:t>]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64703"/>
            <a:ext cx="5077385" cy="2448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678676"/>
            <a:ext cx="2448272" cy="3100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1370976"/>
            <a:ext cx="1728192" cy="1842000"/>
          </a:xfrm>
          <a:prstGeom prst="rect">
            <a:avLst/>
          </a:prstGeom>
        </p:spPr>
      </p:pic>
      <p:sp>
        <p:nvSpPr>
          <p:cNvPr id="7" name="角丸四角形吹き出し 6"/>
          <p:cNvSpPr/>
          <p:nvPr/>
        </p:nvSpPr>
        <p:spPr>
          <a:xfrm>
            <a:off x="5436096" y="361968"/>
            <a:ext cx="3168352" cy="1009008"/>
          </a:xfrm>
          <a:prstGeom prst="wedgeRoundRectCallout">
            <a:avLst>
              <a:gd name="adj1" fmla="val -2665"/>
              <a:gd name="adj2" fmla="val 7869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やっと完成。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これでもかなり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手抜きした方だよ・・・。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5" name="右中かっこ 4"/>
          <p:cNvSpPr/>
          <p:nvPr/>
        </p:nvSpPr>
        <p:spPr>
          <a:xfrm>
            <a:off x="3203848" y="4077072"/>
            <a:ext cx="324036" cy="23762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875284" y="4832794"/>
            <a:ext cx="2064867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784" y="3888084"/>
            <a:ext cx="2436664" cy="2804205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27884" y="5730084"/>
            <a:ext cx="2412267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データを</a:t>
            </a:r>
            <a:r>
              <a:rPr lang="en-US" altLang="ja-JP" sz="2263" b="1" dirty="0" smtClean="0"/>
              <a:t>11</a:t>
            </a:r>
            <a:r>
              <a:rPr lang="ja-JP" altLang="en-US" sz="2263" b="1" dirty="0" smtClean="0"/>
              <a:t>個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入力すると・・・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49335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89603" y="240997"/>
            <a:ext cx="6921859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今回作成したプログラムは、通称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リンクリスト</a:t>
            </a:r>
            <a:r>
              <a:rPr lang="ja-JP" altLang="en-US" sz="2263" b="1" dirty="0" smtClean="0"/>
              <a:t>と呼ばれる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次のリンク先を指し示してつないでいく方式である。</a:t>
            </a:r>
            <a:endParaRPr lang="en-US" altLang="ja-JP" sz="2263" b="1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755576" y="1484784"/>
            <a:ext cx="7917116" cy="2643683"/>
            <a:chOff x="659930" y="2636912"/>
            <a:chExt cx="7917116" cy="2643683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659930" y="2636912"/>
              <a:ext cx="2432058" cy="563863"/>
              <a:chOff x="971600" y="2492896"/>
              <a:chExt cx="2432058" cy="563863"/>
            </a:xfrm>
          </p:grpSpPr>
          <p:grpSp>
            <p:nvGrpSpPr>
              <p:cNvPr id="32" name="グループ化 31"/>
              <p:cNvGrpSpPr/>
              <p:nvPr/>
            </p:nvGrpSpPr>
            <p:grpSpPr>
              <a:xfrm>
                <a:off x="971600" y="2492896"/>
                <a:ext cx="1832356" cy="563863"/>
                <a:chOff x="611560" y="2564904"/>
                <a:chExt cx="1832356" cy="563863"/>
              </a:xfrm>
            </p:grpSpPr>
            <p:sp>
              <p:nvSpPr>
                <p:cNvPr id="34" name="正方形/長方形 33"/>
                <p:cNvSpPr/>
                <p:nvPr/>
              </p:nvSpPr>
              <p:spPr>
                <a:xfrm>
                  <a:off x="611560" y="2564904"/>
                  <a:ext cx="1832356" cy="56386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674477" y="2637073"/>
                  <a:ext cx="16642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000" dirty="0" smtClean="0">
                      <a:solidFill>
                        <a:srgbClr val="0000FF"/>
                      </a:solidFill>
                      <a:latin typeface="+mn-ea"/>
                    </a:rPr>
                    <a:t>NODE</a:t>
                  </a:r>
                  <a:r>
                    <a:rPr lang="en-US" altLang="ja-JP" sz="2000" dirty="0" smtClean="0">
                      <a:latin typeface="+mn-ea"/>
                    </a:rPr>
                    <a:t>* </a:t>
                  </a:r>
                  <a:r>
                    <a:rPr lang="en-US" altLang="ja-JP" sz="2000" dirty="0" err="1" smtClean="0">
                      <a:latin typeface="+mn-ea"/>
                    </a:rPr>
                    <a:t>m_top</a:t>
                  </a:r>
                  <a:endParaRPr lang="en-US" altLang="ja-JP" sz="2000" dirty="0" smtClean="0">
                    <a:latin typeface="+mn-ea"/>
                  </a:endParaRPr>
                </a:p>
              </p:txBody>
            </p:sp>
          </p:grpSp>
          <p:cxnSp>
            <p:nvCxnSpPr>
              <p:cNvPr id="33" name="直線矢印コネクタ 32"/>
              <p:cNvCxnSpPr/>
              <p:nvPr/>
            </p:nvCxnSpPr>
            <p:spPr>
              <a:xfrm>
                <a:off x="2803956" y="2801541"/>
                <a:ext cx="599702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/>
            <p:cNvGrpSpPr/>
            <p:nvPr/>
          </p:nvGrpSpPr>
          <p:grpSpPr>
            <a:xfrm>
              <a:off x="3077552" y="2945557"/>
              <a:ext cx="1831957" cy="1347539"/>
              <a:chOff x="3912699" y="3155937"/>
              <a:chExt cx="1831957" cy="1347539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3912699" y="3155937"/>
                <a:ext cx="1831957" cy="134753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/>
              <p:cNvCxnSpPr/>
              <p:nvPr/>
            </p:nvCxnSpPr>
            <p:spPr>
              <a:xfrm>
                <a:off x="3912699" y="3831876"/>
                <a:ext cx="1831957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テキスト ボックス 10"/>
            <p:cNvSpPr txBox="1"/>
            <p:nvPr/>
          </p:nvSpPr>
          <p:spPr>
            <a:xfrm>
              <a:off x="3173610" y="3056042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err="1" smtClean="0">
                  <a:solidFill>
                    <a:srgbClr val="0000FF"/>
                  </a:solidFill>
                  <a:latin typeface="+mn-ea"/>
                </a:rPr>
                <a:t>CObject</a:t>
              </a:r>
              <a:r>
                <a:rPr lang="en-US" altLang="ja-JP" sz="2000" dirty="0" smtClean="0">
                  <a:latin typeface="+mn-ea"/>
                </a:rPr>
                <a:t>* </a:t>
              </a:r>
              <a:r>
                <a:rPr lang="en-US" altLang="ja-JP" sz="2000" dirty="0" err="1" smtClean="0">
                  <a:latin typeface="+mn-ea"/>
                </a:rPr>
                <a:t>obj</a:t>
              </a:r>
              <a:endParaRPr lang="en-US" altLang="ja-JP" sz="2000" dirty="0" smtClean="0">
                <a:latin typeface="+mn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173610" y="3740125"/>
              <a:ext cx="1515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solidFill>
                    <a:srgbClr val="0000FF"/>
                  </a:solidFill>
                  <a:latin typeface="+mn-ea"/>
                </a:rPr>
                <a:t>NODE</a:t>
              </a:r>
              <a:r>
                <a:rPr lang="en-US" altLang="ja-JP" sz="2000" dirty="0" smtClean="0">
                  <a:latin typeface="+mn-ea"/>
                </a:rPr>
                <a:t>* next</a:t>
              </a:r>
            </a:p>
          </p:txBody>
        </p:sp>
        <p:cxnSp>
          <p:nvCxnSpPr>
            <p:cNvPr id="14" name="直線矢印コネクタ 13"/>
            <p:cNvCxnSpPr/>
            <p:nvPr/>
          </p:nvCxnSpPr>
          <p:spPr>
            <a:xfrm>
              <a:off x="4909509" y="3933056"/>
              <a:ext cx="660786" cy="0"/>
            </a:xfrm>
            <a:prstGeom prst="straightConnector1">
              <a:avLst/>
            </a:prstGeom>
            <a:ln w="47625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/>
            <p:nvPr/>
          </p:nvCxnSpPr>
          <p:spPr>
            <a:xfrm>
              <a:off x="4909509" y="3284984"/>
              <a:ext cx="66078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グループ化 17"/>
            <p:cNvGrpSpPr/>
            <p:nvPr/>
          </p:nvGrpSpPr>
          <p:grpSpPr>
            <a:xfrm>
              <a:off x="5570295" y="2960948"/>
              <a:ext cx="2088232" cy="648072"/>
              <a:chOff x="6628076" y="3348140"/>
              <a:chExt cx="2088232" cy="648072"/>
            </a:xfrm>
          </p:grpSpPr>
          <p:sp>
            <p:nvSpPr>
              <p:cNvPr id="28" name="テキスト ボックス 27"/>
              <p:cNvSpPr txBox="1"/>
              <p:nvPr/>
            </p:nvSpPr>
            <p:spPr>
              <a:xfrm>
                <a:off x="6779887" y="3455658"/>
                <a:ext cx="13340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 smtClean="0">
                    <a:latin typeface="+mn-ea"/>
                  </a:rPr>
                  <a:t>&amp;enemy[0]</a:t>
                </a:r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6628076" y="3348140"/>
                <a:ext cx="2088232" cy="6480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5570295" y="3933056"/>
              <a:ext cx="1831957" cy="1347539"/>
              <a:chOff x="3912699" y="3155937"/>
              <a:chExt cx="1831957" cy="1347539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3912699" y="3155937"/>
                <a:ext cx="1831957" cy="1347539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7" name="直線コネクタ 26"/>
              <p:cNvCxnSpPr/>
              <p:nvPr/>
            </p:nvCxnSpPr>
            <p:spPr>
              <a:xfrm>
                <a:off x="3912699" y="3831876"/>
                <a:ext cx="1831957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テキスト ボックス 19"/>
            <p:cNvSpPr txBox="1"/>
            <p:nvPr/>
          </p:nvSpPr>
          <p:spPr>
            <a:xfrm>
              <a:off x="5666353" y="4043541"/>
              <a:ext cx="15840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err="1" smtClean="0">
                  <a:solidFill>
                    <a:srgbClr val="0000FF"/>
                  </a:solidFill>
                  <a:latin typeface="+mn-ea"/>
                </a:rPr>
                <a:t>CObject</a:t>
              </a:r>
              <a:r>
                <a:rPr lang="en-US" altLang="ja-JP" sz="2000" dirty="0" smtClean="0">
                  <a:latin typeface="+mn-ea"/>
                </a:rPr>
                <a:t>* </a:t>
              </a:r>
              <a:r>
                <a:rPr lang="en-US" altLang="ja-JP" sz="2000" dirty="0" err="1" smtClean="0">
                  <a:latin typeface="+mn-ea"/>
                </a:rPr>
                <a:t>obj</a:t>
              </a:r>
              <a:endParaRPr lang="en-US" altLang="ja-JP" sz="2000" dirty="0" smtClean="0">
                <a:latin typeface="+mn-ea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5666353" y="4727624"/>
              <a:ext cx="1515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dirty="0" smtClean="0">
                  <a:solidFill>
                    <a:srgbClr val="0000FF"/>
                  </a:solidFill>
                  <a:latin typeface="+mn-ea"/>
                </a:rPr>
                <a:t>NODE</a:t>
              </a:r>
              <a:r>
                <a:rPr lang="en-US" altLang="ja-JP" sz="2000" dirty="0" smtClean="0">
                  <a:latin typeface="+mn-ea"/>
                </a:rPr>
                <a:t>* next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7879419" y="400435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latin typeface="+mn-ea"/>
                </a:rPr>
                <a:t>なし</a:t>
              </a:r>
              <a:endParaRPr lang="en-US" altLang="ja-JP" sz="2400" dirty="0" smtClean="0">
                <a:latin typeface="+mn-ea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7879419" y="4674191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>
                  <a:latin typeface="+mn-ea"/>
                </a:rPr>
                <a:t>なし</a:t>
              </a:r>
              <a:endParaRPr lang="en-US" altLang="ja-JP" sz="2400" dirty="0" smtClean="0">
                <a:latin typeface="+mn-ea"/>
              </a:endParaRPr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>
              <a:off x="7402252" y="4293096"/>
              <a:ext cx="48211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7402252" y="4927679"/>
              <a:ext cx="48211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76" y="4758971"/>
            <a:ext cx="1941609" cy="1844529"/>
          </a:xfrm>
          <a:prstGeom prst="rect">
            <a:avLst/>
          </a:prstGeom>
        </p:spPr>
      </p:pic>
      <p:sp>
        <p:nvSpPr>
          <p:cNvPr id="37" name="角丸四角形吹き出し 36"/>
          <p:cNvSpPr/>
          <p:nvPr/>
        </p:nvSpPr>
        <p:spPr>
          <a:xfrm>
            <a:off x="1650612" y="4796151"/>
            <a:ext cx="3919082" cy="1009008"/>
          </a:xfrm>
          <a:prstGeom prst="wedgeRoundRectCallout">
            <a:avLst>
              <a:gd name="adj1" fmla="val 61027"/>
              <a:gd name="adj2" fmla="val 3338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リンクリストの理屈は分かるけど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プログラムにするのが大変。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もっと楽の方法がいいよ！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909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[</a:t>
            </a:r>
            <a:r>
              <a:rPr lang="en-US" altLang="ja-JP" sz="2263" b="1" dirty="0" err="1" smtClean="0"/>
              <a:t>std</a:t>
            </a:r>
            <a:r>
              <a:rPr lang="en-US" altLang="ja-JP" sz="2263" b="1" dirty="0" smtClean="0"/>
              <a:t>::vector]</a:t>
            </a:r>
            <a:endParaRPr lang="en-US" altLang="ja-JP" sz="2263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611680"/>
            <a:ext cx="7380820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smtClean="0"/>
              <a:t>C++</a:t>
            </a:r>
            <a:r>
              <a:rPr lang="ja-JP" altLang="en-US" sz="2263" b="1" dirty="0" err="1" smtClean="0"/>
              <a:t>には</a:t>
            </a:r>
            <a:r>
              <a:rPr lang="ja-JP" altLang="en-US" sz="2263" b="1" dirty="0" smtClean="0"/>
              <a:t>標準で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>
                <a:solidFill>
                  <a:srgbClr val="FF0000"/>
                </a:solidFill>
              </a:rPr>
              <a:t>配列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>(vector)</a:t>
            </a:r>
            <a:r>
              <a:rPr lang="ja-JP" altLang="en-US" sz="2263" b="1" dirty="0" err="1" smtClean="0"/>
              <a:t>、</a:t>
            </a:r>
            <a:r>
              <a:rPr lang="ja-JP" altLang="en-US" sz="2263" b="1" dirty="0" smtClean="0">
                <a:solidFill>
                  <a:srgbClr val="0000FF"/>
                </a:solidFill>
              </a:rPr>
              <a:t>リスト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(list)</a:t>
            </a:r>
            <a:r>
              <a:rPr lang="ja-JP" altLang="en-US" sz="2263" b="1" dirty="0" err="1" smtClean="0"/>
              <a:t>、</a:t>
            </a:r>
            <a:r>
              <a:rPr lang="ja-JP" altLang="en-US" sz="2263" b="1" dirty="0" smtClean="0">
                <a:solidFill>
                  <a:srgbClr val="00B050"/>
                </a:solidFill>
              </a:rPr>
              <a:t>キュー</a:t>
            </a:r>
            <a:r>
              <a:rPr lang="en-US" altLang="ja-JP" sz="2263" b="1" dirty="0" smtClean="0">
                <a:solidFill>
                  <a:srgbClr val="00B050"/>
                </a:solidFill>
              </a:rPr>
              <a:t>(queue)</a:t>
            </a:r>
            <a:r>
              <a:rPr lang="ja-JP" altLang="en-US" sz="2263" b="1" dirty="0" err="1" smtClean="0"/>
              <a:t>、</a:t>
            </a:r>
            <a:r>
              <a:rPr lang="ja-JP" altLang="en-US" sz="2263" b="1" dirty="0" smtClean="0">
                <a:solidFill>
                  <a:srgbClr val="FF9933"/>
                </a:solidFill>
              </a:rPr>
              <a:t>スタック</a:t>
            </a:r>
            <a:r>
              <a:rPr lang="en-US" altLang="ja-JP" sz="2263" b="1" dirty="0" smtClean="0">
                <a:solidFill>
                  <a:srgbClr val="FF9933"/>
                </a:solidFill>
              </a:rPr>
              <a:t>(stack)</a:t>
            </a:r>
            <a:br>
              <a:rPr lang="en-US" altLang="ja-JP" sz="2263" b="1" dirty="0" smtClean="0">
                <a:solidFill>
                  <a:srgbClr val="FF9933"/>
                </a:solidFill>
              </a:rPr>
            </a:br>
            <a:r>
              <a:rPr lang="ja-JP" altLang="en-US" sz="2263" b="1" dirty="0" smtClean="0"/>
              <a:t>が楽に使える仕組みが搭載されている。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一番簡単な配列を使用する場合は、以下の通りとなる。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6953686" cy="4407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右中かっこ 10"/>
          <p:cNvSpPr/>
          <p:nvPr/>
        </p:nvSpPr>
        <p:spPr>
          <a:xfrm>
            <a:off x="2555776" y="3785722"/>
            <a:ext cx="180020" cy="3633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843808" y="3980354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374981" y="3785722"/>
            <a:ext cx="358239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「</a:t>
            </a:r>
            <a:r>
              <a:rPr lang="en-US" altLang="ja-JP" sz="2263" b="1" dirty="0" smtClean="0"/>
              <a:t>1</a:t>
            </a:r>
            <a:r>
              <a:rPr lang="ja-JP" altLang="en-US" sz="2263" b="1" dirty="0" smtClean="0"/>
              <a:t>」「</a:t>
            </a:r>
            <a:r>
              <a:rPr lang="en-US" altLang="ja-JP" sz="2263" b="1" dirty="0" smtClean="0"/>
              <a:t>2</a:t>
            </a:r>
            <a:r>
              <a:rPr lang="ja-JP" altLang="en-US" sz="2263" b="1" dirty="0" smtClean="0"/>
              <a:t>」の順番でデータ格納</a:t>
            </a:r>
            <a:endParaRPr lang="en-US" altLang="ja-JP" sz="2263" b="1" dirty="0"/>
          </a:p>
        </p:txBody>
      </p:sp>
      <p:sp>
        <p:nvSpPr>
          <p:cNvPr id="14" name="角丸四角形 11"/>
          <p:cNvSpPr/>
          <p:nvPr/>
        </p:nvSpPr>
        <p:spPr>
          <a:xfrm>
            <a:off x="539552" y="3284984"/>
            <a:ext cx="2448272" cy="3208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3086949" y="3429000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543650" y="3182558"/>
            <a:ext cx="259990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 err="1" smtClean="0">
                <a:solidFill>
                  <a:srgbClr val="FF0000"/>
                </a:solidFill>
              </a:rPr>
              <a:t>std</a:t>
            </a:r>
            <a:r>
              <a:rPr lang="en-US" altLang="ja-JP" sz="2263" b="1" dirty="0" smtClean="0">
                <a:solidFill>
                  <a:srgbClr val="FF0000"/>
                </a:solidFill>
              </a:rPr>
              <a:t>::vector</a:t>
            </a:r>
            <a:r>
              <a:rPr lang="ja-JP" altLang="en-US" sz="2263" b="1" dirty="0" smtClean="0">
                <a:solidFill>
                  <a:srgbClr val="FF0000"/>
                </a:solidFill>
              </a:rPr>
              <a:t>クラス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51520" y="2780928"/>
            <a:ext cx="18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267744" y="5341684"/>
            <a:ext cx="14606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3665139" y="5058335"/>
            <a:ext cx="300208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ラスト</a:t>
            </a:r>
            <a:r>
              <a:rPr lang="ja-JP" altLang="en-US" sz="2263" b="1" dirty="0" smtClean="0"/>
              <a:t>のデータ</a:t>
            </a:r>
            <a:r>
              <a:rPr lang="ja-JP" altLang="en-US" sz="2263" b="1" dirty="0"/>
              <a:t>取り出</a:t>
            </a:r>
            <a:r>
              <a:rPr lang="ja-JP" altLang="en-US" sz="2263" b="1" dirty="0" smtClean="0"/>
              <a:t>し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0078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11560" y="1196752"/>
            <a:ext cx="7704856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今回は「</a:t>
            </a:r>
            <a:r>
              <a:rPr lang="en-US" altLang="ja-JP" sz="2263" b="1" dirty="0" smtClean="0"/>
              <a:t>#include &lt;</a:t>
            </a:r>
            <a:r>
              <a:rPr lang="en-US" altLang="ja-JP" sz="2263" b="1" dirty="0" err="1" smtClean="0"/>
              <a:t>iostream</a:t>
            </a:r>
            <a:r>
              <a:rPr lang="en-US" altLang="ja-JP" sz="2263" b="1" dirty="0" smtClean="0"/>
              <a:t>&gt;</a:t>
            </a:r>
            <a:r>
              <a:rPr lang="ja-JP" altLang="en-US" sz="2263" b="1" dirty="0" smtClean="0"/>
              <a:t>」に加え、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「</a:t>
            </a:r>
            <a:r>
              <a:rPr lang="en-US" altLang="ja-JP" sz="2263" b="1" dirty="0" smtClean="0">
                <a:solidFill>
                  <a:srgbClr val="0000FF"/>
                </a:solidFill>
              </a:rPr>
              <a:t>#include &lt;vector&gt;</a:t>
            </a:r>
            <a:r>
              <a:rPr lang="ja-JP" altLang="en-US" sz="2263" b="1" dirty="0" smtClean="0"/>
              <a:t>」が必須となる。</a:t>
            </a:r>
            <a:endParaRPr lang="en-US" altLang="ja-JP" sz="2263" b="1" dirty="0"/>
          </a:p>
        </p:txBody>
      </p:sp>
      <p:sp>
        <p:nvSpPr>
          <p:cNvPr id="6" name="正方形/長方形 5"/>
          <p:cNvSpPr/>
          <p:nvPr/>
        </p:nvSpPr>
        <p:spPr>
          <a:xfrm>
            <a:off x="1331640" y="404664"/>
            <a:ext cx="6264696" cy="5040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 smtClean="0">
                <a:solidFill>
                  <a:schemeClr val="tx1"/>
                </a:solidFill>
              </a:rPr>
              <a:t>std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::vector&lt;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使用したい型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　変数名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;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79286" y="2420888"/>
            <a:ext cx="5969404" cy="113704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配列最後へのデータ追加：</a:t>
            </a:r>
            <a:r>
              <a:rPr lang="en-US" altLang="ja-JP" sz="2263" b="1" dirty="0" err="1" smtClean="0">
                <a:solidFill>
                  <a:srgbClr val="00B050"/>
                </a:solidFill>
              </a:rPr>
              <a:t>push_back</a:t>
            </a:r>
            <a:r>
              <a:rPr lang="en-US" altLang="ja-JP" sz="2263" b="1" dirty="0" smtClean="0">
                <a:solidFill>
                  <a:srgbClr val="00B050"/>
                </a:solidFill>
              </a:rPr>
              <a:t>()</a:t>
            </a:r>
            <a:br>
              <a:rPr lang="en-US" altLang="ja-JP" sz="2263" b="1" dirty="0" smtClean="0">
                <a:solidFill>
                  <a:srgbClr val="00B050"/>
                </a:solidFill>
              </a:rPr>
            </a:br>
            <a:r>
              <a:rPr lang="ja-JP" altLang="en-US" sz="2263" b="1" dirty="0" smtClean="0"/>
              <a:t>配列最後のデータ削除：</a:t>
            </a:r>
            <a:r>
              <a:rPr lang="en-US" altLang="ja-JP" sz="2263" b="1" dirty="0" err="1" smtClean="0">
                <a:solidFill>
                  <a:srgbClr val="00B050"/>
                </a:solidFill>
              </a:rPr>
              <a:t>pop_back</a:t>
            </a:r>
            <a:r>
              <a:rPr lang="en-US" altLang="ja-JP" sz="2263" b="1" dirty="0" smtClean="0">
                <a:solidFill>
                  <a:srgbClr val="00B050"/>
                </a:solidFill>
              </a:rPr>
              <a:t>()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使用している配列の数：</a:t>
            </a:r>
            <a:r>
              <a:rPr lang="en-US" altLang="ja-JP" sz="2263" b="1" dirty="0" smtClean="0">
                <a:solidFill>
                  <a:srgbClr val="00B050"/>
                </a:solidFill>
              </a:rPr>
              <a:t>size()</a:t>
            </a:r>
            <a:endParaRPr lang="en-US" altLang="ja-JP" sz="2263" b="1" dirty="0">
              <a:solidFill>
                <a:srgbClr val="00B050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4336" y="3655880"/>
            <a:ext cx="7704856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 smtClean="0"/>
              <a:t>上記以外にも関数が用意されているので、</a:t>
            </a:r>
            <a:r>
              <a:rPr lang="en-US" altLang="ja-JP" sz="2263" b="1" dirty="0" smtClean="0"/>
              <a:t/>
            </a:r>
            <a:br>
              <a:rPr lang="en-US" altLang="ja-JP" sz="2263" b="1" dirty="0" smtClean="0"/>
            </a:br>
            <a:r>
              <a:rPr lang="ja-JP" altLang="en-US" sz="2263" b="1" dirty="0" smtClean="0"/>
              <a:t>ネットで調べてみよう！！</a:t>
            </a:r>
            <a:endParaRPr lang="en-US" altLang="ja-JP" sz="2263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653136"/>
            <a:ext cx="1439107" cy="1914083"/>
          </a:xfrm>
          <a:prstGeom prst="rect">
            <a:avLst/>
          </a:prstGeom>
        </p:spPr>
      </p:pic>
      <p:sp>
        <p:nvSpPr>
          <p:cNvPr id="11" name="角丸四角形吹き出し 14"/>
          <p:cNvSpPr/>
          <p:nvPr/>
        </p:nvSpPr>
        <p:spPr>
          <a:xfrm>
            <a:off x="3969883" y="5166053"/>
            <a:ext cx="4346533" cy="1143267"/>
          </a:xfrm>
          <a:prstGeom prst="wedgeRoundRectCallout">
            <a:avLst>
              <a:gd name="adj1" fmla="val -66967"/>
              <a:gd name="adj2" fmla="val 944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 smtClean="0">
                <a:latin typeface="ＭＳ Ｐゴシック"/>
              </a:rPr>
              <a:t>これってデータの追加と削除が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変化しただけじゃない</a:t>
            </a:r>
            <a:r>
              <a:rPr lang="ja-JP" altLang="en-US" sz="2000" b="1" dirty="0">
                <a:latin typeface="ＭＳ Ｐゴシック"/>
              </a:rPr>
              <a:t>？</a:t>
            </a:r>
            <a:r>
              <a:rPr lang="en-US" altLang="ja-JP" sz="2000" b="1" dirty="0" smtClean="0">
                <a:latin typeface="ＭＳ Ｐゴシック"/>
              </a:rPr>
              <a:t/>
            </a:r>
            <a:br>
              <a:rPr lang="en-US" altLang="ja-JP" sz="2000" b="1" dirty="0" smtClean="0">
                <a:latin typeface="ＭＳ Ｐゴシック"/>
              </a:rPr>
            </a:br>
            <a:r>
              <a:rPr lang="ja-JP" altLang="en-US" sz="2000" b="1" dirty="0" smtClean="0">
                <a:latin typeface="ＭＳ Ｐゴシック"/>
              </a:rPr>
              <a:t>通常の配列とは何が違うの？</a:t>
            </a:r>
            <a:endParaRPr lang="ja-JP" altLang="en-US" sz="2000" b="1" dirty="0">
              <a:latin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0812965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17640</TotalTime>
  <Words>455</Words>
  <Application>Microsoft Office PowerPoint</Application>
  <PresentationFormat>画面に合わせる (4:3)</PresentationFormat>
  <Paragraphs>84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HGS創英角ﾎﾟｯﾌﾟ体</vt:lpstr>
      <vt:lpstr>ＭＳ Ｐゴシック</vt:lpstr>
      <vt:lpstr>Arial</vt:lpstr>
      <vt:lpstr>Calibri</vt:lpstr>
      <vt:lpstr>標準デザイン</vt:lpstr>
      <vt:lpstr>この単元の目標</vt:lpstr>
      <vt:lpstr>2 標準テンプレートライブラリ～序～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695</cp:revision>
  <dcterms:created xsi:type="dcterms:W3CDTF">2013-04-19T02:46:48Z</dcterms:created>
  <dcterms:modified xsi:type="dcterms:W3CDTF">2020-06-19T07:14:09Z</dcterms:modified>
</cp:coreProperties>
</file>