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4" r:id="rId2"/>
    <p:sldId id="263" r:id="rId3"/>
    <p:sldId id="555" r:id="rId4"/>
    <p:sldId id="584" r:id="rId5"/>
    <p:sldId id="582" r:id="rId6"/>
    <p:sldId id="583" r:id="rId7"/>
    <p:sldId id="563" r:id="rId8"/>
    <p:sldId id="575" r:id="rId9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CCFFFF"/>
    <a:srgbClr val="FFCCCC"/>
    <a:srgbClr val="FF99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3432" autoAdjust="0"/>
  </p:normalViewPr>
  <p:slideViewPr>
    <p:cSldViewPr>
      <p:cViewPr varScale="1">
        <p:scale>
          <a:sx n="61" d="100"/>
          <a:sy n="61" d="100"/>
        </p:scale>
        <p:origin x="97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27E591F3-6C5C-4237-9A0F-19C627DFAD91}" type="datetimeFigureOut">
              <a:rPr lang="ja-JP" altLang="en-US"/>
              <a:pPr>
                <a:defRPr/>
              </a:pPr>
              <a:t>2020/6/2</a:t>
            </a:fld>
            <a:endParaRPr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E94BE2DB-0632-44C0-A305-06F0D4B9CEE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764599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124" name="スライド番号プレースホルダー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736DED6-970D-448F-85CD-4C9A77D3E903}" type="slidenum">
              <a:rPr lang="ja-JP" altLang="en-US" smtClean="0"/>
              <a:pPr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59741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E94326-21EF-45D6-9938-6B5BD0D058E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34905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0312D0-E269-4F66-A389-47D91A25CDD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74646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D5277F-FF33-41BB-B110-8F2E985F6F0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20623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1B8C3-4F1B-4F8C-B78A-BA008A4288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74039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00992A-329F-4748-B8BD-5ACE4AD4DE4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94470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9F9311-072B-437B-8F4A-90FAC793E74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8687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62856A-195B-44FC-9E8C-2B8EFCAF2E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9134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C8990D-02EF-4AF9-8193-ADA8B1D08AA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5682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E9533-605F-4AB1-90F2-B443A41F5FF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47756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F4E6F-8E4F-465C-BE46-3CA155F67AB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53562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BA2F0E-8486-49C0-88FF-C5FCF562858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2502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F2B73C9D-6D14-4BD8-824F-F0088787717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468313"/>
            <a:ext cx="7772400" cy="865187"/>
          </a:xfrm>
        </p:spPr>
        <p:txBody>
          <a:bodyPr/>
          <a:lstStyle/>
          <a:p>
            <a:pPr eaLnBrk="1" hangingPunct="1"/>
            <a:r>
              <a:rPr lang="ja-JP" altLang="en-US" sz="6000" b="1">
                <a:solidFill>
                  <a:srgbClr val="FF0000"/>
                </a:solidFill>
              </a:rPr>
              <a:t>この単元の目標</a:t>
            </a:r>
          </a:p>
        </p:txBody>
      </p:sp>
      <p:pic>
        <p:nvPicPr>
          <p:cNvPr id="307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4437063"/>
            <a:ext cx="3209925" cy="227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663" y="4437063"/>
            <a:ext cx="3208337" cy="227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775556" y="1484784"/>
            <a:ext cx="7772400" cy="295232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ja-JP" altLang="en-US" sz="4800" b="1" kern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派生クラスを基底クラスに</a:t>
            </a:r>
            <a:r>
              <a:rPr lang="en-US" altLang="ja-JP" sz="4800" b="1" kern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/>
            </a:r>
            <a:br>
              <a:rPr lang="en-US" altLang="ja-JP" sz="4800" b="1" kern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ja-JP" altLang="en-US" sz="4800" b="1" kern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代入して使用することが</a:t>
            </a:r>
            <a:r>
              <a:rPr lang="en-US" altLang="ja-JP" sz="4800" b="1" kern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/>
            </a:r>
            <a:br>
              <a:rPr lang="en-US" altLang="ja-JP" sz="4800" b="1" kern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ja-JP" altLang="en-US" sz="4800" b="1" kern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できる</a:t>
            </a:r>
            <a:endParaRPr lang="en-US" altLang="ja-JP" sz="4800" b="1" kern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468313"/>
            <a:ext cx="7772400" cy="86518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ja-JP" dirty="0"/>
              <a:t>2</a:t>
            </a:r>
            <a:r>
              <a:rPr lang="ja-JP" altLang="en-US" dirty="0"/>
              <a:t>　</a:t>
            </a:r>
            <a:r>
              <a:rPr lang="ja-JP" altLang="en-US" dirty="0" smtClean="0"/>
              <a:t>派生</a:t>
            </a:r>
            <a:r>
              <a:rPr lang="ja-JP" altLang="en-US" dirty="0"/>
              <a:t>クラス</a:t>
            </a:r>
            <a:r>
              <a:rPr lang="ja-JP" altLang="en-US" dirty="0" smtClean="0"/>
              <a:t>と基底</a:t>
            </a:r>
            <a:r>
              <a:rPr lang="ja-JP" altLang="en-US" dirty="0"/>
              <a:t>クラス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67544" y="1514742"/>
            <a:ext cx="3528392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2263" b="1" dirty="0" smtClean="0"/>
              <a:t>[</a:t>
            </a:r>
            <a:r>
              <a:rPr lang="ja-JP" altLang="en-US" sz="2263" b="1" dirty="0" smtClean="0"/>
              <a:t>クラスの</a:t>
            </a:r>
            <a:r>
              <a:rPr lang="ja-JP" altLang="en-US" sz="2263" b="1" dirty="0"/>
              <a:t>代入</a:t>
            </a:r>
            <a:r>
              <a:rPr lang="en-US" altLang="ja-JP" sz="2263" b="1" dirty="0" smtClean="0"/>
              <a:t>]</a:t>
            </a:r>
            <a:endParaRPr lang="en-US" altLang="ja-JP" sz="2263" b="1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644960" y="1972497"/>
            <a:ext cx="8499040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クラスは通常の変数と同じで値を代入する事ができた。</a:t>
            </a:r>
            <a:endParaRPr lang="en-US" altLang="ja-JP" sz="2263" b="1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846" y="3581167"/>
            <a:ext cx="1082701" cy="1562661"/>
          </a:xfrm>
          <a:prstGeom prst="rect">
            <a:avLst/>
          </a:prstGeom>
        </p:spPr>
      </p:pic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899592" y="2880768"/>
            <a:ext cx="1944215" cy="440570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ja-JP" sz="2263" b="1" dirty="0" smtClean="0">
                <a:solidFill>
                  <a:srgbClr val="FF0000"/>
                </a:solidFill>
              </a:rPr>
              <a:t>class G-san</a:t>
            </a:r>
            <a:endParaRPr lang="en-US" altLang="ja-JP" sz="2263" b="1" dirty="0">
              <a:solidFill>
                <a:srgbClr val="FF0000"/>
              </a:solidFill>
            </a:endParaRPr>
          </a:p>
        </p:txBody>
      </p:sp>
      <p:cxnSp>
        <p:nvCxnSpPr>
          <p:cNvPr id="9" name="カギ線コネクタ 8"/>
          <p:cNvCxnSpPr/>
          <p:nvPr/>
        </p:nvCxnSpPr>
        <p:spPr>
          <a:xfrm rot="16200000" flipH="1">
            <a:off x="1961885" y="3411173"/>
            <a:ext cx="1094070" cy="914400"/>
          </a:xfrm>
          <a:prstGeom prst="bentConnector3">
            <a:avLst>
              <a:gd name="adj1" fmla="val 98627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/>
          <p:nvPr/>
        </p:nvCxnSpPr>
        <p:spPr>
          <a:xfrm rot="16200000" flipH="1">
            <a:off x="566362" y="3959867"/>
            <a:ext cx="2915974" cy="1638916"/>
          </a:xfrm>
          <a:prstGeom prst="bentConnector3">
            <a:avLst>
              <a:gd name="adj1" fmla="val 99603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2872088" y="4696358"/>
            <a:ext cx="1944215" cy="440570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ja-JP" sz="2263" b="1" dirty="0" smtClean="0">
                <a:solidFill>
                  <a:srgbClr val="0000FF"/>
                </a:solidFill>
              </a:rPr>
              <a:t>G-san</a:t>
            </a:r>
            <a:r>
              <a:rPr lang="ja-JP" altLang="en-US" sz="2263" b="1" dirty="0">
                <a:solidFill>
                  <a:srgbClr val="0000FF"/>
                </a:solidFill>
              </a:rPr>
              <a:t> </a:t>
            </a:r>
            <a:r>
              <a:rPr lang="ja-JP" altLang="en-US" sz="2263" b="1" dirty="0" smtClean="0">
                <a:solidFill>
                  <a:srgbClr val="0000FF"/>
                </a:solidFill>
              </a:rPr>
              <a:t> </a:t>
            </a:r>
            <a:r>
              <a:rPr lang="en-US" altLang="ja-JP" sz="2263" b="1" dirty="0" smtClean="0">
                <a:solidFill>
                  <a:srgbClr val="0000FF"/>
                </a:solidFill>
              </a:rPr>
              <a:t>G1;</a:t>
            </a:r>
            <a:endParaRPr lang="en-US" altLang="ja-JP" sz="2263" b="1" dirty="0">
              <a:solidFill>
                <a:srgbClr val="0000FF"/>
              </a:solidFill>
            </a:endParaRPr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124" y="5196738"/>
            <a:ext cx="1082701" cy="1562661"/>
          </a:xfrm>
          <a:prstGeom prst="rect">
            <a:avLst/>
          </a:prstGeom>
        </p:spPr>
      </p:pic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2866366" y="6311929"/>
            <a:ext cx="1944215" cy="440570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ja-JP" sz="2263" b="1" dirty="0" smtClean="0">
                <a:solidFill>
                  <a:srgbClr val="0000FF"/>
                </a:solidFill>
              </a:rPr>
              <a:t>G-san</a:t>
            </a:r>
            <a:r>
              <a:rPr lang="ja-JP" altLang="en-US" sz="2263" b="1" dirty="0">
                <a:solidFill>
                  <a:srgbClr val="0000FF"/>
                </a:solidFill>
              </a:rPr>
              <a:t> </a:t>
            </a:r>
            <a:r>
              <a:rPr lang="ja-JP" altLang="en-US" sz="2263" b="1" dirty="0" smtClean="0">
                <a:solidFill>
                  <a:srgbClr val="0000FF"/>
                </a:solidFill>
              </a:rPr>
              <a:t> </a:t>
            </a:r>
            <a:r>
              <a:rPr lang="en-US" altLang="ja-JP" sz="2263" b="1" dirty="0" smtClean="0">
                <a:solidFill>
                  <a:srgbClr val="0000FF"/>
                </a:solidFill>
              </a:rPr>
              <a:t>G2;</a:t>
            </a:r>
            <a:endParaRPr lang="en-US" altLang="ja-JP" sz="2263" b="1" dirty="0">
              <a:solidFill>
                <a:srgbClr val="0000FF"/>
              </a:solidFill>
            </a:endParaRP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5569260" y="4311637"/>
            <a:ext cx="304603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ja-JP" sz="4400" b="1" dirty="0" smtClean="0">
                <a:solidFill>
                  <a:srgbClr val="FF0000"/>
                </a:solidFill>
              </a:rPr>
              <a:t>G2  =  G1;</a:t>
            </a:r>
            <a:endParaRPr lang="en-US" altLang="ja-JP" sz="4400" b="1" dirty="0">
              <a:solidFill>
                <a:srgbClr val="FF0000"/>
              </a:solidFill>
            </a:endParaRPr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652120" y="5189262"/>
            <a:ext cx="2880320" cy="788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ja-JP" sz="2263" b="1" dirty="0" smtClean="0"/>
              <a:t>G2</a:t>
            </a:r>
            <a:r>
              <a:rPr lang="ja-JP" altLang="en-US" sz="2263" b="1" dirty="0" smtClean="0"/>
              <a:t>に</a:t>
            </a:r>
            <a:r>
              <a:rPr lang="en-US" altLang="ja-JP" sz="2263" b="1" dirty="0" smtClean="0"/>
              <a:t>G1</a:t>
            </a:r>
            <a:r>
              <a:rPr lang="ja-JP" altLang="en-US" sz="2263" b="1" dirty="0" smtClean="0"/>
              <a:t>の中身を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コピーして渡す</a:t>
            </a:r>
            <a:endParaRPr lang="en-US" altLang="ja-JP" sz="2263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図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704" y="5095665"/>
            <a:ext cx="857769" cy="1472565"/>
          </a:xfrm>
          <a:prstGeom prst="rect">
            <a:avLst/>
          </a:prstGeo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387196" y="513593"/>
            <a:ext cx="8193983" cy="1219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実は、継承を行ったクラスは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800" b="1" dirty="0" smtClean="0">
                <a:solidFill>
                  <a:srgbClr val="FF0000"/>
                </a:solidFill>
              </a:rPr>
              <a:t>派生クラスの値</a:t>
            </a:r>
            <a:r>
              <a:rPr lang="ja-JP" altLang="en-US" sz="2263" b="1" dirty="0" smtClean="0"/>
              <a:t>を</a:t>
            </a:r>
            <a:r>
              <a:rPr lang="ja-JP" altLang="en-US" sz="2800" b="1" dirty="0" smtClean="0">
                <a:solidFill>
                  <a:srgbClr val="0000FF"/>
                </a:solidFill>
              </a:rPr>
              <a:t>基底クラスへコピー</a:t>
            </a:r>
            <a:r>
              <a:rPr lang="ja-JP" altLang="en-US" sz="2263" b="1" dirty="0" smtClean="0"/>
              <a:t>する事が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可能となる！！</a:t>
            </a:r>
            <a:endParaRPr lang="en-US" altLang="ja-JP" sz="2263" b="1" dirty="0"/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5758543" y="4557807"/>
            <a:ext cx="3114870" cy="788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このような代入は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ＯＫ！！</a:t>
            </a:r>
            <a:endParaRPr lang="en-US" altLang="ja-JP" sz="2263" b="1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195" y="2409576"/>
            <a:ext cx="1082701" cy="1562661"/>
          </a:xfrm>
          <a:prstGeom prst="rect">
            <a:avLst/>
          </a:prstGeom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14941" y="1709177"/>
            <a:ext cx="1944215" cy="440570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ja-JP" sz="2263" b="1" dirty="0" smtClean="0">
                <a:solidFill>
                  <a:srgbClr val="FF0000"/>
                </a:solidFill>
              </a:rPr>
              <a:t>class G-san</a:t>
            </a:r>
            <a:endParaRPr lang="en-US" altLang="ja-JP" sz="2263" b="1" dirty="0">
              <a:solidFill>
                <a:srgbClr val="FF0000"/>
              </a:solidFill>
            </a:endParaRPr>
          </a:p>
        </p:txBody>
      </p:sp>
      <p:cxnSp>
        <p:nvCxnSpPr>
          <p:cNvPr id="9" name="カギ線コネクタ 8"/>
          <p:cNvCxnSpPr/>
          <p:nvPr/>
        </p:nvCxnSpPr>
        <p:spPr>
          <a:xfrm rot="16200000" flipH="1">
            <a:off x="1477234" y="2239582"/>
            <a:ext cx="1094070" cy="914400"/>
          </a:xfrm>
          <a:prstGeom prst="bentConnector3">
            <a:avLst>
              <a:gd name="adj1" fmla="val 98627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2387437" y="3524767"/>
            <a:ext cx="1944215" cy="440570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ja-JP" sz="2263" b="1" dirty="0" smtClean="0">
                <a:solidFill>
                  <a:srgbClr val="0000FF"/>
                </a:solidFill>
              </a:rPr>
              <a:t>G-san</a:t>
            </a:r>
            <a:r>
              <a:rPr lang="ja-JP" altLang="en-US" sz="2263" b="1" dirty="0">
                <a:solidFill>
                  <a:srgbClr val="0000FF"/>
                </a:solidFill>
              </a:rPr>
              <a:t> </a:t>
            </a:r>
            <a:r>
              <a:rPr lang="ja-JP" altLang="en-US" sz="2263" b="1" dirty="0" smtClean="0">
                <a:solidFill>
                  <a:srgbClr val="0000FF"/>
                </a:solidFill>
              </a:rPr>
              <a:t> </a:t>
            </a:r>
            <a:r>
              <a:rPr lang="en-US" altLang="ja-JP" sz="2263" b="1" dirty="0" smtClean="0">
                <a:solidFill>
                  <a:srgbClr val="0000FF"/>
                </a:solidFill>
              </a:rPr>
              <a:t>G1;</a:t>
            </a:r>
            <a:endParaRPr lang="en-US" altLang="ja-JP" sz="2263" b="1" dirty="0">
              <a:solidFill>
                <a:srgbClr val="0000FF"/>
              </a:solidFill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2411522" y="6181498"/>
            <a:ext cx="1944215" cy="440570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ja-JP" sz="2263" b="1" dirty="0" smtClean="0">
                <a:solidFill>
                  <a:srgbClr val="0000FF"/>
                </a:solidFill>
              </a:rPr>
              <a:t>To-san</a:t>
            </a:r>
            <a:r>
              <a:rPr lang="ja-JP" altLang="en-US" sz="2263" b="1" dirty="0" smtClean="0">
                <a:solidFill>
                  <a:srgbClr val="0000FF"/>
                </a:solidFill>
              </a:rPr>
              <a:t>  </a:t>
            </a:r>
            <a:r>
              <a:rPr lang="en-US" altLang="ja-JP" sz="2263" b="1" dirty="0" smtClean="0">
                <a:solidFill>
                  <a:srgbClr val="0000FF"/>
                </a:solidFill>
              </a:rPr>
              <a:t>T1;</a:t>
            </a:r>
            <a:endParaRPr lang="en-US" altLang="ja-JP" sz="2263" b="1" dirty="0">
              <a:solidFill>
                <a:srgbClr val="0000FF"/>
              </a:solidFill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443221" y="4359008"/>
            <a:ext cx="3936603" cy="440570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ja-JP" sz="2263" b="1" dirty="0" smtClean="0">
                <a:solidFill>
                  <a:srgbClr val="FF0000"/>
                </a:solidFill>
              </a:rPr>
              <a:t>class To-san : public G-san</a:t>
            </a:r>
            <a:endParaRPr lang="en-US" altLang="ja-JP" sz="2263" b="1" dirty="0">
              <a:solidFill>
                <a:srgbClr val="FF0000"/>
              </a:solidFill>
            </a:endParaRPr>
          </a:p>
        </p:txBody>
      </p:sp>
      <p:cxnSp>
        <p:nvCxnSpPr>
          <p:cNvPr id="19" name="カギ線コネクタ 18"/>
          <p:cNvCxnSpPr/>
          <p:nvPr/>
        </p:nvCxnSpPr>
        <p:spPr>
          <a:xfrm rot="16200000" flipH="1">
            <a:off x="1505515" y="4889413"/>
            <a:ext cx="1094070" cy="914400"/>
          </a:xfrm>
          <a:prstGeom prst="bentConnector3">
            <a:avLst>
              <a:gd name="adj1" fmla="val 98627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5792959" y="3524767"/>
            <a:ext cx="304603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ja-JP" sz="4400" b="1" dirty="0" smtClean="0">
                <a:solidFill>
                  <a:srgbClr val="FF0000"/>
                </a:solidFill>
              </a:rPr>
              <a:t>G1  =  T1;</a:t>
            </a:r>
            <a:endParaRPr lang="en-US" altLang="ja-JP" sz="4400" b="1" dirty="0">
              <a:solidFill>
                <a:srgbClr val="FF0000"/>
              </a:solidFill>
            </a:endParaRP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395536" y="64362"/>
            <a:ext cx="6552728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2263" b="1" dirty="0" smtClean="0"/>
              <a:t>[</a:t>
            </a:r>
            <a:r>
              <a:rPr lang="ja-JP" altLang="en-US" sz="2263" b="1" dirty="0" smtClean="0"/>
              <a:t>派生クラスから基底クラスへの代入</a:t>
            </a:r>
            <a:r>
              <a:rPr lang="en-US" altLang="ja-JP" sz="2263" b="1" dirty="0" smtClean="0"/>
              <a:t>]</a:t>
            </a:r>
            <a:endParaRPr lang="en-US" altLang="ja-JP" sz="2263" b="1" dirty="0"/>
          </a:p>
        </p:txBody>
      </p:sp>
    </p:spTree>
    <p:extLst>
      <p:ext uri="{BB962C8B-B14F-4D97-AF65-F5344CB8AC3E}">
        <p14:creationId xmlns:p14="http://schemas.microsoft.com/office/powerpoint/2010/main" val="1849098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87" y="603904"/>
            <a:ext cx="6005253" cy="60907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395536" y="64362"/>
            <a:ext cx="6552728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2263" b="1" dirty="0" smtClean="0"/>
              <a:t>【</a:t>
            </a:r>
            <a:r>
              <a:rPr lang="ja-JP" altLang="en-US" sz="2263" b="1" dirty="0" smtClean="0"/>
              <a:t>基底</a:t>
            </a:r>
            <a:r>
              <a:rPr lang="ja-JP" altLang="en-US" sz="2263" b="1" dirty="0"/>
              <a:t>クラス</a:t>
            </a:r>
            <a:r>
              <a:rPr lang="en-US" altLang="ja-JP" sz="2263" b="1" dirty="0" smtClean="0"/>
              <a:t>】</a:t>
            </a:r>
            <a:endParaRPr lang="en-US" altLang="ja-JP" sz="2263" b="1" dirty="0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580112" y="2534689"/>
            <a:ext cx="3114870" cy="1137043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ここは「</a:t>
            </a:r>
            <a:r>
              <a:rPr lang="en-US" altLang="ja-JP" sz="2263" b="1" dirty="0" smtClean="0"/>
              <a:t>01_</a:t>
            </a:r>
            <a:r>
              <a:rPr lang="ja-JP" altLang="en-US" sz="2263" b="1" dirty="0" smtClean="0"/>
              <a:t>継承とは」の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サンプルプログラムと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全く同じ</a:t>
            </a:r>
            <a:endParaRPr lang="en-US" altLang="ja-JP" sz="2263" b="1" dirty="0"/>
          </a:p>
        </p:txBody>
      </p:sp>
    </p:spTree>
    <p:extLst>
      <p:ext uri="{BB962C8B-B14F-4D97-AF65-F5344CB8AC3E}">
        <p14:creationId xmlns:p14="http://schemas.microsoft.com/office/powerpoint/2010/main" val="1013759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86" y="642193"/>
            <a:ext cx="6405778" cy="60574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395536" y="64362"/>
            <a:ext cx="6552728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2263" b="1" dirty="0" smtClean="0"/>
              <a:t>【</a:t>
            </a:r>
            <a:r>
              <a:rPr lang="ja-JP" altLang="en-US" sz="2263" b="1" dirty="0"/>
              <a:t>派生</a:t>
            </a:r>
            <a:r>
              <a:rPr lang="ja-JP" altLang="en-US" sz="2263" b="1" dirty="0" smtClean="0"/>
              <a:t>クラス</a:t>
            </a:r>
            <a:r>
              <a:rPr lang="en-US" altLang="ja-JP" sz="2263" b="1" dirty="0" smtClean="0"/>
              <a:t>】</a:t>
            </a:r>
            <a:endParaRPr lang="en-US" altLang="ja-JP" sz="2263" b="1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652120" y="2060848"/>
            <a:ext cx="3114870" cy="1137043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ここも「</a:t>
            </a:r>
            <a:r>
              <a:rPr lang="en-US" altLang="ja-JP" sz="2263" b="1" dirty="0" smtClean="0"/>
              <a:t>01_</a:t>
            </a:r>
            <a:r>
              <a:rPr lang="ja-JP" altLang="en-US" sz="2263" b="1" dirty="0" smtClean="0"/>
              <a:t>継承とは」の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サンプルプログラムと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全く同じ</a:t>
            </a:r>
            <a:endParaRPr lang="en-US" altLang="ja-JP" sz="2263" b="1" dirty="0"/>
          </a:p>
        </p:txBody>
      </p:sp>
    </p:spTree>
    <p:extLst>
      <p:ext uri="{BB962C8B-B14F-4D97-AF65-F5344CB8AC3E}">
        <p14:creationId xmlns:p14="http://schemas.microsoft.com/office/powerpoint/2010/main" val="836566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395536" y="64362"/>
            <a:ext cx="6552728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2263" b="1" dirty="0" smtClean="0"/>
              <a:t>【main</a:t>
            </a:r>
            <a:r>
              <a:rPr lang="ja-JP" altLang="en-US" sz="2263" b="1" dirty="0" smtClean="0"/>
              <a:t>関数</a:t>
            </a:r>
            <a:r>
              <a:rPr lang="en-US" altLang="ja-JP" sz="2263" b="1" dirty="0" smtClean="0"/>
              <a:t>】</a:t>
            </a:r>
            <a:endParaRPr lang="en-US" altLang="ja-JP" sz="2263" b="1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1" y="504932"/>
            <a:ext cx="7704856" cy="42252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201" y="4648659"/>
            <a:ext cx="2301397" cy="2209341"/>
          </a:xfrm>
          <a:prstGeom prst="rect">
            <a:avLst/>
          </a:prstGeom>
        </p:spPr>
      </p:pic>
      <p:sp>
        <p:nvSpPr>
          <p:cNvPr id="8" name="角丸四角形吹き出し 14"/>
          <p:cNvSpPr/>
          <p:nvPr/>
        </p:nvSpPr>
        <p:spPr>
          <a:xfrm>
            <a:off x="4970983" y="4837152"/>
            <a:ext cx="3954561" cy="693599"/>
          </a:xfrm>
          <a:prstGeom prst="wedgeRoundRectCallout">
            <a:avLst>
              <a:gd name="adj1" fmla="val -57878"/>
              <a:gd name="adj2" fmla="val -3622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 smtClean="0">
                <a:latin typeface="ＭＳ Ｐゴシック"/>
              </a:rPr>
              <a:t>これで私の持っている値を</a:t>
            </a:r>
            <a:r>
              <a:rPr lang="en-US" altLang="ja-JP" sz="2000" b="1" dirty="0" smtClean="0">
                <a:latin typeface="ＭＳ Ｐゴシック"/>
              </a:rPr>
              <a:t/>
            </a:r>
            <a:br>
              <a:rPr lang="en-US" altLang="ja-JP" sz="2000" b="1" dirty="0" smtClean="0">
                <a:latin typeface="ＭＳ Ｐゴシック"/>
              </a:rPr>
            </a:br>
            <a:r>
              <a:rPr lang="ja-JP" altLang="en-US" sz="2000" b="1" dirty="0" smtClean="0">
                <a:latin typeface="ＭＳ Ｐゴシック"/>
              </a:rPr>
              <a:t>全て渡すわ！</a:t>
            </a:r>
            <a:endParaRPr lang="ja-JP" altLang="en-US" sz="2000" b="1" dirty="0">
              <a:latin typeface="ＭＳ Ｐゴシック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699323" y="6165304"/>
            <a:ext cx="1393680" cy="440570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ja-JP" sz="2263" b="1" dirty="0" err="1" smtClean="0">
                <a:solidFill>
                  <a:srgbClr val="0000FF"/>
                </a:solidFill>
              </a:rPr>
              <a:t>cPlayer</a:t>
            </a:r>
            <a:endParaRPr lang="en-US" altLang="ja-JP" sz="2263" b="1" dirty="0">
              <a:solidFill>
                <a:srgbClr val="0000FF"/>
              </a:solidFill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630796" y="6165304"/>
            <a:ext cx="920142" cy="440570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ja-JP" sz="2263" b="1" dirty="0" err="1" smtClean="0">
                <a:solidFill>
                  <a:srgbClr val="FF0000"/>
                </a:solidFill>
              </a:rPr>
              <a:t>cObj</a:t>
            </a:r>
            <a:endParaRPr lang="en-US" altLang="ja-JP" sz="2263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584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5724128" y="3573016"/>
            <a:ext cx="1938338" cy="1485278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・</a:t>
            </a:r>
            <a:r>
              <a:rPr lang="en-US" altLang="ja-JP" sz="2263" b="1" dirty="0" err="1" smtClean="0"/>
              <a:t>m_iX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・</a:t>
            </a:r>
            <a:r>
              <a:rPr lang="en-US" altLang="ja-JP" sz="2263" b="1" dirty="0" err="1" smtClean="0"/>
              <a:t>m_iY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・</a:t>
            </a:r>
            <a:r>
              <a:rPr lang="en-US" altLang="ja-JP" sz="2263" b="1" dirty="0" err="1" smtClean="0"/>
              <a:t>m_iHp</a:t>
            </a:r>
            <a:endParaRPr lang="en-US" altLang="ja-JP" sz="2263" b="1" dirty="0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438340" y="3547161"/>
            <a:ext cx="1938338" cy="1137043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・</a:t>
            </a:r>
            <a:r>
              <a:rPr lang="en-US" altLang="ja-JP" sz="2263" b="1" dirty="0" err="1" smtClean="0"/>
              <a:t>m_iX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・</a:t>
            </a:r>
            <a:r>
              <a:rPr lang="en-US" altLang="ja-JP" sz="2263" b="1" dirty="0" err="1" smtClean="0"/>
              <a:t>m_iY</a:t>
            </a:r>
            <a:endParaRPr lang="en-US" altLang="ja-JP" sz="2263" b="1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648485" y="3152758"/>
            <a:ext cx="1523924" cy="788806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基底クラス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en-US" altLang="ja-JP" sz="2263" b="1" dirty="0" smtClean="0"/>
              <a:t>(</a:t>
            </a:r>
            <a:r>
              <a:rPr lang="en-US" altLang="ja-JP" sz="2263" b="1" dirty="0" err="1" smtClean="0"/>
              <a:t>CObject</a:t>
            </a:r>
            <a:r>
              <a:rPr lang="en-US" altLang="ja-JP" sz="2263" b="1" dirty="0" smtClean="0"/>
              <a:t>)</a:t>
            </a:r>
            <a:endParaRPr lang="en-US" altLang="ja-JP" sz="2263" b="1" dirty="0"/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5931335" y="3178613"/>
            <a:ext cx="1523924" cy="788806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派生</a:t>
            </a:r>
            <a:r>
              <a:rPr lang="ja-JP" altLang="en-US" sz="2263" b="1" dirty="0" smtClean="0"/>
              <a:t>クラス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en-US" altLang="ja-JP" sz="2263" b="1" dirty="0" err="1" smtClean="0"/>
              <a:t>CPlayer</a:t>
            </a:r>
            <a:endParaRPr lang="en-US" altLang="ja-JP" sz="2263" b="1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60648"/>
            <a:ext cx="2736304" cy="22405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3707905" y="260648"/>
            <a:ext cx="4968550" cy="2181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左のように、座標がしっかりと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コピーされている。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en-US" altLang="ja-JP" sz="2263" b="1" dirty="0"/>
              <a:t/>
            </a:r>
            <a:br>
              <a:rPr lang="en-US" altLang="ja-JP" sz="2263" b="1" dirty="0"/>
            </a:br>
            <a:r>
              <a:rPr lang="ja-JP" altLang="en-US" sz="2263" b="1" dirty="0" smtClean="0"/>
              <a:t>当たり前ではあるが、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>
                <a:solidFill>
                  <a:srgbClr val="0000FF"/>
                </a:solidFill>
              </a:rPr>
              <a:t>コピーされるのは</a:t>
            </a:r>
            <a:r>
              <a:rPr lang="en-US" altLang="ja-JP" sz="2263" b="1" dirty="0" smtClean="0">
                <a:solidFill>
                  <a:srgbClr val="0000FF"/>
                </a:solidFill>
              </a:rPr>
              <a:t/>
            </a:r>
            <a:br>
              <a:rPr lang="en-US" altLang="ja-JP" sz="2263" b="1" dirty="0" smtClean="0">
                <a:solidFill>
                  <a:srgbClr val="0000FF"/>
                </a:solidFill>
              </a:rPr>
            </a:br>
            <a:r>
              <a:rPr lang="ja-JP" altLang="en-US" sz="2263" b="1" dirty="0" smtClean="0">
                <a:solidFill>
                  <a:srgbClr val="FF0000"/>
                </a:solidFill>
              </a:rPr>
              <a:t>基底クラスの変数のみ</a:t>
            </a:r>
            <a:endParaRPr lang="en-US" altLang="ja-JP" sz="2263" b="1" dirty="0">
              <a:solidFill>
                <a:srgbClr val="FF0000"/>
              </a:solidFill>
            </a:endParaRPr>
          </a:p>
        </p:txBody>
      </p:sp>
      <p:sp>
        <p:nvSpPr>
          <p:cNvPr id="3" name="左矢印 2"/>
          <p:cNvSpPr/>
          <p:nvPr/>
        </p:nvSpPr>
        <p:spPr>
          <a:xfrm>
            <a:off x="2483768" y="3967419"/>
            <a:ext cx="3096344" cy="328792"/>
          </a:xfrm>
          <a:prstGeom prst="left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rgbClr val="FF0000"/>
                </a:solidFill>
              </a:rPr>
              <a:t>コピ</a:t>
            </a:r>
            <a:r>
              <a:rPr lang="ja-JP" altLang="en-US" b="1" dirty="0" smtClean="0">
                <a:solidFill>
                  <a:srgbClr val="FF0000"/>
                </a:solidFill>
              </a:rPr>
              <a:t>ー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21" name="左矢印 20"/>
          <p:cNvSpPr/>
          <p:nvPr/>
        </p:nvSpPr>
        <p:spPr>
          <a:xfrm>
            <a:off x="2483768" y="4296211"/>
            <a:ext cx="3096344" cy="328792"/>
          </a:xfrm>
          <a:prstGeom prst="left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rgbClr val="FF0000"/>
                </a:solidFill>
              </a:rPr>
              <a:t>コピ</a:t>
            </a:r>
            <a:r>
              <a:rPr lang="ja-JP" altLang="en-US" b="1" dirty="0" smtClean="0">
                <a:solidFill>
                  <a:srgbClr val="FF0000"/>
                </a:solidFill>
              </a:rPr>
              <a:t>ー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22" name="角丸四角形吹き出し 14"/>
          <p:cNvSpPr/>
          <p:nvPr/>
        </p:nvSpPr>
        <p:spPr>
          <a:xfrm>
            <a:off x="4721894" y="5530885"/>
            <a:ext cx="3954561" cy="693599"/>
          </a:xfrm>
          <a:prstGeom prst="wedgeRoundRectCallout">
            <a:avLst>
              <a:gd name="adj1" fmla="val -15837"/>
              <a:gd name="adj2" fmla="val -128265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 smtClean="0">
                <a:latin typeface="ＭＳ Ｐゴシック"/>
              </a:rPr>
              <a:t>僕は基底クラスに存在しないので</a:t>
            </a:r>
            <a:r>
              <a:rPr lang="en-US" altLang="ja-JP" sz="2000" b="1" dirty="0" smtClean="0">
                <a:latin typeface="ＭＳ Ｐゴシック"/>
              </a:rPr>
              <a:t/>
            </a:r>
            <a:br>
              <a:rPr lang="en-US" altLang="ja-JP" sz="2000" b="1" dirty="0" smtClean="0">
                <a:latin typeface="ＭＳ Ｐゴシック"/>
              </a:rPr>
            </a:br>
            <a:r>
              <a:rPr lang="ja-JP" altLang="en-US" sz="2000" b="1" dirty="0" smtClean="0">
                <a:latin typeface="ＭＳ Ｐゴシック"/>
              </a:rPr>
              <a:t>コピーされません</a:t>
            </a:r>
            <a:endParaRPr lang="ja-JP" altLang="en-US" sz="2000" b="1" dirty="0">
              <a:latin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007803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395536" y="64362"/>
            <a:ext cx="6552728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2263" b="1" dirty="0" smtClean="0"/>
              <a:t>[</a:t>
            </a:r>
            <a:r>
              <a:rPr lang="ja-JP" altLang="en-US" sz="2263" b="1" dirty="0" smtClean="0"/>
              <a:t>基底クラスから派生クラスへの代入</a:t>
            </a:r>
            <a:r>
              <a:rPr lang="en-US" altLang="ja-JP" sz="2263" b="1" dirty="0" smtClean="0"/>
              <a:t>]</a:t>
            </a:r>
            <a:endParaRPr lang="en-US" altLang="ja-JP" sz="2263" b="1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11560" y="692696"/>
            <a:ext cx="8064895" cy="1219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クラスの代入で注意すべき点は、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800" b="1" dirty="0" smtClean="0">
                <a:solidFill>
                  <a:srgbClr val="FF0000"/>
                </a:solidFill>
              </a:rPr>
              <a:t>基底</a:t>
            </a:r>
            <a:r>
              <a:rPr lang="ja-JP" altLang="en-US" sz="2800" b="1" dirty="0">
                <a:solidFill>
                  <a:srgbClr val="FF0000"/>
                </a:solidFill>
              </a:rPr>
              <a:t>クラス</a:t>
            </a:r>
            <a:r>
              <a:rPr lang="ja-JP" altLang="en-US" sz="2800" b="1" dirty="0" smtClean="0">
                <a:solidFill>
                  <a:srgbClr val="FF0000"/>
                </a:solidFill>
              </a:rPr>
              <a:t>を派生クラスへ代入することはできない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/>
            </a:r>
            <a:br>
              <a:rPr lang="en-US" altLang="ja-JP" sz="2800" b="1" dirty="0" smtClean="0">
                <a:solidFill>
                  <a:srgbClr val="FF0000"/>
                </a:solidFill>
              </a:rPr>
            </a:br>
            <a:r>
              <a:rPr lang="ja-JP" altLang="en-US" sz="2263" b="1" dirty="0" smtClean="0"/>
              <a:t>ということ！！</a:t>
            </a:r>
            <a:endParaRPr lang="en-US" altLang="ja-JP" sz="2263" b="1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869215" y="4188755"/>
            <a:ext cx="3070937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 smtClean="0">
                <a:solidFill>
                  <a:srgbClr val="0000FF"/>
                </a:solidFill>
              </a:rPr>
              <a:t>コンパイルエラー！！</a:t>
            </a:r>
            <a:endParaRPr lang="en-US" altLang="ja-JP" sz="2263" b="1" dirty="0">
              <a:solidFill>
                <a:srgbClr val="0000FF"/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752" y="2100153"/>
            <a:ext cx="5116497" cy="16522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5" name="直線矢印コネクタ 4"/>
          <p:cNvCxnSpPr/>
          <p:nvPr/>
        </p:nvCxnSpPr>
        <p:spPr>
          <a:xfrm flipH="1" flipV="1">
            <a:off x="3864626" y="3645024"/>
            <a:ext cx="216022" cy="50405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21717" y="5297226"/>
            <a:ext cx="8064895" cy="113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代入</a:t>
            </a:r>
            <a:r>
              <a:rPr lang="ja-JP" altLang="en-US" sz="2263" b="1" dirty="0" smtClean="0">
                <a:solidFill>
                  <a:srgbClr val="FF0000"/>
                </a:solidFill>
              </a:rPr>
              <a:t>される側</a:t>
            </a:r>
            <a:r>
              <a:rPr lang="ja-JP" altLang="en-US" sz="2263" b="1" dirty="0" smtClean="0"/>
              <a:t>は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>
                <a:solidFill>
                  <a:srgbClr val="00B050"/>
                </a:solidFill>
              </a:rPr>
              <a:t>全ての値を代入</a:t>
            </a:r>
            <a:r>
              <a:rPr lang="ja-JP" altLang="en-US" sz="2263" b="1" dirty="0" smtClean="0"/>
              <a:t>しなければならないので、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今回は「</a:t>
            </a:r>
            <a:r>
              <a:rPr lang="en-US" altLang="ja-JP" sz="2263" b="1" dirty="0" err="1" smtClean="0"/>
              <a:t>m_iHp</a:t>
            </a:r>
            <a:r>
              <a:rPr lang="ja-JP" altLang="en-US" sz="2263" b="1" dirty="0" smtClean="0"/>
              <a:t>」が代入できずにエラーとなっている。</a:t>
            </a:r>
            <a:endParaRPr lang="en-US" altLang="ja-JP" sz="2263" b="1" dirty="0"/>
          </a:p>
        </p:txBody>
      </p:sp>
    </p:spTree>
    <p:extLst>
      <p:ext uri="{BB962C8B-B14F-4D97-AF65-F5344CB8AC3E}">
        <p14:creationId xmlns:p14="http://schemas.microsoft.com/office/powerpoint/2010/main" val="973459461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8A66049E2D3B3C4892C123C122B78C5A" ma:contentTypeVersion="2" ma:contentTypeDescription="新しいドキュメントを作成します。" ma:contentTypeScope="" ma:versionID="605037792467366c11f36f629d7b39ba">
  <xsd:schema xmlns:xsd="http://www.w3.org/2001/XMLSchema" xmlns:xs="http://www.w3.org/2001/XMLSchema" xmlns:p="http://schemas.microsoft.com/office/2006/metadata/properties" xmlns:ns2="a2eef1c5-f71e-4aad-9d3f-ca74b7c47118" targetNamespace="http://schemas.microsoft.com/office/2006/metadata/properties" ma:root="true" ma:fieldsID="d625f11ea05ffe32553ed929d1522111" ns2:_="">
    <xsd:import namespace="a2eef1c5-f71e-4aad-9d3f-ca74b7c471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eef1c5-f71e-4aad-9d3f-ca74b7c471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347154A-739E-4E21-B08A-09A853BA4A9F}"/>
</file>

<file path=customXml/itemProps2.xml><?xml version="1.0" encoding="utf-8"?>
<ds:datastoreItem xmlns:ds="http://schemas.openxmlformats.org/officeDocument/2006/customXml" ds:itemID="{E560FF83-02C7-461B-85A4-304A157D5ABA}"/>
</file>

<file path=customXml/itemProps3.xml><?xml version="1.0" encoding="utf-8"?>
<ds:datastoreItem xmlns:ds="http://schemas.openxmlformats.org/officeDocument/2006/customXml" ds:itemID="{35088BAA-AD45-40AB-BEB1-E918AB1D95AC}"/>
</file>

<file path=docProps/app.xml><?xml version="1.0" encoding="utf-8"?>
<Properties xmlns="http://schemas.openxmlformats.org/officeDocument/2006/extended-properties" xmlns:vt="http://schemas.openxmlformats.org/officeDocument/2006/docPropsVTypes">
  <TotalTime>17549</TotalTime>
  <Words>182</Words>
  <Application>Microsoft Office PowerPoint</Application>
  <PresentationFormat>画面に合わせる (4:3)</PresentationFormat>
  <Paragraphs>39</Paragraphs>
  <Slides>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ＭＳ Ｐゴシック</vt:lpstr>
      <vt:lpstr>Arial</vt:lpstr>
      <vt:lpstr>Calibri</vt:lpstr>
      <vt:lpstr>標準デザイン</vt:lpstr>
      <vt:lpstr>この単元の目標</vt:lpstr>
      <vt:lpstr>2　派生クラスと基底クラス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麻生塾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　初めてのプログラム</dc:title>
  <dc:creator>t_ymmt</dc:creator>
  <cp:lastModifiedBy>山本　隆行</cp:lastModifiedBy>
  <cp:revision>678</cp:revision>
  <dcterms:created xsi:type="dcterms:W3CDTF">2013-04-19T02:46:48Z</dcterms:created>
  <dcterms:modified xsi:type="dcterms:W3CDTF">2020-06-02T00:16:48Z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0x0101008A66049E2D3B3C4892C123C122B78C5A</vt:lpwstr>
  </property>
</Properties>
</file>