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63" r:id="rId3"/>
    <p:sldId id="589" r:id="rId4"/>
    <p:sldId id="577" r:id="rId5"/>
    <p:sldId id="588" r:id="rId6"/>
    <p:sldId id="579" r:id="rId7"/>
    <p:sldId id="581" r:id="rId8"/>
    <p:sldId id="563" r:id="rId9"/>
    <p:sldId id="572" r:id="rId10"/>
    <p:sldId id="587" r:id="rId11"/>
    <p:sldId id="582" r:id="rId12"/>
    <p:sldId id="58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0000FF"/>
    <a:srgbClr val="CCFFFF"/>
    <a:srgbClr val="FFCC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32" autoAdjust="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2023/5/26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vector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や</a:t>
            </a: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list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を</a:t>
            </a:r>
            <a:b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使い分けることができる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97604"/>
              </p:ext>
            </p:extLst>
          </p:nvPr>
        </p:nvGraphicFramePr>
        <p:xfrm>
          <a:off x="1361661" y="900132"/>
          <a:ext cx="23762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107255"/>
              </p:ext>
            </p:extLst>
          </p:nvPr>
        </p:nvGraphicFramePr>
        <p:xfrm>
          <a:off x="1361661" y="1654567"/>
          <a:ext cx="4824536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/>
                        <a:t>データ</a:t>
                      </a:r>
                      <a:r>
                        <a:rPr kumimoji="1" lang="en-US" altLang="ja-JP" b="1" dirty="0"/>
                        <a:t>1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/>
                        <a:t>データ</a:t>
                      </a:r>
                      <a:r>
                        <a:rPr kumimoji="1" lang="en-US" altLang="ja-JP" b="1" dirty="0"/>
                        <a:t>2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/>
                        <a:t>データ</a:t>
                      </a:r>
                      <a:r>
                        <a:rPr kumimoji="1" lang="en-US" altLang="ja-JP" b="1" dirty="0"/>
                        <a:t>3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角丸四角形吹き出し 16"/>
          <p:cNvSpPr/>
          <p:nvPr/>
        </p:nvSpPr>
        <p:spPr>
          <a:xfrm>
            <a:off x="4313989" y="2300111"/>
            <a:ext cx="4492393" cy="864096"/>
          </a:xfrm>
          <a:prstGeom prst="wedgeRoundRectCallout">
            <a:avLst>
              <a:gd name="adj1" fmla="val -36086"/>
              <a:gd name="adj2" fmla="val -6590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ＭＳ Ｐゴシック"/>
              </a:rPr>
              <a:t>無事に入る事ができたよ！</a:t>
            </a:r>
            <a:br>
              <a:rPr lang="en-US" altLang="ja-JP" sz="2000" b="1" dirty="0">
                <a:solidFill>
                  <a:schemeClr val="tx1"/>
                </a:solidFill>
                <a:latin typeface="ＭＳ Ｐゴシック"/>
              </a:rPr>
            </a:br>
            <a:r>
              <a:rPr lang="ja-JP" altLang="en-US" sz="2000" b="1" dirty="0">
                <a:solidFill>
                  <a:schemeClr val="tx1"/>
                </a:solidFill>
                <a:latin typeface="ＭＳ Ｐゴシック"/>
              </a:rPr>
              <a:t>以前居た場所は</a:t>
            </a: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破棄</a:t>
            </a:r>
            <a:r>
              <a:rPr lang="ja-JP" altLang="en-US" sz="2000" b="1" dirty="0">
                <a:solidFill>
                  <a:schemeClr val="tx1"/>
                </a:solidFill>
                <a:latin typeface="ＭＳ Ｐゴシック"/>
              </a:rPr>
              <a:t>しておこう。</a:t>
            </a:r>
          </a:p>
        </p:txBody>
      </p:sp>
      <p:sp>
        <p:nvSpPr>
          <p:cNvPr id="19" name="乗算記号 18"/>
          <p:cNvSpPr/>
          <p:nvPr/>
        </p:nvSpPr>
        <p:spPr>
          <a:xfrm>
            <a:off x="1029518" y="609999"/>
            <a:ext cx="2952328" cy="101021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63541" y="3801111"/>
            <a:ext cx="7704856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したがって、ゲーム中に</a:t>
            </a:r>
            <a:r>
              <a:rPr lang="en-US" altLang="ja-JP" sz="2263" b="1" dirty="0"/>
              <a:t>vector</a:t>
            </a:r>
            <a:r>
              <a:rPr lang="ja-JP" altLang="en-US" sz="2263" b="1" dirty="0"/>
              <a:t>が拡張されてしまうと</a:t>
            </a:r>
            <a:br>
              <a:rPr lang="en-US" altLang="ja-JP" sz="2263" b="1" dirty="0"/>
            </a:br>
            <a:r>
              <a:rPr lang="ja-JP" altLang="en-US" sz="2263" b="1" dirty="0"/>
              <a:t>最初に登録していた</a:t>
            </a:r>
            <a:r>
              <a:rPr lang="en-US" altLang="ja-JP" sz="2263" b="1" dirty="0"/>
              <a:t>vector</a:t>
            </a:r>
            <a:r>
              <a:rPr lang="ja-JP" altLang="en-US" sz="2263" b="1" dirty="0"/>
              <a:t>のアドレスが使えなくなる。</a:t>
            </a:r>
            <a:br>
              <a:rPr lang="en-US" altLang="ja-JP" sz="2263" b="1" dirty="0"/>
            </a:br>
            <a:r>
              <a:rPr lang="ja-JP" altLang="en-US" sz="2263" b="1" dirty="0"/>
              <a:t>この現象には注意しておこう！！</a:t>
            </a:r>
            <a:endParaRPr lang="en-US" altLang="ja-JP" sz="2263" b="1" dirty="0"/>
          </a:p>
        </p:txBody>
      </p:sp>
      <p:sp>
        <p:nvSpPr>
          <p:cNvPr id="22" name="下矢印 21"/>
          <p:cNvSpPr/>
          <p:nvPr/>
        </p:nvSpPr>
        <p:spPr>
          <a:xfrm>
            <a:off x="2671753" y="153567"/>
            <a:ext cx="3888432" cy="432048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93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789626"/>
            <a:ext cx="7380820" cy="270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また、この特長には以下の二点も注意が必要となる。</a:t>
            </a:r>
            <a:endParaRPr lang="en-US" altLang="ja-JP" sz="2263" b="1" dirty="0"/>
          </a:p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　①容量が足りなくなった場合は、「メモリ確保」「コピー」</a:t>
            </a:r>
            <a:br>
              <a:rPr lang="en-US" altLang="ja-JP" sz="2263" b="1" dirty="0"/>
            </a:br>
            <a:r>
              <a:rPr lang="ja-JP" altLang="en-US" sz="2263" b="1" dirty="0"/>
              <a:t>　　 という比較的</a:t>
            </a:r>
            <a:r>
              <a:rPr lang="ja-JP" altLang="en-US" sz="2263" b="1" dirty="0">
                <a:solidFill>
                  <a:srgbClr val="FF0000"/>
                </a:solidFill>
              </a:rPr>
              <a:t>処理が重い作業が発生</a:t>
            </a:r>
            <a:r>
              <a:rPr lang="ja-JP" altLang="en-US" sz="2263" b="1" dirty="0"/>
              <a:t>する。</a:t>
            </a:r>
            <a:br>
              <a:rPr lang="en-US" altLang="ja-JP" sz="2263" b="1" dirty="0"/>
            </a:br>
            <a:r>
              <a:rPr lang="ja-JP" altLang="en-US" sz="2263" b="1" dirty="0"/>
              <a:t>　　 ⇒</a:t>
            </a:r>
            <a:r>
              <a:rPr lang="ja-JP" altLang="en-US" sz="2263" b="1" dirty="0">
                <a:solidFill>
                  <a:srgbClr val="0000FF"/>
                </a:solidFill>
              </a:rPr>
              <a:t>最初にある程度十分なメモリを確保しておく</a:t>
            </a:r>
            <a:r>
              <a:rPr lang="ja-JP" altLang="en-US" sz="2263" b="1" dirty="0"/>
              <a:t>。</a:t>
            </a:r>
            <a:br>
              <a:rPr lang="en-US" altLang="ja-JP" sz="2263" b="1" dirty="0"/>
            </a:br>
            <a:r>
              <a:rPr lang="ja-JP" altLang="en-US" sz="2263" b="1" dirty="0"/>
              <a:t>　②一度確保したメモリは、元のサイズより使用量が</a:t>
            </a:r>
            <a:br>
              <a:rPr lang="en-US" altLang="ja-JP" sz="2263" b="1" dirty="0"/>
            </a:br>
            <a:r>
              <a:rPr lang="ja-JP" altLang="en-US" sz="2263" b="1" dirty="0"/>
              <a:t>　　 少なくなっても</a:t>
            </a:r>
            <a:r>
              <a:rPr lang="ja-JP" altLang="en-US" sz="2263" b="1" dirty="0">
                <a:solidFill>
                  <a:srgbClr val="FF0000"/>
                </a:solidFill>
              </a:rPr>
              <a:t>自動で解放する事はない</a:t>
            </a:r>
            <a:r>
              <a:rPr lang="ja-JP" altLang="en-US" sz="2263" b="1" dirty="0"/>
              <a:t>。</a:t>
            </a:r>
            <a:br>
              <a:rPr lang="en-US" altLang="ja-JP" sz="2263" b="1" dirty="0"/>
            </a:br>
            <a:r>
              <a:rPr lang="ja-JP" altLang="en-US" sz="2263" b="1" dirty="0"/>
              <a:t>　　 ⇒</a:t>
            </a:r>
            <a:r>
              <a:rPr lang="ja-JP" altLang="en-US" sz="2263" b="1" dirty="0">
                <a:solidFill>
                  <a:srgbClr val="0000FF"/>
                </a:solidFill>
              </a:rPr>
              <a:t>自分でサイズを再設定</a:t>
            </a:r>
            <a:r>
              <a:rPr lang="ja-JP" altLang="en-US" sz="2263" b="1" dirty="0"/>
              <a:t>するしかない・・・。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077072"/>
            <a:ext cx="1764196" cy="2301124"/>
          </a:xfrm>
          <a:prstGeom prst="rect">
            <a:avLst/>
          </a:prstGeom>
        </p:spPr>
      </p:pic>
      <p:sp>
        <p:nvSpPr>
          <p:cNvPr id="18" name="角丸四角形吹き出し 14"/>
          <p:cNvSpPr/>
          <p:nvPr/>
        </p:nvSpPr>
        <p:spPr>
          <a:xfrm>
            <a:off x="1475656" y="4365104"/>
            <a:ext cx="4490549" cy="1296144"/>
          </a:xfrm>
          <a:prstGeom prst="wedgeRoundRectCallout">
            <a:avLst>
              <a:gd name="adj1" fmla="val 65061"/>
              <a:gd name="adj2" fmla="val -1676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このような欠点もありますが、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基本的には</a:t>
            </a: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メリットの方が大きい</a:t>
            </a:r>
            <a:r>
              <a:rPr lang="ja-JP" altLang="en-US" sz="2000" b="1" dirty="0">
                <a:latin typeface="ＭＳ Ｐゴシック"/>
              </a:rPr>
              <a:t>です。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通常配列よりも効率がいいので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積極的に使ってみましょう。</a:t>
            </a:r>
          </a:p>
        </p:txBody>
      </p:sp>
    </p:spTree>
    <p:extLst>
      <p:ext uri="{BB962C8B-B14F-4D97-AF65-F5344CB8AC3E}">
        <p14:creationId xmlns:p14="http://schemas.microsoft.com/office/powerpoint/2010/main" val="335155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[list</a:t>
            </a:r>
            <a:r>
              <a:rPr lang="ja-JP" altLang="en-US" sz="2263" b="1" dirty="0"/>
              <a:t>の注意点</a:t>
            </a:r>
            <a:r>
              <a:rPr lang="en-US" altLang="ja-JP" sz="2263" b="1" dirty="0"/>
              <a:t>]</a:t>
            </a:r>
          </a:p>
        </p:txBody>
      </p:sp>
      <p:sp>
        <p:nvSpPr>
          <p:cNvPr id="23" name="角丸四角形吹き出し 14"/>
          <p:cNvSpPr/>
          <p:nvPr/>
        </p:nvSpPr>
        <p:spPr>
          <a:xfrm>
            <a:off x="2987824" y="709534"/>
            <a:ext cx="4680520" cy="1143267"/>
          </a:xfrm>
          <a:prstGeom prst="wedgeRoundRectCallout">
            <a:avLst>
              <a:gd name="adj1" fmla="val -66967"/>
              <a:gd name="adj2" fmla="val 944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もしかすると</a:t>
            </a:r>
            <a:r>
              <a:rPr lang="en-US" altLang="ja-JP" sz="2000" b="1" dirty="0">
                <a:latin typeface="ＭＳ Ｐゴシック"/>
              </a:rPr>
              <a:t>list</a:t>
            </a:r>
            <a:r>
              <a:rPr lang="ja-JP" altLang="en-US" sz="2000" b="1" dirty="0">
                <a:latin typeface="ＭＳ Ｐゴシック"/>
              </a:rPr>
              <a:t>の方にも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注意すべき点があるんじゃないかしら？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576" y="721233"/>
            <a:ext cx="1561836" cy="1977008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54" y="2519762"/>
            <a:ext cx="1764196" cy="2301124"/>
          </a:xfrm>
          <a:prstGeom prst="rect">
            <a:avLst/>
          </a:prstGeom>
        </p:spPr>
      </p:pic>
      <p:sp>
        <p:nvSpPr>
          <p:cNvPr id="16" name="角丸四角形吹き出し 14"/>
          <p:cNvSpPr/>
          <p:nvPr/>
        </p:nvSpPr>
        <p:spPr>
          <a:xfrm>
            <a:off x="866155" y="3140968"/>
            <a:ext cx="4490549" cy="693214"/>
          </a:xfrm>
          <a:prstGeom prst="wedgeRoundRectCallout">
            <a:avLst>
              <a:gd name="adj1" fmla="val 65061"/>
              <a:gd name="adj2" fmla="val -1676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リストのメリットが生かせるものなら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あまり気にならないですよ。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66155" y="4759280"/>
            <a:ext cx="7380820" cy="18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一応リストは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ja-JP" altLang="en-US" sz="2263" b="1" dirty="0">
                <a:solidFill>
                  <a:srgbClr val="0000FF"/>
                </a:solidFill>
              </a:rPr>
              <a:t>追加するたびに小さなメモリを割り当てる</a:t>
            </a:r>
            <a:r>
              <a:rPr lang="ja-JP" altLang="en-US" sz="2263" b="1" dirty="0"/>
              <a:t>」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ja-JP" altLang="en-US" sz="2263" b="1" dirty="0">
                <a:solidFill>
                  <a:srgbClr val="0000FF"/>
                </a:solidFill>
              </a:rPr>
              <a:t>データがメモリ全体に散らばる可能性がある</a:t>
            </a:r>
            <a:r>
              <a:rPr lang="ja-JP" altLang="en-US" sz="2263" b="1" dirty="0"/>
              <a:t>」</a:t>
            </a:r>
            <a:br>
              <a:rPr lang="en-US" altLang="ja-JP" sz="2263" b="1" dirty="0"/>
            </a:br>
            <a:r>
              <a:rPr lang="ja-JP" altLang="en-US" sz="2263" b="1" dirty="0"/>
              <a:t>「</a:t>
            </a:r>
            <a:r>
              <a:rPr lang="ja-JP" altLang="en-US" sz="2263" b="1" dirty="0">
                <a:solidFill>
                  <a:srgbClr val="0000FF"/>
                </a:solidFill>
              </a:rPr>
              <a:t>ランダムアクセスに時間がかかる</a:t>
            </a:r>
            <a:r>
              <a:rPr lang="ja-JP" altLang="en-US" sz="2263" b="1" dirty="0"/>
              <a:t>」という点があるが、</a:t>
            </a:r>
            <a:br>
              <a:rPr lang="en-US" altLang="ja-JP" sz="2263" b="1" dirty="0"/>
            </a:br>
            <a:r>
              <a:rPr lang="ja-JP" altLang="en-US" sz="2263" b="1" dirty="0">
                <a:solidFill>
                  <a:srgbClr val="FF0000"/>
                </a:solidFill>
              </a:rPr>
              <a:t>頻繁に追加が行われるものでなければ</a:t>
            </a:r>
            <a:r>
              <a:rPr lang="ja-JP" altLang="en-US" sz="2263" b="1" dirty="0"/>
              <a:t>気にならない。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54817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849244" cy="865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/>
              <a:t>3 </a:t>
            </a:r>
            <a:r>
              <a:rPr lang="ja-JP" altLang="en-US" dirty="0"/>
              <a:t>標準テンプレートライブラリ～破～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514742"/>
            <a:ext cx="29523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今回の注意点</a:t>
            </a:r>
            <a:r>
              <a:rPr lang="en-US" altLang="ja-JP" sz="2263" b="1" dirty="0"/>
              <a:t>]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1948627"/>
            <a:ext cx="7344816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今回の内容はどれも</a:t>
            </a:r>
            <a:r>
              <a:rPr lang="ja-JP" altLang="en-US" sz="2263" b="1" dirty="0">
                <a:solidFill>
                  <a:srgbClr val="0000FF"/>
                </a:solidFill>
              </a:rPr>
              <a:t>応用編</a:t>
            </a:r>
            <a:r>
              <a:rPr lang="ja-JP" altLang="en-US" sz="2263" b="1" dirty="0"/>
              <a:t>となっており、</a:t>
            </a:r>
            <a:br>
              <a:rPr lang="en-US" altLang="ja-JP" sz="2263" b="1" dirty="0"/>
            </a:br>
            <a:r>
              <a:rPr lang="ja-JP" altLang="en-US" sz="2263" b="1" dirty="0"/>
              <a:t>難易度が高いものです。</a:t>
            </a:r>
            <a:br>
              <a:rPr lang="en-US" altLang="ja-JP" sz="2263" b="1" dirty="0"/>
            </a:br>
            <a:r>
              <a:rPr lang="ja-JP" altLang="en-US" sz="2263" b="1" dirty="0"/>
              <a:t>基本的な使い方を練習して、ある程度なれた後に</a:t>
            </a:r>
            <a:br>
              <a:rPr lang="en-US" altLang="ja-JP" sz="2263" b="1" dirty="0"/>
            </a:br>
            <a:r>
              <a:rPr lang="ja-JP" altLang="en-US" sz="2263" b="1" dirty="0"/>
              <a:t>読み直すといい</a:t>
            </a:r>
            <a:r>
              <a:rPr lang="en-US" altLang="ja-JP" sz="2263" b="1" dirty="0"/>
              <a:t>(</a:t>
            </a:r>
            <a:r>
              <a:rPr lang="ja-JP" altLang="en-US" sz="2263" b="1" dirty="0"/>
              <a:t>かもしれない・・・</a:t>
            </a:r>
            <a:r>
              <a:rPr lang="en-US" altLang="ja-JP" sz="2263" b="1" dirty="0"/>
              <a:t>)</a:t>
            </a:r>
            <a:r>
              <a:rPr lang="ja-JP" altLang="en-US" sz="2263" b="1" dirty="0" err="1"/>
              <a:t>。</a:t>
            </a:r>
            <a:endParaRPr lang="en-US" altLang="ja-JP" sz="2263" b="1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4211960" y="4005064"/>
            <a:ext cx="3168352" cy="1009008"/>
          </a:xfrm>
          <a:prstGeom prst="wedgeRoundRectCallout">
            <a:avLst>
              <a:gd name="adj1" fmla="val -70034"/>
              <a:gd name="adj2" fmla="val 46486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チョットイミガワカラナイ・・・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84" y="3433905"/>
            <a:ext cx="2268252" cy="31286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7544" y="2132856"/>
            <a:ext cx="8352928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名前と学籍番号を登録し、表示するプログラムを作成しなさい。</a:t>
            </a:r>
            <a:br>
              <a:rPr lang="en-US" altLang="ja-JP" sz="2263" b="1" dirty="0"/>
            </a:br>
            <a:r>
              <a:rPr lang="ja-JP" altLang="en-US" sz="2263" b="1" dirty="0"/>
              <a:t>なお、管理に配列は使用しないこと。</a:t>
            </a:r>
            <a:endParaRPr lang="en-US" altLang="ja-JP" sz="2263" b="1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60506"/>
            <a:ext cx="5363015" cy="38974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51568" y="5012457"/>
            <a:ext cx="1868904" cy="1845543"/>
          </a:xfrm>
          <a:prstGeom prst="rect">
            <a:avLst/>
          </a:prstGeom>
        </p:spPr>
      </p:pic>
      <p:sp>
        <p:nvSpPr>
          <p:cNvPr id="13" name="角丸四角形吹き出し 12"/>
          <p:cNvSpPr/>
          <p:nvPr/>
        </p:nvSpPr>
        <p:spPr>
          <a:xfrm>
            <a:off x="5652120" y="3497180"/>
            <a:ext cx="3347864" cy="1009008"/>
          </a:xfrm>
          <a:prstGeom prst="wedgeRoundRectCallout">
            <a:avLst>
              <a:gd name="adj1" fmla="val -4835"/>
              <a:gd name="adj2" fmla="val 1108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これが自力で作れない人は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先に進む前に特訓だ！！</a:t>
            </a:r>
          </a:p>
        </p:txBody>
      </p:sp>
    </p:spTree>
    <p:extLst>
      <p:ext uri="{BB962C8B-B14F-4D97-AF65-F5344CB8AC3E}">
        <p14:creationId xmlns:p14="http://schemas.microsoft.com/office/powerpoint/2010/main" val="379661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7544" y="2132856"/>
            <a:ext cx="8352928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先ほどのプログラムに、点数を追加できるようにし、</a:t>
            </a:r>
            <a:br>
              <a:rPr lang="en-US" altLang="ja-JP" sz="2263" b="1" dirty="0"/>
            </a:br>
            <a:r>
              <a:rPr lang="ja-JP" altLang="en-US" sz="2263" b="1" dirty="0"/>
              <a:t>登録者全員の中で平均点を下回った者の名前と学籍番号を</a:t>
            </a:r>
            <a:br>
              <a:rPr lang="en-US" altLang="ja-JP" sz="2263" b="1" dirty="0"/>
            </a:br>
            <a:r>
              <a:rPr lang="ja-JP" altLang="en-US" sz="2263" b="1" dirty="0"/>
              <a:t>表示するプログラムを作成しなさい。</a:t>
            </a:r>
            <a:br>
              <a:rPr lang="en-US" altLang="ja-JP" sz="2263" b="1" dirty="0"/>
            </a:br>
            <a:r>
              <a:rPr lang="ja-JP" altLang="en-US" sz="2263" b="1" dirty="0"/>
              <a:t>なお、管理に配列は使用しないこと。</a:t>
            </a:r>
            <a:endParaRPr lang="en-US" altLang="ja-JP" sz="2263" b="1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683568" y="4005064"/>
            <a:ext cx="5760640" cy="1009008"/>
          </a:xfrm>
          <a:prstGeom prst="wedgeRoundRectCallout">
            <a:avLst>
              <a:gd name="adj1" fmla="val -4835"/>
              <a:gd name="adj2" fmla="val 11080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まずは全員の点数をチェックして平均点を出そう！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面倒な人は入力してもらったついでに準備を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はじめてても大丈夫だよ！！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36" y="5014072"/>
            <a:ext cx="2265040" cy="19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5994" y="4528200"/>
            <a:ext cx="1503784" cy="2181751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br>
              <a:rPr lang="en-US" altLang="ja-JP" sz="2263" b="1" dirty="0"/>
            </a:br>
            <a:r>
              <a:rPr lang="en-US" altLang="ja-JP" sz="2263" b="1" dirty="0"/>
              <a:t>1000</a:t>
            </a:r>
            <a:br>
              <a:rPr lang="en-US" altLang="ja-JP" sz="2263" b="1" dirty="0"/>
            </a:br>
            <a:r>
              <a:rPr lang="en-US" altLang="ja-JP" sz="2263" b="1" dirty="0"/>
              <a:t>1992</a:t>
            </a:r>
            <a:br>
              <a:rPr lang="en-US" altLang="ja-JP" sz="2263" b="1" dirty="0"/>
            </a:br>
            <a:r>
              <a:rPr lang="en-US" altLang="ja-JP" sz="2263" b="1" dirty="0"/>
              <a:t>2000</a:t>
            </a:r>
            <a:br>
              <a:rPr lang="en-US" altLang="ja-JP" sz="2263" b="1" dirty="0"/>
            </a:br>
            <a:r>
              <a:rPr lang="en-US" altLang="ja-JP" sz="2263" b="1" dirty="0"/>
              <a:t>2001</a:t>
            </a:r>
            <a:br>
              <a:rPr lang="en-US" altLang="ja-JP" sz="2263" b="1" dirty="0"/>
            </a:br>
            <a:r>
              <a:rPr lang="en-US" altLang="ja-JP" sz="2263" b="1" dirty="0"/>
              <a:t>-1</a:t>
            </a:r>
          </a:p>
        </p:txBody>
      </p:sp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7544" y="2132856"/>
            <a:ext cx="8352928" cy="183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ユーザーに「</a:t>
            </a:r>
            <a:r>
              <a:rPr lang="en-US" altLang="ja-JP" sz="2263" b="1" dirty="0"/>
              <a:t>-1</a:t>
            </a:r>
            <a:r>
              <a:rPr lang="ja-JP" altLang="en-US" sz="2263" b="1" dirty="0"/>
              <a:t>」が入力されるまで西暦をまとめて入力させ、</a:t>
            </a:r>
            <a:br>
              <a:rPr lang="en-US" altLang="ja-JP" sz="2263" b="1" dirty="0"/>
            </a:br>
            <a:r>
              <a:rPr lang="ja-JP" altLang="en-US" sz="2263" b="1" dirty="0"/>
              <a:t>入力された西暦がうるう年かどうかを判断するプログラムを</a:t>
            </a:r>
            <a:br>
              <a:rPr lang="en-US" altLang="ja-JP" sz="2263" b="1" dirty="0"/>
            </a:br>
            <a:r>
              <a:rPr lang="ja-JP" altLang="en-US" sz="2263" b="1" dirty="0"/>
              <a:t>作成しなさい。</a:t>
            </a:r>
            <a:br>
              <a:rPr lang="en-US" altLang="ja-JP" sz="2263" b="1" dirty="0"/>
            </a:br>
            <a:r>
              <a:rPr lang="ja-JP" altLang="en-US" sz="2263" b="1" dirty="0"/>
              <a:t>なお、うるう年は「</a:t>
            </a:r>
            <a:r>
              <a:rPr lang="ja-JP" altLang="en-US" sz="2263" b="1" dirty="0">
                <a:solidFill>
                  <a:srgbClr val="00B050"/>
                </a:solidFill>
              </a:rPr>
              <a:t>西暦が</a:t>
            </a:r>
            <a:r>
              <a:rPr lang="en-US" altLang="ja-JP" sz="2263" b="1" dirty="0">
                <a:solidFill>
                  <a:srgbClr val="00B050"/>
                </a:solidFill>
              </a:rPr>
              <a:t>4</a:t>
            </a:r>
            <a:r>
              <a:rPr lang="ja-JP" altLang="en-US" sz="2263" b="1" dirty="0">
                <a:solidFill>
                  <a:srgbClr val="00B050"/>
                </a:solidFill>
              </a:rPr>
              <a:t>で割り切れる</a:t>
            </a:r>
            <a:r>
              <a:rPr lang="ja-JP" altLang="en-US" sz="2263" b="1" dirty="0"/>
              <a:t>」「</a:t>
            </a:r>
            <a:r>
              <a:rPr lang="ja-JP" altLang="en-US" sz="2263" b="1" dirty="0">
                <a:solidFill>
                  <a:srgbClr val="FF9933"/>
                </a:solidFill>
              </a:rPr>
              <a:t>ただし、</a:t>
            </a:r>
            <a:r>
              <a:rPr lang="en-US" altLang="ja-JP" sz="2263" b="1" dirty="0">
                <a:solidFill>
                  <a:srgbClr val="FF9933"/>
                </a:solidFill>
              </a:rPr>
              <a:t>100</a:t>
            </a:r>
            <a:r>
              <a:rPr lang="ja-JP" altLang="en-US" sz="2263" b="1" dirty="0">
                <a:solidFill>
                  <a:srgbClr val="FF9933"/>
                </a:solidFill>
              </a:rPr>
              <a:t>で割り切れる</a:t>
            </a:r>
            <a:br>
              <a:rPr lang="en-US" altLang="ja-JP" sz="2263" b="1" dirty="0">
                <a:solidFill>
                  <a:srgbClr val="FF9933"/>
                </a:solidFill>
              </a:rPr>
            </a:br>
            <a:r>
              <a:rPr lang="ja-JP" altLang="en-US" sz="2263" b="1" dirty="0">
                <a:solidFill>
                  <a:srgbClr val="FF9933"/>
                </a:solidFill>
              </a:rPr>
              <a:t>年は閏年ではない</a:t>
            </a:r>
            <a:r>
              <a:rPr lang="ja-JP" altLang="en-US" sz="2263" b="1" dirty="0"/>
              <a:t>」「</a:t>
            </a:r>
            <a:r>
              <a:rPr lang="ja-JP" altLang="en-US" sz="2263" b="1" dirty="0">
                <a:solidFill>
                  <a:srgbClr val="00B050"/>
                </a:solidFill>
              </a:rPr>
              <a:t>ただし、</a:t>
            </a:r>
            <a:r>
              <a:rPr lang="en-US" altLang="ja-JP" sz="2263" b="1" dirty="0">
                <a:solidFill>
                  <a:srgbClr val="00B050"/>
                </a:solidFill>
              </a:rPr>
              <a:t>400</a:t>
            </a:r>
            <a:r>
              <a:rPr lang="ja-JP" altLang="en-US" sz="2263" b="1" dirty="0">
                <a:solidFill>
                  <a:srgbClr val="00B050"/>
                </a:solidFill>
              </a:rPr>
              <a:t>で割り切れる年は閏年</a:t>
            </a:r>
            <a:r>
              <a:rPr lang="ja-JP" altLang="en-US" sz="2263" b="1" dirty="0"/>
              <a:t>」となる。</a:t>
            </a:r>
            <a:endParaRPr lang="en-US" altLang="ja-JP" sz="2263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3594" y="4375801"/>
            <a:ext cx="1091233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入力例</a:t>
            </a:r>
            <a:endParaRPr lang="en-US" altLang="ja-JP" sz="2263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03848" y="4861156"/>
            <a:ext cx="4176490" cy="1833515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br>
              <a:rPr lang="en-US" altLang="ja-JP" sz="2263" b="1" dirty="0"/>
            </a:br>
            <a:r>
              <a:rPr lang="en-US" altLang="ja-JP" sz="2263" b="1" dirty="0"/>
              <a:t>1000</a:t>
            </a:r>
            <a:r>
              <a:rPr lang="ja-JP" altLang="en-US" sz="2263" b="1" dirty="0"/>
              <a:t>年はうるう年ではないです</a:t>
            </a:r>
            <a:br>
              <a:rPr lang="en-US" altLang="ja-JP" sz="2263" b="1" dirty="0"/>
            </a:br>
            <a:r>
              <a:rPr lang="en-US" altLang="ja-JP" sz="2263" b="1" dirty="0"/>
              <a:t>1992</a:t>
            </a:r>
            <a:r>
              <a:rPr lang="ja-JP" altLang="en-US" sz="2263" b="1" dirty="0"/>
              <a:t>年はうるう年です</a:t>
            </a:r>
            <a:br>
              <a:rPr lang="en-US" altLang="ja-JP" sz="2263" b="1" dirty="0"/>
            </a:br>
            <a:r>
              <a:rPr lang="en-US" altLang="ja-JP" sz="2263" b="1" dirty="0"/>
              <a:t>2000</a:t>
            </a:r>
            <a:r>
              <a:rPr lang="ja-JP" altLang="en-US" sz="2263" b="1" dirty="0"/>
              <a:t>年はうるう年です</a:t>
            </a:r>
            <a:br>
              <a:rPr lang="en-US" altLang="ja-JP" sz="2263" b="1" dirty="0"/>
            </a:br>
            <a:r>
              <a:rPr lang="en-US" altLang="ja-JP" sz="2263" b="1" dirty="0"/>
              <a:t>2001</a:t>
            </a:r>
            <a:r>
              <a:rPr lang="ja-JP" altLang="en-US" sz="2263" b="1" dirty="0"/>
              <a:t>年はうるう年ではないです</a:t>
            </a:r>
            <a:endParaRPr lang="en-US" altLang="ja-JP" sz="2263" b="1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051449" y="4708757"/>
            <a:ext cx="1091233" cy="44057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出力例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08986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ポインタをリストに</a:t>
            </a:r>
            <a:r>
              <a:rPr lang="en-US" altLang="ja-JP" sz="2263" b="1" dirty="0"/>
              <a:t>]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27584" y="611680"/>
            <a:ext cx="7632848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vector</a:t>
            </a:r>
            <a:r>
              <a:rPr lang="ja-JP" altLang="en-US" sz="2263" b="1" dirty="0"/>
              <a:t>や</a:t>
            </a:r>
            <a:r>
              <a:rPr lang="en-US" altLang="ja-JP" sz="2263" b="1" dirty="0"/>
              <a:t>list</a:t>
            </a:r>
            <a:r>
              <a:rPr lang="ja-JP" altLang="en-US" sz="2263" b="1" dirty="0" err="1"/>
              <a:t>に登</a:t>
            </a:r>
            <a:r>
              <a:rPr lang="ja-JP" altLang="en-US" sz="2263" b="1" dirty="0"/>
              <a:t>録する際は、基本的には値渡しになるため</a:t>
            </a:r>
            <a:br>
              <a:rPr lang="en-US" altLang="ja-JP" sz="2263" b="1" dirty="0"/>
            </a:br>
            <a:r>
              <a:rPr lang="ja-JP" altLang="en-US" sz="2263" b="1" dirty="0"/>
              <a:t>クラスをリストにセットしても値の同期はできない。</a:t>
            </a:r>
            <a:br>
              <a:rPr lang="en-US" altLang="ja-JP" sz="2263" b="1" dirty="0"/>
            </a:br>
            <a:r>
              <a:rPr lang="ja-JP" altLang="en-US" sz="2263" b="1" dirty="0"/>
              <a:t>が、以下のような作りであれば同期を取ることが可能になる。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08039"/>
            <a:ext cx="5688632" cy="50499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直線コネクタ 6"/>
          <p:cNvCxnSpPr/>
          <p:nvPr/>
        </p:nvCxnSpPr>
        <p:spPr>
          <a:xfrm>
            <a:off x="2843808" y="2636912"/>
            <a:ext cx="86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3707904" y="2215450"/>
            <a:ext cx="911451" cy="2774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499992" y="1969008"/>
            <a:ext cx="259990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>
                <a:solidFill>
                  <a:srgbClr val="FF0000"/>
                </a:solidFill>
              </a:rPr>
              <a:t>ここをポインタに</a:t>
            </a:r>
            <a:endParaRPr lang="en-US" altLang="ja-JP" sz="2263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5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角丸四角形吹き出し 6"/>
          <p:cNvSpPr/>
          <p:nvPr/>
        </p:nvSpPr>
        <p:spPr>
          <a:xfrm>
            <a:off x="3449836" y="361968"/>
            <a:ext cx="4002483" cy="1009008"/>
          </a:xfrm>
          <a:prstGeom prst="wedgeRoundRectCallout">
            <a:avLst>
              <a:gd name="adj1" fmla="val -2665"/>
              <a:gd name="adj2" fmla="val 7869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あ、二つ目の座標は「</a:t>
            </a:r>
            <a:r>
              <a:rPr lang="en-US" altLang="ja-JP" sz="2000" b="1" dirty="0">
                <a:latin typeface="ＭＳ Ｐゴシック"/>
              </a:rPr>
              <a:t>temp</a:t>
            </a:r>
            <a:r>
              <a:rPr lang="ja-JP" altLang="en-US" sz="2000" b="1" dirty="0">
                <a:latin typeface="ＭＳ Ｐゴシック"/>
              </a:rPr>
              <a:t>」なのに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ちゃんと値が変化してる！！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1679"/>
            <a:ext cx="2304256" cy="269420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077" y="1370976"/>
            <a:ext cx="1720974" cy="2178448"/>
          </a:xfrm>
          <a:prstGeom prst="rect">
            <a:avLst/>
          </a:prstGeom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43608" y="3854894"/>
            <a:ext cx="7632848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これで</a:t>
            </a:r>
            <a:r>
              <a:rPr lang="ja-JP" altLang="en-US" sz="2263" b="1" dirty="0">
                <a:solidFill>
                  <a:srgbClr val="FF0000"/>
                </a:solidFill>
              </a:rPr>
              <a:t>アドレスを登録するためのリスト</a:t>
            </a:r>
            <a:r>
              <a:rPr lang="ja-JP" altLang="en-US" sz="2263" b="1" dirty="0"/>
              <a:t>になるため、</a:t>
            </a:r>
            <a:br>
              <a:rPr lang="en-US" altLang="ja-JP" sz="2263" b="1" dirty="0"/>
            </a:br>
            <a:r>
              <a:rPr lang="ja-JP" altLang="en-US" sz="2263" b="1" dirty="0"/>
              <a:t>別</a:t>
            </a:r>
            <a:r>
              <a:rPr lang="en-US" altLang="ja-JP" sz="2263" b="1" dirty="0" err="1"/>
              <a:t>cpp</a:t>
            </a:r>
            <a:r>
              <a:rPr lang="ja-JP" altLang="en-US" sz="2263" b="1" dirty="0"/>
              <a:t>で変数を使っても同期の対応が可能となる。</a:t>
            </a:r>
            <a:endParaRPr lang="en-US" altLang="ja-JP" sz="2263" b="1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07" y="4829527"/>
            <a:ext cx="2025424" cy="2025424"/>
          </a:xfrm>
          <a:prstGeom prst="rect">
            <a:avLst/>
          </a:prstGeom>
        </p:spPr>
      </p:pic>
      <p:sp>
        <p:nvSpPr>
          <p:cNvPr id="15" name="角丸四角形吹き出し 14"/>
          <p:cNvSpPr/>
          <p:nvPr/>
        </p:nvSpPr>
        <p:spPr>
          <a:xfrm>
            <a:off x="1259632" y="5148204"/>
            <a:ext cx="4002483" cy="1521156"/>
          </a:xfrm>
          <a:prstGeom prst="wedgeRoundRectCallout">
            <a:avLst>
              <a:gd name="adj1" fmla="val 73611"/>
              <a:gd name="adj2" fmla="val 41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b="1" dirty="0">
                <a:latin typeface="ＭＳ Ｐゴシック"/>
              </a:rPr>
              <a:t>list&lt;</a:t>
            </a:r>
            <a:r>
              <a:rPr lang="en-US" altLang="ja-JP" sz="2000" b="1" dirty="0" err="1">
                <a:solidFill>
                  <a:srgbClr val="FF9933"/>
                </a:solidFill>
                <a:latin typeface="ＭＳ Ｐゴシック"/>
              </a:rPr>
              <a:t>CGraph</a:t>
            </a:r>
            <a:r>
              <a:rPr lang="en-US" altLang="ja-JP" sz="2000" b="1" dirty="0">
                <a:latin typeface="ＭＳ Ｐゴシック"/>
              </a:rPr>
              <a:t>&gt;</a:t>
            </a:r>
            <a:r>
              <a:rPr lang="en-US" altLang="ja-JP" sz="2000" b="1" dirty="0">
                <a:solidFill>
                  <a:srgbClr val="FF0000"/>
                </a:solidFill>
                <a:latin typeface="ＭＳ Ｐゴシック"/>
              </a:rPr>
              <a:t>*</a:t>
            </a:r>
            <a:r>
              <a:rPr lang="en-US" altLang="ja-JP" sz="2000" b="1" dirty="0">
                <a:latin typeface="ＭＳ Ｐゴシック"/>
              </a:rPr>
              <a:t>  </a:t>
            </a:r>
            <a:r>
              <a:rPr lang="en-US" altLang="ja-JP" sz="2000" b="1" dirty="0" err="1">
                <a:latin typeface="ＭＳ Ｐゴシック"/>
              </a:rPr>
              <a:t>MyList</a:t>
            </a:r>
            <a:r>
              <a:rPr lang="en-US" altLang="ja-JP" sz="2000" b="1" dirty="0">
                <a:latin typeface="ＭＳ Ｐゴシック"/>
              </a:rPr>
              <a:t>;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にすると、別のリストのアドレスを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保存する変数になるよ。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全然意味が違う</a:t>
            </a:r>
            <a:r>
              <a:rPr lang="ja-JP" altLang="en-US" sz="2000" b="1" dirty="0">
                <a:latin typeface="ＭＳ Ｐゴシック"/>
              </a:rPr>
              <a:t>から注意！</a:t>
            </a:r>
          </a:p>
        </p:txBody>
      </p:sp>
    </p:spTree>
    <p:extLst>
      <p:ext uri="{BB962C8B-B14F-4D97-AF65-F5344CB8AC3E}">
        <p14:creationId xmlns:p14="http://schemas.microsoft.com/office/powerpoint/2010/main" val="149335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[vector</a:t>
            </a:r>
            <a:r>
              <a:rPr lang="ja-JP" altLang="en-US" sz="2263" b="1" dirty="0"/>
              <a:t>の注意点</a:t>
            </a:r>
            <a:r>
              <a:rPr lang="en-US" altLang="ja-JP" sz="2263" b="1" dirty="0"/>
              <a:t>]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3100992"/>
            <a:ext cx="7380820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ポインタの利用方法は通常の型と同じと考えてよい。</a:t>
            </a:r>
            <a:br>
              <a:rPr lang="en-US" altLang="ja-JP" sz="2263" b="1" dirty="0"/>
            </a:br>
            <a:r>
              <a:rPr lang="ja-JP" altLang="en-US" sz="2263" b="1" dirty="0"/>
              <a:t>しかし、</a:t>
            </a:r>
            <a:r>
              <a:rPr lang="ja-JP" altLang="en-US" sz="2263" b="1" dirty="0">
                <a:solidFill>
                  <a:srgbClr val="FF0000"/>
                </a:solidFill>
              </a:rPr>
              <a:t>一度受け取ったアドレスをずっと使い続ける</a:t>
            </a:r>
            <a:r>
              <a:rPr lang="ja-JP" altLang="en-US" sz="2263" b="1" dirty="0"/>
              <a:t>のは</a:t>
            </a:r>
            <a:br>
              <a:rPr lang="en-US" altLang="ja-JP" sz="2263" b="1" dirty="0"/>
            </a:br>
            <a:r>
              <a:rPr lang="ja-JP" altLang="en-US" sz="2263" b="1" dirty="0"/>
              <a:t>大変危険を伴う行為となる！！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581725"/>
            <a:ext cx="1806699" cy="2163711"/>
          </a:xfrm>
          <a:prstGeom prst="rect">
            <a:avLst/>
          </a:prstGeom>
        </p:spPr>
      </p:pic>
      <p:sp>
        <p:nvSpPr>
          <p:cNvPr id="18" name="角丸四角形吹き出し 17"/>
          <p:cNvSpPr/>
          <p:nvPr/>
        </p:nvSpPr>
        <p:spPr>
          <a:xfrm>
            <a:off x="1526642" y="967236"/>
            <a:ext cx="4002483" cy="1521156"/>
          </a:xfrm>
          <a:prstGeom prst="wedgeRoundRectCallout">
            <a:avLst>
              <a:gd name="adj1" fmla="val 73611"/>
              <a:gd name="adj2" fmla="val 414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あ！リストもポインタに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出来るのであれば、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クラスを跨いで使うときは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ポインタで渡せばいいのでは？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99592" y="4850216"/>
            <a:ext cx="7380820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＜例＞</a:t>
            </a:r>
            <a:br>
              <a:rPr lang="en-US" altLang="ja-JP" sz="2263" b="1" dirty="0"/>
            </a:br>
            <a:r>
              <a:rPr lang="ja-JP" altLang="en-US" sz="2263" b="1" dirty="0"/>
              <a:t>　当たり判定クラスに、エネミーマネージャにある</a:t>
            </a:r>
            <a:br>
              <a:rPr lang="en-US" altLang="ja-JP" sz="2263" b="1" dirty="0"/>
            </a:br>
            <a:r>
              <a:rPr lang="ja-JP" altLang="en-US" sz="2263" b="1" dirty="0"/>
              <a:t>　敵管理用リストのアドレスを</a:t>
            </a:r>
            <a:r>
              <a:rPr lang="ja-JP" altLang="en-US" sz="2263" b="1" dirty="0">
                <a:solidFill>
                  <a:srgbClr val="FF0000"/>
                </a:solidFill>
              </a:rPr>
              <a:t>初期化時のみ</a:t>
            </a:r>
            <a:r>
              <a:rPr lang="ja-JP" altLang="en-US" sz="2263" b="1" dirty="0"/>
              <a:t>渡す。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0078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3568" y="188640"/>
            <a:ext cx="7704856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vector</a:t>
            </a:r>
            <a:r>
              <a:rPr lang="ja-JP" altLang="en-US" sz="2263" b="1" dirty="0"/>
              <a:t>は格納時にメモリが足りなかった場合は、</a:t>
            </a:r>
            <a:br>
              <a:rPr lang="en-US" altLang="ja-JP" sz="2263" b="1" dirty="0"/>
            </a:br>
            <a:r>
              <a:rPr lang="ja-JP" altLang="en-US" sz="2263" b="1" dirty="0"/>
              <a:t>自動でメモリを確保して格納してくれる。</a:t>
            </a:r>
            <a:br>
              <a:rPr lang="en-US" altLang="ja-JP" sz="2263" b="1" dirty="0"/>
            </a:br>
            <a:r>
              <a:rPr lang="en-US" altLang="ja-JP" sz="2263" b="1" dirty="0"/>
              <a:t>(</a:t>
            </a:r>
            <a:r>
              <a:rPr lang="ja-JP" altLang="en-US" sz="2263" b="1" dirty="0">
                <a:solidFill>
                  <a:srgbClr val="00B050"/>
                </a:solidFill>
              </a:rPr>
              <a:t>すでに確保しているメモリの倍のサイズを用意</a:t>
            </a:r>
            <a:r>
              <a:rPr lang="ja-JP" altLang="en-US" sz="2263" b="1" dirty="0"/>
              <a:t>する</a:t>
            </a:r>
            <a:r>
              <a:rPr lang="en-US" altLang="ja-JP" sz="2263" b="1" dirty="0"/>
              <a:t>)</a:t>
            </a:r>
            <a:br>
              <a:rPr lang="en-US" altLang="ja-JP" sz="2263" b="1" dirty="0"/>
            </a:br>
            <a:r>
              <a:rPr lang="ja-JP" altLang="en-US" sz="2263" b="1" dirty="0"/>
              <a:t>この確保の処理は以下のような流れとなる。</a:t>
            </a:r>
            <a:endParaRPr lang="en-US" altLang="ja-JP" sz="2263" b="1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600553"/>
              </p:ext>
            </p:extLst>
          </p:nvPr>
        </p:nvGraphicFramePr>
        <p:xfrm>
          <a:off x="1475656" y="2564904"/>
          <a:ext cx="23762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データ</a:t>
                      </a:r>
                      <a:r>
                        <a:rPr kumimoji="1" lang="en-US" altLang="ja-JP" b="1" dirty="0"/>
                        <a:t>1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データ</a:t>
                      </a:r>
                      <a:r>
                        <a:rPr kumimoji="1" lang="en-US" altLang="ja-JP" b="1" dirty="0"/>
                        <a:t>2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535996" y="2556382"/>
            <a:ext cx="11521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データ</a:t>
            </a:r>
            <a:r>
              <a:rPr lang="en-US" altLang="ja-JP" sz="2263" b="1" dirty="0"/>
              <a:t>3</a:t>
            </a:r>
          </a:p>
        </p:txBody>
      </p:sp>
      <p:sp>
        <p:nvSpPr>
          <p:cNvPr id="4" name="左矢印 3"/>
          <p:cNvSpPr/>
          <p:nvPr/>
        </p:nvSpPr>
        <p:spPr>
          <a:xfrm>
            <a:off x="3950329" y="2536325"/>
            <a:ext cx="684076" cy="5083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5722423" y="1768555"/>
            <a:ext cx="3240360" cy="864096"/>
          </a:xfrm>
          <a:prstGeom prst="wedgeRoundRectCallout">
            <a:avLst>
              <a:gd name="adj1" fmla="val -60728"/>
              <a:gd name="adj2" fmla="val 4439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僕も</a:t>
            </a:r>
            <a:r>
              <a:rPr lang="en-US" altLang="ja-JP" sz="2000" b="1" dirty="0">
                <a:latin typeface="ＭＳ Ｐゴシック"/>
              </a:rPr>
              <a:t>vector</a:t>
            </a:r>
            <a:r>
              <a:rPr lang="ja-JP" altLang="en-US" sz="2000" b="1" dirty="0">
                <a:latin typeface="ＭＳ Ｐゴシック"/>
              </a:rPr>
              <a:t>に入りたいけど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空きが無いんだ！！</a:t>
            </a:r>
          </a:p>
        </p:txBody>
      </p:sp>
      <p:sp>
        <p:nvSpPr>
          <p:cNvPr id="5" name="乗算記号 4"/>
          <p:cNvSpPr/>
          <p:nvPr/>
        </p:nvSpPr>
        <p:spPr>
          <a:xfrm>
            <a:off x="3854837" y="2602490"/>
            <a:ext cx="936104" cy="3483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/>
          <p:cNvSpPr/>
          <p:nvPr/>
        </p:nvSpPr>
        <p:spPr>
          <a:xfrm>
            <a:off x="3059832" y="3356992"/>
            <a:ext cx="3888432" cy="432048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47384"/>
              </p:ext>
            </p:extLst>
          </p:nvPr>
        </p:nvGraphicFramePr>
        <p:xfrm>
          <a:off x="1489746" y="4330833"/>
          <a:ext cx="2376264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データ</a:t>
                      </a:r>
                      <a:r>
                        <a:rPr kumimoji="1" lang="en-US" altLang="ja-JP" b="1" dirty="0"/>
                        <a:t>1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データ</a:t>
                      </a:r>
                      <a:r>
                        <a:rPr kumimoji="1" lang="en-US" altLang="ja-JP" b="1" dirty="0"/>
                        <a:t>2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57320" y="4322311"/>
            <a:ext cx="11521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データ</a:t>
            </a:r>
            <a:r>
              <a:rPr lang="en-US" altLang="ja-JP" sz="2263" b="1" dirty="0"/>
              <a:t>3</a:t>
            </a:r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5791"/>
              </p:ext>
            </p:extLst>
          </p:nvPr>
        </p:nvGraphicFramePr>
        <p:xfrm>
          <a:off x="1475656" y="5292704"/>
          <a:ext cx="4824536" cy="432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角丸四角形吹き出し 16"/>
          <p:cNvSpPr/>
          <p:nvPr/>
        </p:nvSpPr>
        <p:spPr>
          <a:xfrm>
            <a:off x="4427984" y="5938248"/>
            <a:ext cx="4492393" cy="864096"/>
          </a:xfrm>
          <a:prstGeom prst="wedgeRoundRectCallout">
            <a:avLst>
              <a:gd name="adj1" fmla="val -36086"/>
              <a:gd name="adj2" fmla="val -6590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ＭＳ Ｐゴシック"/>
              </a:rPr>
              <a:t>新しい領域</a:t>
            </a:r>
            <a:r>
              <a:rPr lang="ja-JP" altLang="en-US" sz="2000" b="1" dirty="0">
                <a:latin typeface="ＭＳ Ｐゴシック"/>
              </a:rPr>
              <a:t>にメモリを確保したよ</a:t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こっちへおいでよ！！</a:t>
            </a:r>
          </a:p>
        </p:txBody>
      </p:sp>
      <p:cxnSp>
        <p:nvCxnSpPr>
          <p:cNvPr id="18" name="直線矢印コネクタ 17"/>
          <p:cNvCxnSpPr>
            <a:stCxn id="14" idx="1"/>
          </p:cNvCxnSpPr>
          <p:nvPr/>
        </p:nvCxnSpPr>
        <p:spPr>
          <a:xfrm flipH="1">
            <a:off x="899592" y="4546857"/>
            <a:ext cx="590154" cy="1391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6" idx="1"/>
          </p:cNvCxnSpPr>
          <p:nvPr/>
        </p:nvCxnSpPr>
        <p:spPr>
          <a:xfrm flipH="1">
            <a:off x="1043608" y="5508728"/>
            <a:ext cx="432048" cy="429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85814" y="5985435"/>
            <a:ext cx="2290944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この二つは別物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208129651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17778</TotalTime>
  <Words>945</Words>
  <Application>Microsoft Office PowerPoint</Application>
  <PresentationFormat>画面に合わせる (4:3)</PresentationFormat>
  <Paragraphs>51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HGS創英角ﾎﾟｯﾌﾟ体</vt:lpstr>
      <vt:lpstr>ＭＳ Ｐゴシック</vt:lpstr>
      <vt:lpstr>Arial</vt:lpstr>
      <vt:lpstr>Calibri</vt:lpstr>
      <vt:lpstr>標準デザイン</vt:lpstr>
      <vt:lpstr>この単元の目標</vt:lpstr>
      <vt:lpstr>3 標準テンプレートライブラリ～破～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708</cp:revision>
  <dcterms:created xsi:type="dcterms:W3CDTF">2013-04-19T02:46:48Z</dcterms:created>
  <dcterms:modified xsi:type="dcterms:W3CDTF">2023-05-25T23:56:41Z</dcterms:modified>
</cp:coreProperties>
</file>