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63" r:id="rId3"/>
    <p:sldId id="584" r:id="rId4"/>
    <p:sldId id="582" r:id="rId5"/>
    <p:sldId id="583" r:id="rId6"/>
    <p:sldId id="563" r:id="rId7"/>
    <p:sldId id="585" r:id="rId8"/>
    <p:sldId id="575" r:id="rId9"/>
    <p:sldId id="586" r:id="rId10"/>
    <p:sldId id="587" r:id="rId11"/>
    <p:sldId id="588" r:id="rId12"/>
    <p:sldId id="589" r:id="rId13"/>
    <p:sldId id="590" r:id="rId14"/>
    <p:sldId id="591" r:id="rId15"/>
    <p:sldId id="592" r:id="rId16"/>
    <p:sldId id="593" r:id="rId17"/>
    <p:sldId id="594" r:id="rId18"/>
    <p:sldId id="595" r:id="rId1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CFFFF"/>
    <a:srgbClr val="FFCCCC"/>
    <a:srgbClr val="FF99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432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27E591F3-6C5C-4237-9A0F-19C627DFAD91}" type="datetimeFigureOut">
              <a:rPr lang="ja-JP" altLang="en-US"/>
              <a:pPr>
                <a:defRPr/>
              </a:pPr>
              <a:t>2019/5/30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E94BE2DB-0632-44C0-A305-06F0D4B9CE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64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974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94326-21EF-45D6-9938-6B5BD0D058E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49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312D0-E269-4F66-A389-47D91A25CD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464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277F-FF33-41BB-B110-8F2E985F6F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062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1B8C3-4F1B-4F8C-B78A-BA008A4288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403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0992A-329F-4748-B8BD-5ACE4AD4DE4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447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F9311-072B-437B-8F4A-90FAC793E74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687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2856A-195B-44FC-9E8C-2B8EFCAF2E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13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8990D-02EF-4AF9-8193-ADA8B1D08A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6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E9533-605F-4AB1-90F2-B443A41F5FF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77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F4E6F-8E4F-465C-BE46-3CA155F67A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356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A2F0E-8486-49C0-88FF-C5FCF56285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502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B73C9D-6D14-4BD8-824F-F008878771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772400" cy="865187"/>
          </a:xfrm>
        </p:spPr>
        <p:txBody>
          <a:bodyPr/>
          <a:lstStyle/>
          <a:p>
            <a:pPr eaLnBrk="1" hangingPunct="1"/>
            <a:r>
              <a:rPr lang="ja-JP" altLang="en-US" sz="6000" b="1">
                <a:solidFill>
                  <a:srgbClr val="FF0000"/>
                </a:solidFill>
              </a:rPr>
              <a:t>この単元の目標</a:t>
            </a:r>
          </a:p>
        </p:txBody>
      </p:sp>
      <p:pic>
        <p:nvPicPr>
          <p:cNvPr id="307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37063"/>
            <a:ext cx="3209925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4437063"/>
            <a:ext cx="3208337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75556" y="1484784"/>
            <a:ext cx="7772400" cy="295232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ja-JP" altLang="en-US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仮想関数を利用して</a:t>
            </a:r>
            <a: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ja-JP" altLang="en-US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様々な関数を呼び出す</a:t>
            </a:r>
            <a: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ja-JP" altLang="en-US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事ができる</a:t>
            </a:r>
            <a:endParaRPr lang="en-US" altLang="ja-JP" sz="4800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95536" y="64362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【</a:t>
            </a:r>
            <a:r>
              <a:rPr lang="ja-JP" altLang="en-US" sz="2263" b="1" dirty="0" smtClean="0"/>
              <a:t>仮想関数を利用したプログラム</a:t>
            </a:r>
            <a:r>
              <a:rPr lang="en-US" altLang="ja-JP" sz="2263" b="1" dirty="0" smtClean="0"/>
              <a:t>】</a:t>
            </a:r>
            <a:endParaRPr lang="en-US" altLang="ja-JP" sz="2263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973971" y="2492896"/>
            <a:ext cx="3834950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変更は基底クラスの</a:t>
            </a:r>
            <a:r>
              <a:rPr lang="en-US" altLang="ja-JP" sz="2263" b="1" dirty="0" smtClean="0"/>
              <a:t>Print()</a:t>
            </a:r>
            <a:r>
              <a:rPr lang="ja-JP" altLang="en-US" sz="2263" b="1" dirty="0" smtClean="0"/>
              <a:t>に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en-US" altLang="ja-JP" sz="2263" b="1" dirty="0" smtClean="0">
                <a:solidFill>
                  <a:srgbClr val="FF0000"/>
                </a:solidFill>
              </a:rPr>
              <a:t>virtual</a:t>
            </a:r>
            <a:r>
              <a:rPr lang="ja-JP" altLang="en-US" sz="2263" b="1" dirty="0" smtClean="0"/>
              <a:t>を付けただけ！！</a:t>
            </a:r>
            <a:endParaRPr lang="en-US" altLang="ja-JP" sz="2263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34" y="620688"/>
            <a:ext cx="4335574" cy="6077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角丸四角形 5"/>
          <p:cNvSpPr/>
          <p:nvPr/>
        </p:nvSpPr>
        <p:spPr>
          <a:xfrm>
            <a:off x="611559" y="2492896"/>
            <a:ext cx="3960441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65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36" y="4697046"/>
            <a:ext cx="5070809" cy="200041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447"/>
            <a:ext cx="7128792" cy="3826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835696" y="3852930"/>
            <a:ext cx="5256584" cy="44057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main</a:t>
            </a:r>
            <a:r>
              <a:rPr lang="ja-JP" altLang="en-US" sz="2263" b="1" dirty="0" smtClean="0"/>
              <a:t>関数は一切変更していないが・・・</a:t>
            </a:r>
            <a:endParaRPr lang="en-US" altLang="ja-JP" sz="2263" b="1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1064099">
            <a:off x="5472100" y="4797979"/>
            <a:ext cx="3240360" cy="78880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err="1" smtClean="0"/>
              <a:t>CPlayer</a:t>
            </a:r>
            <a:r>
              <a:rPr lang="ja-JP" altLang="en-US" sz="2263" b="1" dirty="0" smtClean="0"/>
              <a:t>の</a:t>
            </a:r>
            <a:r>
              <a:rPr lang="en-US" altLang="ja-JP" sz="2263" b="1" dirty="0" smtClean="0"/>
              <a:t>Print</a:t>
            </a:r>
            <a:r>
              <a:rPr lang="ja-JP" altLang="en-US" sz="2263" b="1" dirty="0" smtClean="0"/>
              <a:t>が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使用されている！！</a:t>
            </a:r>
            <a:endParaRPr lang="en-US" altLang="ja-JP" sz="2263" b="1" dirty="0"/>
          </a:p>
        </p:txBody>
      </p:sp>
      <p:sp>
        <p:nvSpPr>
          <p:cNvPr id="6" name="爆発 1 5"/>
          <p:cNvSpPr/>
          <p:nvPr/>
        </p:nvSpPr>
        <p:spPr>
          <a:xfrm>
            <a:off x="251520" y="4300177"/>
            <a:ext cx="5328592" cy="2397280"/>
          </a:xfrm>
          <a:prstGeom prst="irregularSeal1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57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9552" y="332656"/>
            <a:ext cx="8064895" cy="221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このように、派生クラスの方で関数を再定義するものは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基底クラスの方で仮想関数にしておけば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派生クラス側の関数を呼び出すことができる。</a:t>
            </a:r>
            <a:endParaRPr lang="en-US" altLang="ja-JP" sz="2263" b="1" dirty="0"/>
          </a:p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この、「</a:t>
            </a:r>
            <a:r>
              <a:rPr lang="ja-JP" altLang="en-US" sz="2263" b="1" dirty="0" smtClean="0">
                <a:solidFill>
                  <a:srgbClr val="00B050"/>
                </a:solidFill>
              </a:rPr>
              <a:t>仮想関数を派生先で再定義</a:t>
            </a:r>
            <a:r>
              <a:rPr lang="ja-JP" altLang="en-US" sz="2263" b="1" dirty="0" smtClean="0"/>
              <a:t>」する事を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3600" b="1" dirty="0" smtClean="0">
                <a:solidFill>
                  <a:srgbClr val="FF0000"/>
                </a:solidFill>
              </a:rPr>
              <a:t>オーバーライド</a:t>
            </a:r>
            <a:r>
              <a:rPr lang="ja-JP" altLang="en-US" sz="2263" b="1" dirty="0" smtClean="0"/>
              <a:t>と呼ぶ。</a:t>
            </a:r>
            <a:endParaRPr lang="en-US" altLang="ja-JP" sz="2263" b="1" dirty="0"/>
          </a:p>
        </p:txBody>
      </p:sp>
      <p:sp>
        <p:nvSpPr>
          <p:cNvPr id="9" name="角丸四角形吹き出し 14"/>
          <p:cNvSpPr/>
          <p:nvPr/>
        </p:nvSpPr>
        <p:spPr>
          <a:xfrm>
            <a:off x="3779912" y="3723679"/>
            <a:ext cx="5040560" cy="1080120"/>
          </a:xfrm>
          <a:prstGeom prst="wedgeRoundRectCallout">
            <a:avLst>
              <a:gd name="adj1" fmla="val -67867"/>
              <a:gd name="adj2" fmla="val 577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オーバーロードと名前が似てるけど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全然違う機能なのか･･･。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紛らわしい！！</a:t>
            </a:r>
            <a:endParaRPr lang="ja-JP" altLang="en-US" sz="2000" b="1" dirty="0">
              <a:latin typeface="ＭＳ Ｐゴシック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2936"/>
            <a:ext cx="2337048" cy="233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8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9552" y="332656"/>
            <a:ext cx="8064895" cy="1691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今回の機能は、</a:t>
            </a:r>
            <a:r>
              <a:rPr lang="en-US" altLang="ja-JP" sz="2263" b="1" dirty="0" smtClean="0"/>
              <a:t>C++</a:t>
            </a:r>
            <a:r>
              <a:rPr lang="ja-JP" altLang="en-US" sz="2263" b="1" dirty="0" smtClean="0"/>
              <a:t>三大機能最後の一つである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3600" b="1" dirty="0" smtClean="0">
                <a:solidFill>
                  <a:srgbClr val="FF0000"/>
                </a:solidFill>
              </a:rPr>
              <a:t>ポリモーフィズム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(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多態性・多様性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)</a:t>
            </a:r>
            <a:r>
              <a:rPr lang="ja-JP" altLang="en-US" sz="2263" b="1" dirty="0" smtClean="0"/>
              <a:t>となる。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一見すると同じように見えるものでも、様々な振る舞いができる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>
                <a:solidFill>
                  <a:srgbClr val="FF0000"/>
                </a:solidFill>
              </a:rPr>
              <a:t>大変重要</a:t>
            </a:r>
            <a:r>
              <a:rPr lang="ja-JP" altLang="en-US" sz="2263" b="1" dirty="0" smtClean="0"/>
              <a:t>で便利な機能となる。</a:t>
            </a:r>
            <a:endParaRPr lang="en-US" altLang="ja-JP" sz="2263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348880"/>
            <a:ext cx="1997257" cy="2481064"/>
          </a:xfrm>
          <a:prstGeom prst="rect">
            <a:avLst/>
          </a:prstGeom>
        </p:spPr>
      </p:pic>
      <p:sp>
        <p:nvSpPr>
          <p:cNvPr id="7" name="角丸四角形吹き出し 14"/>
          <p:cNvSpPr/>
          <p:nvPr/>
        </p:nvSpPr>
        <p:spPr>
          <a:xfrm>
            <a:off x="3779912" y="2636912"/>
            <a:ext cx="5040560" cy="1080120"/>
          </a:xfrm>
          <a:prstGeom prst="wedgeRoundRectCallout">
            <a:avLst>
              <a:gd name="adj1" fmla="val -67867"/>
              <a:gd name="adj2" fmla="val 577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これが理解できているかどうかで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en-US" altLang="ja-JP" sz="2000" b="1" dirty="0" smtClean="0">
                <a:latin typeface="ＭＳ Ｐゴシック"/>
              </a:rPr>
              <a:t>C++</a:t>
            </a:r>
            <a:r>
              <a:rPr lang="ja-JP" altLang="en-US" sz="2000" b="1" dirty="0" smtClean="0">
                <a:latin typeface="ＭＳ Ｐゴシック"/>
              </a:rPr>
              <a:t>をしっかり取り組んだかどうかが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一目で分かるぞ！！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55577" y="5443160"/>
            <a:ext cx="8064895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決して簡単な機能ではないが、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使いこなせるように練習をしていこう！！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70132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発 1 1"/>
          <p:cNvSpPr/>
          <p:nvPr/>
        </p:nvSpPr>
        <p:spPr>
          <a:xfrm>
            <a:off x="2771775" y="115888"/>
            <a:ext cx="3916363" cy="1441450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作ってみよう</a:t>
            </a:r>
            <a:r>
              <a:rPr lang="en-US" altLang="ja-JP" sz="2000" b="1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!!</a:t>
            </a:r>
            <a:endParaRPr lang="ja-JP" altLang="en-US" sz="2000" b="1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716208"/>
            <a:ext cx="8712968" cy="514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以下のような基底クラスを作成しなさい。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○</a:t>
            </a:r>
            <a:r>
              <a:rPr lang="en-US" altLang="ja-JP" sz="2263" b="1" dirty="0" err="1" smtClean="0"/>
              <a:t>CYamamoto</a:t>
            </a:r>
            <a:r>
              <a:rPr lang="ja-JP" altLang="en-US" sz="2263" b="1" dirty="0" smtClean="0"/>
              <a:t>クラス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　　メンバ変数：なし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　　メンバ関数：</a:t>
            </a:r>
            <a:r>
              <a:rPr lang="en-US" altLang="ja-JP" sz="2263" b="1" dirty="0" smtClean="0"/>
              <a:t>Print</a:t>
            </a:r>
            <a:br>
              <a:rPr lang="en-US" altLang="ja-JP" sz="2263" b="1" dirty="0" smtClean="0"/>
            </a:br>
            <a:r>
              <a:rPr lang="en-US" altLang="ja-JP" sz="2263" b="1" dirty="0" smtClean="0"/>
              <a:t>		</a:t>
            </a:r>
            <a:r>
              <a:rPr lang="ja-JP" altLang="en-US" sz="2263" b="1" dirty="0" smtClean="0"/>
              <a:t>引数・戻り値なし。「</a:t>
            </a:r>
            <a:r>
              <a:rPr lang="ja-JP" altLang="en-US" sz="2263" b="1" dirty="0"/>
              <a:t>山本</a:t>
            </a:r>
            <a:r>
              <a:rPr lang="ja-JP" altLang="en-US" sz="2263" b="1" dirty="0" smtClean="0"/>
              <a:t>に栄光あれー」と表示する。</a:t>
            </a:r>
            <a:endParaRPr lang="en-US" altLang="ja-JP" sz="2263" b="1" dirty="0" smtClean="0"/>
          </a:p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また、上記基底クラスを継承し、以下の派生クラスを作成しなさい。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○</a:t>
            </a:r>
            <a:r>
              <a:rPr lang="en-US" altLang="ja-JP" sz="2263" b="1" dirty="0" err="1" smtClean="0"/>
              <a:t>CTakayuki</a:t>
            </a:r>
            <a:r>
              <a:rPr lang="ja-JP" altLang="en-US" sz="2263" b="1" dirty="0" smtClean="0"/>
              <a:t>クラス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　　メンバ変数：なし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　　メンバ関数：</a:t>
            </a:r>
            <a:r>
              <a:rPr lang="en-US" altLang="ja-JP" sz="2263" b="1" dirty="0" smtClean="0"/>
              <a:t>Print(</a:t>
            </a:r>
            <a:r>
              <a:rPr lang="ja-JP" altLang="en-US" sz="2263" b="1" dirty="0" smtClean="0"/>
              <a:t>オーバーライドする事</a:t>
            </a:r>
            <a:r>
              <a:rPr lang="en-US" altLang="ja-JP" sz="2263" b="1" dirty="0" smtClean="0"/>
              <a:t>)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en-US" altLang="ja-JP" sz="2263" b="1" dirty="0"/>
              <a:t>		</a:t>
            </a:r>
            <a:r>
              <a:rPr lang="ja-JP" altLang="en-US" sz="2263" b="1" dirty="0"/>
              <a:t>引数・戻り値なし。</a:t>
            </a:r>
            <a:r>
              <a:rPr lang="ja-JP" altLang="en-US" sz="2263" b="1" dirty="0" smtClean="0"/>
              <a:t>「アラブ王に俺はなる」</a:t>
            </a:r>
            <a:r>
              <a:rPr lang="ja-JP" altLang="en-US" sz="2263" b="1" dirty="0"/>
              <a:t>と表示する</a:t>
            </a:r>
            <a:r>
              <a:rPr lang="ja-JP" altLang="en-US" sz="2263" b="1" dirty="0" smtClean="0"/>
              <a:t>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/>
              <a:t>○</a:t>
            </a:r>
            <a:r>
              <a:rPr lang="en-US" altLang="ja-JP" sz="2263" b="1" dirty="0" err="1" smtClean="0"/>
              <a:t>CDaisuke</a:t>
            </a:r>
            <a:r>
              <a:rPr lang="ja-JP" altLang="en-US" sz="2263" b="1" dirty="0" smtClean="0"/>
              <a:t>クラス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　　メンバ変数：なし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　　メンバ関数：</a:t>
            </a:r>
            <a:r>
              <a:rPr lang="en-US" altLang="ja-JP" sz="2263" b="1" dirty="0" smtClean="0"/>
              <a:t>Print(</a:t>
            </a:r>
            <a:r>
              <a:rPr lang="ja-JP" altLang="en-US" sz="2263" b="1" dirty="0" smtClean="0"/>
              <a:t>オーバーライドする事</a:t>
            </a:r>
            <a:r>
              <a:rPr lang="en-US" altLang="ja-JP" sz="2263" b="1" dirty="0" smtClean="0"/>
              <a:t>)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en-US" altLang="ja-JP" sz="2263" b="1" dirty="0"/>
              <a:t>		</a:t>
            </a:r>
            <a:r>
              <a:rPr lang="ja-JP" altLang="en-US" sz="2263" b="1" dirty="0"/>
              <a:t>引数・戻り値なし。</a:t>
            </a:r>
            <a:r>
              <a:rPr lang="ja-JP" altLang="en-US" sz="2263" b="1" dirty="0" smtClean="0"/>
              <a:t>「目指</a:t>
            </a:r>
            <a:r>
              <a:rPr lang="ja-JP" altLang="en-US" sz="2263" b="1" dirty="0" err="1" smtClean="0"/>
              <a:t>せ</a:t>
            </a:r>
            <a:r>
              <a:rPr lang="ja-JP" altLang="en-US" sz="2263" b="1" dirty="0" smtClean="0"/>
              <a:t>ヤクルト優勝！」</a:t>
            </a:r>
            <a:r>
              <a:rPr lang="ja-JP" altLang="en-US" sz="2263" b="1" dirty="0"/>
              <a:t>と表示する</a:t>
            </a:r>
            <a:r>
              <a:rPr lang="ja-JP" altLang="en-US" sz="2263" b="1" dirty="0" smtClean="0"/>
              <a:t>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3803560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発 1 1"/>
          <p:cNvSpPr/>
          <p:nvPr/>
        </p:nvSpPr>
        <p:spPr>
          <a:xfrm>
            <a:off x="2771775" y="115888"/>
            <a:ext cx="3916363" cy="1441450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作ってみよう</a:t>
            </a:r>
            <a:r>
              <a:rPr lang="en-US" altLang="ja-JP" sz="20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!!</a:t>
            </a:r>
            <a:br>
              <a:rPr lang="en-US" altLang="ja-JP" sz="20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lang="ja-JP" altLang="en-US" sz="20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の続き</a:t>
            </a:r>
            <a:endParaRPr lang="ja-JP" altLang="en-US" sz="2000" b="1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53492" y="1844824"/>
            <a:ext cx="8352928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さらに、メイン関数では</a:t>
            </a:r>
            <a:r>
              <a:rPr lang="en-US" altLang="ja-JP" sz="2263" b="1" dirty="0" err="1" smtClean="0"/>
              <a:t>CYamamoto</a:t>
            </a:r>
            <a:r>
              <a:rPr lang="ja-JP" altLang="en-US" sz="2263" b="1" dirty="0" smtClean="0"/>
              <a:t>クラスのポインタ変数を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二つ用意し、それぞれが</a:t>
            </a:r>
            <a:r>
              <a:rPr lang="en-US" altLang="ja-JP" sz="2263" b="1" dirty="0" err="1" smtClean="0"/>
              <a:t>CTakayuki</a:t>
            </a:r>
            <a:r>
              <a:rPr lang="ja-JP" altLang="en-US" sz="2263" b="1" dirty="0" smtClean="0"/>
              <a:t>クラスと</a:t>
            </a:r>
            <a:r>
              <a:rPr lang="en-US" altLang="ja-JP" sz="2263" b="1" dirty="0" err="1" smtClean="0"/>
              <a:t>CDaisuke</a:t>
            </a:r>
            <a:r>
              <a:rPr lang="ja-JP" altLang="en-US" sz="2263" b="1" dirty="0" smtClean="0"/>
              <a:t>クラスの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en-US" altLang="ja-JP" sz="2263" b="1" dirty="0" smtClean="0"/>
              <a:t>Print</a:t>
            </a:r>
            <a:r>
              <a:rPr lang="ja-JP" altLang="en-US" sz="2263" b="1" dirty="0" smtClean="0"/>
              <a:t>関数を呼び出すように作成しなさい。</a:t>
            </a:r>
            <a:endParaRPr lang="en-US" altLang="ja-JP" sz="2263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573016"/>
            <a:ext cx="6835701" cy="21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7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発 1 1"/>
          <p:cNvSpPr/>
          <p:nvPr/>
        </p:nvSpPr>
        <p:spPr>
          <a:xfrm>
            <a:off x="2771775" y="115888"/>
            <a:ext cx="3916363" cy="1441450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作ってみよう</a:t>
            </a:r>
            <a:r>
              <a:rPr lang="en-US" altLang="ja-JP" sz="2000" b="1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!!</a:t>
            </a:r>
            <a:endParaRPr lang="ja-JP" altLang="en-US" sz="2000" b="1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716208"/>
            <a:ext cx="8712968" cy="427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以下のような基底クラスを作成しなさい。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○</a:t>
            </a:r>
            <a:r>
              <a:rPr lang="en-US" altLang="ja-JP" sz="2263" b="1" dirty="0" err="1" smtClean="0"/>
              <a:t>CEnemy</a:t>
            </a:r>
            <a:r>
              <a:rPr lang="ja-JP" altLang="en-US" sz="2263" b="1" dirty="0" smtClean="0"/>
              <a:t>クラス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　　メンバ変数：なし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　　メンバ関数：</a:t>
            </a:r>
            <a:r>
              <a:rPr lang="en-US" altLang="ja-JP" sz="2263" b="1" dirty="0" smtClean="0"/>
              <a:t>Print</a:t>
            </a:r>
            <a:br>
              <a:rPr lang="en-US" altLang="ja-JP" sz="2263" b="1" dirty="0" smtClean="0"/>
            </a:br>
            <a:r>
              <a:rPr lang="en-US" altLang="ja-JP" sz="2263" b="1" dirty="0" smtClean="0"/>
              <a:t>		</a:t>
            </a:r>
            <a:r>
              <a:rPr lang="ja-JP" altLang="en-US" sz="2263" b="1" dirty="0" smtClean="0"/>
              <a:t>引数・戻り値なし。「敵です」と表示する。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また、上記基底クラスを継承し、以下の派生クラスを作成しなさい。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○</a:t>
            </a:r>
            <a:r>
              <a:rPr lang="en-US" altLang="ja-JP" sz="2263" b="1" dirty="0" err="1" smtClean="0"/>
              <a:t>CSlime</a:t>
            </a:r>
            <a:r>
              <a:rPr lang="ja-JP" altLang="en-US" sz="2263" b="1" dirty="0" smtClean="0"/>
              <a:t>クラス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　　メンバ変数</a:t>
            </a:r>
            <a:r>
              <a:rPr lang="ja-JP" altLang="en-US" sz="2263" b="1" dirty="0" smtClean="0"/>
              <a:t>：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　　メンバ関数：</a:t>
            </a:r>
            <a:r>
              <a:rPr lang="en-US" altLang="ja-JP" sz="2263" b="1" dirty="0" smtClean="0"/>
              <a:t>Print(</a:t>
            </a:r>
            <a:r>
              <a:rPr lang="ja-JP" altLang="en-US" sz="2263" b="1" dirty="0" smtClean="0"/>
              <a:t>オーバーライドする事</a:t>
            </a:r>
            <a:r>
              <a:rPr lang="en-US" altLang="ja-JP" sz="2263" b="1" dirty="0" smtClean="0"/>
              <a:t>)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en-US" altLang="ja-JP" sz="2263" b="1" dirty="0"/>
              <a:t>		</a:t>
            </a:r>
            <a:r>
              <a:rPr lang="ja-JP" altLang="en-US" sz="2263" b="1" dirty="0"/>
              <a:t>引数・戻り値なし。</a:t>
            </a:r>
            <a:r>
              <a:rPr lang="ja-JP" altLang="en-US" sz="2263" b="1" dirty="0" smtClean="0"/>
              <a:t>「スライムだよ。ﾌﾟﾙﾌﾟﾙ。」</a:t>
            </a:r>
            <a:r>
              <a:rPr lang="ja-JP" altLang="en-US" sz="2263" b="1" dirty="0"/>
              <a:t>と表示する</a:t>
            </a:r>
            <a:r>
              <a:rPr lang="ja-JP" altLang="en-US" sz="2263" b="1" dirty="0" smtClean="0"/>
              <a:t>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278056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発 1 1"/>
          <p:cNvSpPr/>
          <p:nvPr/>
        </p:nvSpPr>
        <p:spPr>
          <a:xfrm>
            <a:off x="2771775" y="115888"/>
            <a:ext cx="3916363" cy="1441450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作ってみよう</a:t>
            </a:r>
            <a:r>
              <a:rPr lang="en-US" altLang="ja-JP" sz="20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!!</a:t>
            </a:r>
            <a:br>
              <a:rPr lang="en-US" altLang="ja-JP" sz="20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lang="ja-JP" altLang="en-US" sz="20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の続き</a:t>
            </a:r>
            <a:endParaRPr lang="ja-JP" altLang="en-US" sz="2000" b="1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716208"/>
            <a:ext cx="8712968" cy="427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○</a:t>
            </a:r>
            <a:r>
              <a:rPr lang="en-US" altLang="ja-JP" sz="2263" b="1" dirty="0" err="1" smtClean="0"/>
              <a:t>CDragon</a:t>
            </a:r>
            <a:r>
              <a:rPr lang="ja-JP" altLang="en-US" sz="2263" b="1" dirty="0" smtClean="0"/>
              <a:t>クラス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　　メンバ変数：なし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　　メンバ関数：</a:t>
            </a:r>
            <a:r>
              <a:rPr lang="en-US" altLang="ja-JP" sz="2263" b="1" dirty="0" smtClean="0"/>
              <a:t>Print(</a:t>
            </a:r>
            <a:r>
              <a:rPr lang="ja-JP" altLang="en-US" sz="2263" b="1" dirty="0" smtClean="0"/>
              <a:t>オーバーライドする事</a:t>
            </a:r>
            <a:r>
              <a:rPr lang="en-US" altLang="ja-JP" sz="2263" b="1" dirty="0" smtClean="0"/>
              <a:t>)</a:t>
            </a:r>
            <a:br>
              <a:rPr lang="en-US" altLang="ja-JP" sz="2263" b="1" dirty="0" smtClean="0"/>
            </a:br>
            <a:r>
              <a:rPr lang="en-US" altLang="ja-JP" sz="2263" b="1" dirty="0" smtClean="0"/>
              <a:t>		</a:t>
            </a:r>
            <a:r>
              <a:rPr lang="ja-JP" altLang="en-US" sz="2263" b="1" dirty="0" smtClean="0"/>
              <a:t>引数・戻り値なし。「ドラゴンです。ガオー」と表示する。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/>
              <a:t>○</a:t>
            </a:r>
            <a:r>
              <a:rPr lang="en-US" altLang="ja-JP" sz="2263" b="1" dirty="0" err="1" smtClean="0"/>
              <a:t>CCobolt</a:t>
            </a:r>
            <a:r>
              <a:rPr lang="ja-JP" altLang="en-US" sz="2263" b="1" dirty="0" smtClean="0"/>
              <a:t>クラス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　　メンバ変数：なし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　　メンバ関数：</a:t>
            </a:r>
            <a:r>
              <a:rPr lang="en-US" altLang="ja-JP" sz="2263" b="1" dirty="0"/>
              <a:t>Print(</a:t>
            </a:r>
            <a:r>
              <a:rPr lang="ja-JP" altLang="en-US" sz="2263" b="1" dirty="0"/>
              <a:t>オーバーライドする事</a:t>
            </a:r>
            <a:r>
              <a:rPr lang="en-US" altLang="ja-JP" sz="2263" b="1" dirty="0"/>
              <a:t>)</a:t>
            </a:r>
            <a:br>
              <a:rPr lang="en-US" altLang="ja-JP" sz="2263" b="1" dirty="0"/>
            </a:br>
            <a:r>
              <a:rPr lang="en-US" altLang="ja-JP" sz="2263" b="1" dirty="0"/>
              <a:t>		</a:t>
            </a:r>
            <a:r>
              <a:rPr lang="ja-JP" altLang="en-US" sz="2263" b="1" dirty="0"/>
              <a:t>引数・戻り値なし。</a:t>
            </a:r>
            <a:r>
              <a:rPr lang="ja-JP" altLang="en-US" sz="2263" b="1" dirty="0" smtClean="0"/>
              <a:t>「コボルト。</a:t>
            </a:r>
            <a:r>
              <a:rPr lang="ja-JP" altLang="en-US" sz="2263" b="1" dirty="0" err="1" smtClean="0"/>
              <a:t>わんわん</a:t>
            </a:r>
            <a:r>
              <a:rPr lang="ja-JP" altLang="en-US" sz="2263" b="1" dirty="0" err="1"/>
              <a:t>お</a:t>
            </a:r>
            <a:r>
              <a:rPr lang="ja-JP" altLang="en-US" sz="2263" b="1" dirty="0" smtClean="0"/>
              <a:t>」</a:t>
            </a:r>
            <a:r>
              <a:rPr lang="ja-JP" altLang="en-US" sz="2263" b="1" dirty="0"/>
              <a:t>と表示する</a:t>
            </a:r>
            <a:r>
              <a:rPr lang="ja-JP" altLang="en-US" sz="2263" b="1" dirty="0" smtClean="0"/>
              <a:t>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/>
              <a:t>○</a:t>
            </a:r>
            <a:r>
              <a:rPr lang="en-US" altLang="ja-JP" sz="2263" b="1" dirty="0" err="1" smtClean="0"/>
              <a:t>CGoblin</a:t>
            </a:r>
            <a:r>
              <a:rPr lang="ja-JP" altLang="en-US" sz="2263" b="1" dirty="0" smtClean="0"/>
              <a:t>クラス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　　メンバ変数：なし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　　メンバ関数：</a:t>
            </a:r>
            <a:r>
              <a:rPr lang="en-US" altLang="ja-JP" sz="2263" b="1" dirty="0"/>
              <a:t>Print(</a:t>
            </a:r>
            <a:r>
              <a:rPr lang="ja-JP" altLang="en-US" sz="2263" b="1" dirty="0"/>
              <a:t>オーバーライドする事</a:t>
            </a:r>
            <a:r>
              <a:rPr lang="en-US" altLang="ja-JP" sz="2263" b="1" dirty="0"/>
              <a:t>)</a:t>
            </a:r>
            <a:br>
              <a:rPr lang="en-US" altLang="ja-JP" sz="2263" b="1" dirty="0"/>
            </a:br>
            <a:r>
              <a:rPr lang="en-US" altLang="ja-JP" sz="2263" b="1" dirty="0"/>
              <a:t>		</a:t>
            </a:r>
            <a:r>
              <a:rPr lang="ja-JP" altLang="en-US" sz="2263" b="1" dirty="0"/>
              <a:t>引数・戻り値なし。</a:t>
            </a:r>
            <a:r>
              <a:rPr lang="ja-JP" altLang="en-US" sz="2263" b="1" dirty="0" smtClean="0"/>
              <a:t>「ゴブリンでげすｗ」</a:t>
            </a:r>
            <a:r>
              <a:rPr lang="ja-JP" altLang="en-US" sz="2263" b="1" dirty="0"/>
              <a:t>と表示する</a:t>
            </a:r>
            <a:r>
              <a:rPr lang="ja-JP" altLang="en-US" sz="2263" b="1" dirty="0" smtClean="0"/>
              <a:t>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302439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発 1 1"/>
          <p:cNvSpPr/>
          <p:nvPr/>
        </p:nvSpPr>
        <p:spPr>
          <a:xfrm>
            <a:off x="2771775" y="115888"/>
            <a:ext cx="3916363" cy="1441450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作ってみよう</a:t>
            </a:r>
            <a:r>
              <a:rPr lang="en-US" altLang="ja-JP" sz="20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!!</a:t>
            </a:r>
            <a:br>
              <a:rPr lang="en-US" altLang="ja-JP" sz="20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lang="ja-JP" altLang="en-US" sz="20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の続き</a:t>
            </a:r>
            <a:endParaRPr lang="ja-JP" altLang="en-US" sz="2000" b="1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716208"/>
            <a:ext cx="8712968" cy="409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また、メイン関数は以下のように動作するように作成しなさい。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①配列でエネミークラスのポインタ変数を</a:t>
            </a:r>
            <a:r>
              <a:rPr lang="en-US" altLang="ja-JP" sz="2263" b="1" dirty="0" smtClean="0"/>
              <a:t>5</a:t>
            </a:r>
            <a:r>
              <a:rPr lang="ja-JP" altLang="en-US" sz="2263" b="1" dirty="0" smtClean="0"/>
              <a:t>つ用意する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②「敵のタイプ</a:t>
            </a:r>
            <a:r>
              <a:rPr lang="en-US" altLang="ja-JP" sz="2263" b="1" dirty="0" smtClean="0"/>
              <a:t>5</a:t>
            </a:r>
            <a:r>
              <a:rPr lang="ja-JP" altLang="en-US" sz="2263" b="1" dirty="0" smtClean="0"/>
              <a:t>回選択してください。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　　</a:t>
            </a:r>
            <a:r>
              <a:rPr lang="en-US" altLang="ja-JP" sz="2263" b="1" dirty="0" smtClean="0"/>
              <a:t>1</a:t>
            </a:r>
            <a:r>
              <a:rPr lang="ja-JP" altLang="en-US" sz="2263" b="1" dirty="0" smtClean="0"/>
              <a:t>：スライム　</a:t>
            </a:r>
            <a:r>
              <a:rPr lang="en-US" altLang="ja-JP" sz="2263" b="1" dirty="0" smtClean="0"/>
              <a:t>2:</a:t>
            </a:r>
            <a:r>
              <a:rPr lang="ja-JP" altLang="en-US" sz="2263" b="1" dirty="0" smtClean="0"/>
              <a:t>ドラゴン　</a:t>
            </a:r>
            <a:r>
              <a:rPr lang="en-US" altLang="ja-JP" sz="2263" b="1" dirty="0" smtClean="0"/>
              <a:t>3</a:t>
            </a:r>
            <a:r>
              <a:rPr lang="ja-JP" altLang="en-US" sz="2263" b="1" dirty="0" smtClean="0"/>
              <a:t>：コボルト　</a:t>
            </a:r>
            <a:r>
              <a:rPr lang="en-US" altLang="ja-JP" sz="2263" b="1" dirty="0" smtClean="0"/>
              <a:t>4</a:t>
            </a:r>
            <a:r>
              <a:rPr lang="ja-JP" altLang="en-US" sz="2263" b="1" dirty="0" smtClean="0"/>
              <a:t>：ゴブリン」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　　と表示する。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③ユーザーに番号を入力させ、入力した番号にあわせて①で用意した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　 ポインタ変数に</a:t>
            </a:r>
            <a:r>
              <a:rPr lang="en-US" altLang="ja-JP" sz="2263" b="1" dirty="0" smtClean="0"/>
              <a:t>new</a:t>
            </a:r>
            <a:r>
              <a:rPr lang="ja-JP" altLang="en-US" sz="2263" b="1" dirty="0" smtClean="0"/>
              <a:t>を行う。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　 例えば、最初に</a:t>
            </a:r>
            <a:r>
              <a:rPr lang="en-US" altLang="ja-JP" sz="2263" b="1" dirty="0" smtClean="0"/>
              <a:t>1</a:t>
            </a:r>
            <a:r>
              <a:rPr lang="ja-JP" altLang="en-US" sz="2263" b="1" dirty="0" smtClean="0"/>
              <a:t>を入力した場合は</a:t>
            </a:r>
            <a:r>
              <a:rPr lang="en-US" altLang="ja-JP" sz="2263" b="1" dirty="0" err="1" smtClean="0"/>
              <a:t>CSlime</a:t>
            </a:r>
            <a:r>
              <a:rPr lang="ja-JP" altLang="en-US" sz="2263" b="1" dirty="0" smtClean="0"/>
              <a:t>クラスを</a:t>
            </a:r>
            <a:r>
              <a:rPr lang="en-US" altLang="ja-JP" sz="2263" b="1" dirty="0" smtClean="0"/>
              <a:t>[0]</a:t>
            </a:r>
            <a:r>
              <a:rPr lang="ja-JP" altLang="en-US" sz="2263" b="1" dirty="0" smtClean="0"/>
              <a:t>に</a:t>
            </a:r>
            <a:r>
              <a:rPr lang="en-US" altLang="ja-JP" sz="2263" b="1" dirty="0" smtClean="0"/>
              <a:t>new</a:t>
            </a:r>
            <a:r>
              <a:rPr lang="ja-JP" altLang="en-US" sz="2263" b="1" dirty="0" smtClean="0"/>
              <a:t>する。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④全て入力が終了したら、ループで</a:t>
            </a:r>
            <a:r>
              <a:rPr lang="en-US" altLang="ja-JP" sz="2263" b="1" dirty="0" smtClean="0"/>
              <a:t>5</a:t>
            </a:r>
            <a:r>
              <a:rPr lang="ja-JP" altLang="en-US" sz="2263" b="1" dirty="0" smtClean="0"/>
              <a:t>回分</a:t>
            </a:r>
            <a:r>
              <a:rPr lang="en-US" altLang="ja-JP" sz="2263" b="1" dirty="0" smtClean="0"/>
              <a:t>Print</a:t>
            </a:r>
            <a:r>
              <a:rPr lang="ja-JP" altLang="en-US" sz="2263" b="1" dirty="0" smtClean="0"/>
              <a:t>関数を呼ぶ。</a:t>
            </a:r>
            <a:endParaRPr lang="en-US" altLang="ja-JP" sz="2263" b="1" dirty="0" smtClean="0"/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なお、今回は例外処理などは作成しなくて構わない。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46898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772400" cy="8651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dirty="0"/>
              <a:t>4</a:t>
            </a:r>
            <a:r>
              <a:rPr lang="ja-JP" altLang="en-US" dirty="0"/>
              <a:t>　</a:t>
            </a:r>
            <a:r>
              <a:rPr lang="ja-JP" altLang="en-US" dirty="0" smtClean="0"/>
              <a:t>仮想関数とオーバーライド</a:t>
            </a:r>
            <a:endParaRPr lang="ja-JP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7544" y="1514742"/>
            <a:ext cx="3528392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</a:t>
            </a:r>
            <a:r>
              <a:rPr lang="ja-JP" altLang="en-US" sz="2263" b="1" dirty="0"/>
              <a:t>クラス</a:t>
            </a:r>
            <a:r>
              <a:rPr lang="ja-JP" altLang="en-US" sz="2263" b="1" dirty="0" smtClean="0"/>
              <a:t>の</a:t>
            </a:r>
            <a:r>
              <a:rPr lang="ja-JP" altLang="en-US" sz="2263" b="1" dirty="0"/>
              <a:t>ポインタ</a:t>
            </a:r>
            <a:r>
              <a:rPr lang="en-US" altLang="ja-JP" sz="2263" b="1" dirty="0" smtClean="0"/>
              <a:t>]</a:t>
            </a:r>
            <a:endParaRPr lang="en-US" altLang="ja-JP" sz="2263" b="1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44960" y="1972497"/>
            <a:ext cx="8011741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基底クラスに派生クラスを代入する事ができることの応用で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>
                <a:solidFill>
                  <a:srgbClr val="0000FF"/>
                </a:solidFill>
              </a:rPr>
              <a:t>基底クラス</a:t>
            </a:r>
            <a:r>
              <a:rPr lang="ja-JP" altLang="en-US" sz="2263" b="1" dirty="0" smtClean="0"/>
              <a:t>に</a:t>
            </a:r>
            <a:r>
              <a:rPr lang="ja-JP" altLang="en-US" sz="2263" b="1" dirty="0" smtClean="0">
                <a:solidFill>
                  <a:srgbClr val="00B050"/>
                </a:solidFill>
              </a:rPr>
              <a:t>派生クラス</a:t>
            </a:r>
            <a:r>
              <a:rPr lang="ja-JP" altLang="en-US" sz="2263" b="1" dirty="0" smtClean="0"/>
              <a:t>で</a:t>
            </a:r>
            <a:r>
              <a:rPr lang="en-US" altLang="ja-JP" sz="2263" b="1" dirty="0" smtClean="0">
                <a:solidFill>
                  <a:srgbClr val="FF0000"/>
                </a:solidFill>
              </a:rPr>
              <a:t>new</a:t>
            </a:r>
            <a:r>
              <a:rPr lang="ja-JP" altLang="en-US" sz="2263" b="1" dirty="0" smtClean="0"/>
              <a:t>を行う事が可能である。</a:t>
            </a:r>
            <a:endParaRPr lang="en-US" altLang="ja-JP" sz="2263" b="1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45" y="3685155"/>
            <a:ext cx="1082701" cy="1562661"/>
          </a:xfrm>
          <a:prstGeom prst="rect">
            <a:avLst/>
          </a:prstGeom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82465" y="3180015"/>
            <a:ext cx="2054831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>
                <a:solidFill>
                  <a:srgbClr val="0000FF"/>
                </a:solidFill>
              </a:rPr>
              <a:t>class </a:t>
            </a:r>
            <a:r>
              <a:rPr lang="en-US" altLang="ja-JP" sz="2263" b="1" dirty="0" err="1" smtClean="0">
                <a:solidFill>
                  <a:srgbClr val="0000FF"/>
                </a:solidFill>
              </a:rPr>
              <a:t>G_san</a:t>
            </a:r>
            <a:r>
              <a:rPr lang="en-US" altLang="ja-JP" sz="2263" b="1" dirty="0" smtClean="0">
                <a:solidFill>
                  <a:srgbClr val="0000FF"/>
                </a:solidFill>
              </a:rPr>
              <a:t>;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96" y="3729778"/>
            <a:ext cx="857769" cy="1472565"/>
          </a:xfrm>
          <a:prstGeom prst="rect">
            <a:avLst/>
          </a:prstGeom>
        </p:spPr>
      </p:pic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767487" y="3180015"/>
            <a:ext cx="4169582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>
                <a:solidFill>
                  <a:srgbClr val="0000FF"/>
                </a:solidFill>
              </a:rPr>
              <a:t>class </a:t>
            </a:r>
            <a:r>
              <a:rPr lang="en-US" altLang="ja-JP" sz="2263" b="1" dirty="0" err="1" smtClean="0">
                <a:solidFill>
                  <a:srgbClr val="0000FF"/>
                </a:solidFill>
              </a:rPr>
              <a:t>To_san</a:t>
            </a:r>
            <a:r>
              <a:rPr lang="en-US" altLang="ja-JP" sz="2263" b="1" dirty="0" smtClean="0">
                <a:solidFill>
                  <a:srgbClr val="0000FF"/>
                </a:solidFill>
              </a:rPr>
              <a:t> : public </a:t>
            </a:r>
            <a:r>
              <a:rPr lang="en-US" altLang="ja-JP" sz="2263" b="1" dirty="0" err="1" smtClean="0">
                <a:solidFill>
                  <a:srgbClr val="0000FF"/>
                </a:solidFill>
              </a:rPr>
              <a:t>G_san</a:t>
            </a:r>
            <a:r>
              <a:rPr lang="en-US" altLang="ja-JP" sz="2263" b="1" dirty="0" smtClean="0">
                <a:solidFill>
                  <a:srgbClr val="0000FF"/>
                </a:solidFill>
              </a:rPr>
              <a:t>;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sp>
        <p:nvSpPr>
          <p:cNvPr id="19" name="角丸四角形吹き出し 14"/>
          <p:cNvSpPr/>
          <p:nvPr/>
        </p:nvSpPr>
        <p:spPr>
          <a:xfrm>
            <a:off x="259232" y="5534378"/>
            <a:ext cx="3273426" cy="665288"/>
          </a:xfrm>
          <a:prstGeom prst="wedgeRoundRectCallout">
            <a:avLst>
              <a:gd name="adj1" fmla="val 20250"/>
              <a:gd name="adj2" fmla="val -10758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いやいや無理じゃ</a:t>
            </a:r>
            <a:r>
              <a:rPr lang="ja-JP" altLang="en-US" sz="2000" b="1" dirty="0" err="1" smtClean="0">
                <a:latin typeface="ＭＳ Ｐゴシック"/>
              </a:rPr>
              <a:t>ろ</a:t>
            </a:r>
            <a:r>
              <a:rPr lang="en-US" altLang="ja-JP" sz="2000" b="1" dirty="0" smtClean="0">
                <a:latin typeface="ＭＳ Ｐゴシック"/>
              </a:rPr>
              <a:t>w</a:t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嘘！できた！！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21" name="角丸四角形吹き出し 14"/>
          <p:cNvSpPr/>
          <p:nvPr/>
        </p:nvSpPr>
        <p:spPr>
          <a:xfrm>
            <a:off x="5623284" y="5534378"/>
            <a:ext cx="3273426" cy="637290"/>
          </a:xfrm>
          <a:prstGeom prst="wedgeRoundRectCallout">
            <a:avLst>
              <a:gd name="adj1" fmla="val 18068"/>
              <a:gd name="adj2" fmla="val -12372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いやいや無理でしょ</a:t>
            </a:r>
            <a:r>
              <a:rPr lang="en-US" altLang="ja-JP" sz="2000" b="1" dirty="0" smtClean="0">
                <a:latin typeface="ＭＳ Ｐゴシック"/>
              </a:rPr>
              <a:t>w</a:t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嘘！できた</a:t>
            </a:r>
            <a:r>
              <a:rPr lang="ja-JP" altLang="en-US" sz="2000" b="1" dirty="0" smtClean="0">
                <a:latin typeface="ＭＳ Ｐゴシック"/>
              </a:rPr>
              <a:t>！！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325831" y="4161983"/>
            <a:ext cx="14284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4800" b="1" dirty="0" smtClean="0">
                <a:solidFill>
                  <a:srgbClr val="FF0000"/>
                </a:solidFill>
              </a:rPr>
              <a:t>new</a:t>
            </a:r>
            <a:endParaRPr lang="en-US" altLang="ja-JP" sz="4800" b="1" dirty="0">
              <a:solidFill>
                <a:srgbClr val="FF0000"/>
              </a:solidFill>
            </a:endParaRPr>
          </a:p>
        </p:txBody>
      </p:sp>
      <p:sp>
        <p:nvSpPr>
          <p:cNvPr id="2" name="等号 1"/>
          <p:cNvSpPr/>
          <p:nvPr/>
        </p:nvSpPr>
        <p:spPr>
          <a:xfrm>
            <a:off x="3920245" y="4256697"/>
            <a:ext cx="969195" cy="73628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531225"/>
            <a:ext cx="4896544" cy="6283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95536" y="64362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【</a:t>
            </a:r>
            <a:r>
              <a:rPr lang="ja-JP" altLang="en-US" sz="2263" b="1" dirty="0" smtClean="0"/>
              <a:t>派生</a:t>
            </a:r>
            <a:r>
              <a:rPr lang="ja-JP" altLang="en-US" sz="2263" b="1" dirty="0"/>
              <a:t>クラス</a:t>
            </a:r>
            <a:r>
              <a:rPr lang="ja-JP" altLang="en-US" sz="2263" b="1" dirty="0" smtClean="0"/>
              <a:t>を</a:t>
            </a:r>
            <a:r>
              <a:rPr lang="en-US" altLang="ja-JP" sz="2263" b="1" dirty="0" smtClean="0"/>
              <a:t>new</a:t>
            </a:r>
            <a:r>
              <a:rPr lang="ja-JP" altLang="en-US" sz="2263" b="1" dirty="0" smtClean="0"/>
              <a:t>するプログラム</a:t>
            </a:r>
            <a:r>
              <a:rPr lang="en-US" altLang="ja-JP" sz="2263" b="1" dirty="0" smtClean="0"/>
              <a:t>】</a:t>
            </a:r>
            <a:endParaRPr lang="en-US" altLang="ja-JP" sz="2263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030789" y="1556792"/>
            <a:ext cx="3834950" cy="78880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この派生クラスと基底クラスは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特に特殊な事はしていない。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101375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60648"/>
            <a:ext cx="7128792" cy="35643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26405" y="4653136"/>
            <a:ext cx="7848872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err="1" smtClean="0"/>
              <a:t>cObj</a:t>
            </a:r>
            <a:r>
              <a:rPr lang="ja-JP" altLang="en-US" sz="2263" b="1" dirty="0" smtClean="0"/>
              <a:t>はポインタ変数であるため、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アロー演算子</a:t>
            </a:r>
            <a:r>
              <a:rPr lang="ja-JP" altLang="en-US" sz="2263" b="1" dirty="0" smtClean="0"/>
              <a:t>を使って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メンバ変数にアクセスしているが、それ以外は普通に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en-US" altLang="ja-JP" sz="2263" b="1" dirty="0" err="1" smtClean="0"/>
              <a:t>CObject</a:t>
            </a:r>
            <a:r>
              <a:rPr lang="ja-JP" altLang="en-US" sz="2263" b="1" dirty="0" smtClean="0"/>
              <a:t>クラスの変数として使用できている。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83656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吹き出し 14"/>
          <p:cNvSpPr/>
          <p:nvPr/>
        </p:nvSpPr>
        <p:spPr>
          <a:xfrm>
            <a:off x="3663877" y="836712"/>
            <a:ext cx="3954561" cy="1368152"/>
          </a:xfrm>
          <a:prstGeom prst="wedgeRoundRectCallout">
            <a:avLst>
              <a:gd name="adj1" fmla="val -78110"/>
              <a:gd name="adj2" fmla="val -1510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ちょっとまって。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en-US" altLang="ja-JP" sz="2000" b="1" dirty="0" err="1" smtClean="0">
                <a:latin typeface="ＭＳ Ｐゴシック"/>
              </a:rPr>
              <a:t>CPlayer</a:t>
            </a:r>
            <a:r>
              <a:rPr lang="ja-JP" altLang="en-US" sz="2000" b="1" dirty="0" smtClean="0">
                <a:latin typeface="ＭＳ Ｐゴシック"/>
              </a:rPr>
              <a:t>クラスで</a:t>
            </a:r>
            <a:r>
              <a:rPr lang="en-US" altLang="ja-JP" sz="2000" b="1" dirty="0" smtClean="0">
                <a:latin typeface="ＭＳ Ｐゴシック"/>
              </a:rPr>
              <a:t>new</a:t>
            </a:r>
            <a:r>
              <a:rPr lang="ja-JP" altLang="en-US" sz="2000" b="1" dirty="0" smtClean="0">
                <a:latin typeface="ＭＳ Ｐゴシック"/>
              </a:rPr>
              <a:t>したのに、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en-US" altLang="ja-JP" sz="2000" b="1" dirty="0" err="1" smtClean="0">
                <a:latin typeface="ＭＳ Ｐゴシック"/>
              </a:rPr>
              <a:t>CPlayer</a:t>
            </a:r>
            <a:r>
              <a:rPr lang="ja-JP" altLang="en-US" sz="2000" b="1" dirty="0" smtClean="0">
                <a:latin typeface="ＭＳ Ｐゴシック"/>
              </a:rPr>
              <a:t>クラスのメンバ変数に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アクセスできないよ・・・。</a:t>
            </a:r>
            <a:endParaRPr lang="ja-JP" altLang="en-US" sz="2000" b="1" dirty="0">
              <a:latin typeface="ＭＳ Ｐゴシック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43" y="162079"/>
            <a:ext cx="2230741" cy="2485505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3528" y="2780928"/>
            <a:ext cx="7848872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今回は</a:t>
            </a:r>
            <a:r>
              <a:rPr lang="en-US" altLang="ja-JP" sz="2263" b="1" dirty="0" err="1" smtClean="0"/>
              <a:t>CPlayer</a:t>
            </a:r>
            <a:r>
              <a:rPr lang="ja-JP" altLang="en-US" sz="2263" b="1" dirty="0" smtClean="0"/>
              <a:t>クラスで</a:t>
            </a:r>
            <a:r>
              <a:rPr lang="en-US" altLang="ja-JP" sz="2263" b="1" dirty="0" smtClean="0"/>
              <a:t>new</a:t>
            </a:r>
            <a:r>
              <a:rPr lang="ja-JP" altLang="en-US" sz="2263" b="1" dirty="0" smtClean="0"/>
              <a:t>したものの、実際に使用している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変数は</a:t>
            </a:r>
            <a:r>
              <a:rPr lang="en-US" altLang="ja-JP" sz="2263" b="1" dirty="0" err="1" smtClean="0"/>
              <a:t>CObject</a:t>
            </a:r>
            <a:r>
              <a:rPr lang="ja-JP" altLang="en-US" sz="2263" b="1" dirty="0" smtClean="0"/>
              <a:t>クラスであるため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使用できる機能は</a:t>
            </a:r>
            <a:r>
              <a:rPr lang="en-US" altLang="ja-JP" sz="2263" b="1" dirty="0" err="1" smtClean="0">
                <a:solidFill>
                  <a:srgbClr val="FF0000"/>
                </a:solidFill>
              </a:rPr>
              <a:t>CObject</a:t>
            </a:r>
            <a:r>
              <a:rPr lang="ja-JP" altLang="en-US" sz="2263" b="1" dirty="0" smtClean="0">
                <a:solidFill>
                  <a:srgbClr val="FF0000"/>
                </a:solidFill>
              </a:rPr>
              <a:t>内で定義しているものだけ</a:t>
            </a:r>
            <a:r>
              <a:rPr lang="ja-JP" altLang="en-US" sz="2263" b="1" dirty="0" smtClean="0"/>
              <a:t>となる。</a:t>
            </a:r>
            <a:endParaRPr lang="en-US" altLang="ja-JP" sz="2263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57" y="3917971"/>
            <a:ext cx="2088257" cy="2209796"/>
          </a:xfrm>
          <a:prstGeom prst="rect">
            <a:avLst/>
          </a:prstGeom>
        </p:spPr>
      </p:pic>
      <p:sp>
        <p:nvSpPr>
          <p:cNvPr id="12" name="角丸四角形吹き出し 14"/>
          <p:cNvSpPr/>
          <p:nvPr/>
        </p:nvSpPr>
        <p:spPr>
          <a:xfrm>
            <a:off x="1241898" y="4606215"/>
            <a:ext cx="3954561" cy="890407"/>
          </a:xfrm>
          <a:prstGeom prst="wedgeRoundRectCallout">
            <a:avLst>
              <a:gd name="adj1" fmla="val 66045"/>
              <a:gd name="adj2" fmla="val 368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え！？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それって意味なくない？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67544" y="6127767"/>
            <a:ext cx="7848872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さらに、今のままでは次のような問題も発生する。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330958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4824536" cy="6689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148064" y="4077072"/>
            <a:ext cx="3240360" cy="78880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関数を再定義するように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修正をおこなう</a:t>
            </a:r>
            <a:endParaRPr lang="en-US" altLang="ja-JP" sz="2263" b="1" dirty="0"/>
          </a:p>
        </p:txBody>
      </p:sp>
      <p:sp>
        <p:nvSpPr>
          <p:cNvPr id="5" name="角丸四角形 4"/>
          <p:cNvSpPr/>
          <p:nvPr/>
        </p:nvSpPr>
        <p:spPr>
          <a:xfrm>
            <a:off x="467544" y="2420888"/>
            <a:ext cx="4392488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467544" y="5661248"/>
            <a:ext cx="4392488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80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19447"/>
            <a:ext cx="7128792" cy="3826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699792" y="3846253"/>
            <a:ext cx="3240360" cy="788806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この記述で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en-US" altLang="ja-JP" sz="2263" b="1" dirty="0" smtClean="0"/>
              <a:t>Print</a:t>
            </a:r>
            <a:r>
              <a:rPr lang="ja-JP" altLang="en-US" sz="2263" b="1" dirty="0" smtClean="0"/>
              <a:t>関数を呼ぶと・・・</a:t>
            </a:r>
            <a:endParaRPr lang="en-US" altLang="ja-JP" sz="2263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5157192"/>
            <a:ext cx="5872305" cy="1224136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 rot="1064099">
            <a:off x="4608018" y="5109845"/>
            <a:ext cx="3240360" cy="78880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err="1" smtClean="0"/>
              <a:t>CObject</a:t>
            </a:r>
            <a:r>
              <a:rPr lang="ja-JP" altLang="en-US" sz="2263" b="1" dirty="0" smtClean="0"/>
              <a:t>の</a:t>
            </a:r>
            <a:r>
              <a:rPr lang="en-US" altLang="ja-JP" sz="2263" b="1" dirty="0" smtClean="0"/>
              <a:t>Print</a:t>
            </a:r>
            <a:r>
              <a:rPr lang="ja-JP" altLang="en-US" sz="2263" b="1" dirty="0" smtClean="0"/>
              <a:t>が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使用されている！！</a:t>
            </a:r>
            <a:endParaRPr lang="en-US" altLang="ja-JP" sz="2263" b="1" dirty="0"/>
          </a:p>
        </p:txBody>
      </p:sp>
      <p:sp>
        <p:nvSpPr>
          <p:cNvPr id="6" name="爆発 1 5"/>
          <p:cNvSpPr/>
          <p:nvPr/>
        </p:nvSpPr>
        <p:spPr>
          <a:xfrm>
            <a:off x="899592" y="4797152"/>
            <a:ext cx="4104456" cy="1800200"/>
          </a:xfrm>
          <a:prstGeom prst="irregularSeal1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04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11560" y="692696"/>
            <a:ext cx="8064895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あくまでも</a:t>
            </a:r>
            <a:r>
              <a:rPr lang="ja-JP" altLang="en-US" sz="2263" b="1" dirty="0" smtClean="0">
                <a:solidFill>
                  <a:srgbClr val="FF0000"/>
                </a:solidFill>
              </a:rPr>
              <a:t>実際に使用している変数は</a:t>
            </a:r>
            <a:r>
              <a:rPr lang="en-US" altLang="ja-JP" sz="2263" b="1" dirty="0" err="1" smtClean="0">
                <a:solidFill>
                  <a:srgbClr val="FF0000"/>
                </a:solidFill>
              </a:rPr>
              <a:t>CObject</a:t>
            </a:r>
            <a:r>
              <a:rPr lang="ja-JP" altLang="en-US" sz="2263" b="1" dirty="0" smtClean="0">
                <a:solidFill>
                  <a:srgbClr val="FF0000"/>
                </a:solidFill>
              </a:rPr>
              <a:t>クラス</a:t>
            </a:r>
            <a:r>
              <a:rPr lang="ja-JP" altLang="en-US" sz="2263" b="1" dirty="0" smtClean="0"/>
              <a:t>であるため、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基本的には</a:t>
            </a:r>
            <a:r>
              <a:rPr lang="en-US" altLang="ja-JP" sz="2263" b="1" dirty="0" err="1" smtClean="0"/>
              <a:t>CObject</a:t>
            </a:r>
            <a:r>
              <a:rPr lang="ja-JP" altLang="en-US" sz="2263" b="1" dirty="0" smtClean="0"/>
              <a:t>クラスの関数が優先される事になる。</a:t>
            </a:r>
            <a:endParaRPr lang="en-US" altLang="ja-JP" sz="2263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60104"/>
            <a:ext cx="2780494" cy="2873896"/>
          </a:xfrm>
          <a:prstGeom prst="rect">
            <a:avLst/>
          </a:prstGeom>
        </p:spPr>
      </p:pic>
      <p:sp>
        <p:nvSpPr>
          <p:cNvPr id="9" name="角丸四角形吹き出し 14"/>
          <p:cNvSpPr/>
          <p:nvPr/>
        </p:nvSpPr>
        <p:spPr>
          <a:xfrm>
            <a:off x="3923928" y="3212976"/>
            <a:ext cx="5040560" cy="1368152"/>
          </a:xfrm>
          <a:prstGeom prst="wedgeRoundRectCallout">
            <a:avLst>
              <a:gd name="adj1" fmla="val -67867"/>
              <a:gd name="adj2" fmla="val 577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何なのこの機能！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これじゃただのクソ雑魚ナメクジじゃない</a:t>
            </a:r>
            <a:r>
              <a:rPr lang="ja-JP" altLang="en-US" sz="2000" b="1" dirty="0">
                <a:latin typeface="ＭＳ Ｐゴシック"/>
              </a:rPr>
              <a:t>か</a:t>
            </a:r>
            <a:r>
              <a:rPr lang="ja-JP" altLang="en-US" sz="2000" b="1" dirty="0" smtClean="0">
                <a:latin typeface="ＭＳ Ｐゴシック"/>
              </a:rPr>
              <a:t>。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何でこんな無駄な機能を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教えてるんだよ！！</a:t>
            </a:r>
            <a:endParaRPr lang="ja-JP" altLang="en-US" sz="2000" b="1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7345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95536" y="64362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</a:t>
            </a:r>
            <a:r>
              <a:rPr lang="ja-JP" altLang="en-US" sz="2263" b="1" dirty="0" smtClean="0"/>
              <a:t>仮想関数とオーバーライド</a:t>
            </a:r>
            <a:r>
              <a:rPr lang="en-US" altLang="ja-JP" sz="2263" b="1" dirty="0" smtClean="0"/>
              <a:t>]</a:t>
            </a:r>
            <a:endParaRPr lang="en-US" altLang="ja-JP" sz="2263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27584" y="539807"/>
            <a:ext cx="7344816" cy="162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先ほどのプログラムでは、せめて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呼び出した関数が</a:t>
            </a:r>
            <a:r>
              <a:rPr lang="en-US" altLang="ja-JP" sz="2263" b="1" dirty="0" smtClean="0">
                <a:solidFill>
                  <a:srgbClr val="0000FF"/>
                </a:solidFill>
              </a:rPr>
              <a:t/>
            </a:r>
            <a:br>
              <a:rPr lang="en-US" altLang="ja-JP" sz="2263" b="1" dirty="0" smtClean="0">
                <a:solidFill>
                  <a:srgbClr val="0000FF"/>
                </a:solidFill>
              </a:rPr>
            </a:br>
            <a:r>
              <a:rPr lang="en-US" altLang="ja-JP" sz="2263" b="1" dirty="0" err="1" smtClean="0">
                <a:solidFill>
                  <a:srgbClr val="0000FF"/>
                </a:solidFill>
              </a:rPr>
              <a:t>CPlayer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クラスの関数</a:t>
            </a:r>
            <a:r>
              <a:rPr lang="ja-JP" altLang="en-US" sz="2263" b="1" dirty="0" smtClean="0"/>
              <a:t>であれば役に立つはず。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これを可能とする、継承のための機能で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3200" b="1" dirty="0" smtClean="0">
                <a:solidFill>
                  <a:srgbClr val="FF0000"/>
                </a:solidFill>
              </a:rPr>
              <a:t>仮想関数</a:t>
            </a:r>
            <a:r>
              <a:rPr lang="ja-JP" altLang="en-US" sz="2263" b="1" dirty="0" smtClean="0"/>
              <a:t>と呼ばれるものが存在する。</a:t>
            </a:r>
            <a:endParaRPr lang="en-US" altLang="ja-JP" sz="2263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32" y="2182438"/>
            <a:ext cx="2481064" cy="2357011"/>
          </a:xfrm>
          <a:prstGeom prst="rect">
            <a:avLst/>
          </a:prstGeom>
        </p:spPr>
      </p:pic>
      <p:sp>
        <p:nvSpPr>
          <p:cNvPr id="6" name="角丸四角形吹き出し 14"/>
          <p:cNvSpPr/>
          <p:nvPr/>
        </p:nvSpPr>
        <p:spPr>
          <a:xfrm>
            <a:off x="1691680" y="2948872"/>
            <a:ext cx="3672408" cy="824141"/>
          </a:xfrm>
          <a:prstGeom prst="wedgeRoundRectCallout">
            <a:avLst>
              <a:gd name="adj1" fmla="val 63087"/>
              <a:gd name="adj2" fmla="val 9953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もしかしてクソ雑魚ナメクジから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脱出できますかね</a:t>
            </a:r>
            <a:r>
              <a:rPr lang="ja-JP" altLang="en-US" sz="2000" b="1" dirty="0">
                <a:latin typeface="ＭＳ Ｐゴシック"/>
              </a:rPr>
              <a:t>？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91680" y="6093296"/>
            <a:ext cx="5256584" cy="52322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800" b="1" dirty="0" smtClean="0">
                <a:solidFill>
                  <a:srgbClr val="FF0000"/>
                </a:solidFill>
              </a:rPr>
              <a:t>virtual</a:t>
            </a:r>
            <a:r>
              <a:rPr lang="ja-JP" altLang="en-US" sz="2800" b="1" dirty="0" smtClean="0"/>
              <a:t>　戻り値　関数名</a:t>
            </a:r>
            <a:r>
              <a:rPr lang="en-US" altLang="ja-JP" sz="2800" b="1" dirty="0" smtClean="0"/>
              <a:t>(</a:t>
            </a:r>
            <a:r>
              <a:rPr lang="ja-JP" altLang="en-US" sz="2800" b="1" dirty="0" smtClean="0"/>
              <a:t>引数</a:t>
            </a:r>
            <a:r>
              <a:rPr lang="en-US" altLang="ja-JP" sz="2800" b="1" dirty="0" smtClean="0"/>
              <a:t>);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9278" y="4932457"/>
            <a:ext cx="7344816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仮想関数を作成する場合は、基底クラスにある関数を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以下のように記述するだけ！！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146289821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17704</TotalTime>
  <Words>335</Words>
  <Application>Microsoft Office PowerPoint</Application>
  <PresentationFormat>画面に合わせる (4:3)</PresentationFormat>
  <Paragraphs>50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HGS創英角ﾎﾟｯﾌﾟ体</vt:lpstr>
      <vt:lpstr>ＭＳ Ｐゴシック</vt:lpstr>
      <vt:lpstr>Arial</vt:lpstr>
      <vt:lpstr>Calibri</vt:lpstr>
      <vt:lpstr>標準デザイン</vt:lpstr>
      <vt:lpstr>この単元の目標</vt:lpstr>
      <vt:lpstr>4　仮想関数とオーバーライド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　初めてのプログラム</dc:title>
  <dc:creator>t_ymmt</dc:creator>
  <cp:lastModifiedBy>山本　隆行</cp:lastModifiedBy>
  <cp:revision>695</cp:revision>
  <dcterms:created xsi:type="dcterms:W3CDTF">2013-04-19T02:46:48Z</dcterms:created>
  <dcterms:modified xsi:type="dcterms:W3CDTF">2019-05-30T07:37:28Z</dcterms:modified>
</cp:coreProperties>
</file>