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63" r:id="rId3"/>
    <p:sldId id="584" r:id="rId4"/>
    <p:sldId id="582" r:id="rId5"/>
    <p:sldId id="596" r:id="rId6"/>
    <p:sldId id="583" r:id="rId7"/>
    <p:sldId id="575" r:id="rId8"/>
    <p:sldId id="586" r:id="rId9"/>
    <p:sldId id="597" r:id="rId10"/>
    <p:sldId id="598" r:id="rId11"/>
    <p:sldId id="599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FFFF"/>
    <a:srgbClr val="FFCCCC"/>
    <a:srgbClr val="FF99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432" autoAdjust="0"/>
  </p:normalViewPr>
  <p:slideViewPr>
    <p:cSldViewPr>
      <p:cViewPr varScale="1">
        <p:scale>
          <a:sx n="63" d="100"/>
          <a:sy n="63" d="100"/>
        </p:scale>
        <p:origin x="5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2019/6/7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純粋仮想関数を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使う理由を理解する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7848872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先ほどのエラーも、派生先でしっかりと</a:t>
            </a:r>
            <a:r>
              <a:rPr lang="en-US" altLang="ja-JP" sz="2263" b="1" dirty="0" smtClean="0"/>
              <a:t>Step</a:t>
            </a:r>
            <a:r>
              <a:rPr lang="ja-JP" altLang="en-US" sz="2263" b="1" dirty="0" smtClean="0"/>
              <a:t>メソッドの中身を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記述してやればエラーは消える。</a:t>
            </a:r>
            <a:endParaRPr lang="en-US" altLang="ja-JP" sz="2263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8000706" cy="1975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角丸四角形 7"/>
          <p:cNvSpPr/>
          <p:nvPr/>
        </p:nvSpPr>
        <p:spPr>
          <a:xfrm>
            <a:off x="1024480" y="2112382"/>
            <a:ext cx="7435952" cy="740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72004" y="1671812"/>
            <a:ext cx="87981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FF0000"/>
                </a:solidFill>
              </a:rPr>
              <a:t>追加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172004" y="3212976"/>
            <a:ext cx="112007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901994"/>
            <a:ext cx="3240360" cy="2905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爆発 1 11"/>
          <p:cNvSpPr/>
          <p:nvPr/>
        </p:nvSpPr>
        <p:spPr>
          <a:xfrm>
            <a:off x="4172004" y="4725144"/>
            <a:ext cx="3960440" cy="1665998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エラーが消えた！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4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まと</a:t>
            </a:r>
            <a:r>
              <a:rPr lang="ja-JP" altLang="en-US" sz="2263" b="1" dirty="0"/>
              <a:t>め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7584" y="539807"/>
            <a:ext cx="7344816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純粋仮想</a:t>
            </a:r>
            <a:r>
              <a:rPr lang="ja-JP" altLang="en-US" sz="2263" b="1" dirty="0"/>
              <a:t>関数</a:t>
            </a:r>
            <a:r>
              <a:rPr lang="ja-JP" altLang="en-US" sz="2263" b="1" dirty="0" smtClean="0"/>
              <a:t>は、以下のような場合に用意しておくと良い。</a:t>
            </a:r>
            <a:endParaRPr lang="en-US" altLang="ja-JP" sz="2263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333621" y="960317"/>
            <a:ext cx="7071097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①自作したクラスを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派生して使用</a:t>
            </a:r>
            <a:r>
              <a:rPr lang="ja-JP" altLang="en-US" sz="2263" b="1" dirty="0" smtClean="0"/>
              <a:t>してほしい。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②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派生先で必ずオーバーライドさせてほしい</a:t>
            </a:r>
            <a:r>
              <a:rPr lang="ja-JP" altLang="en-US" sz="2263" b="1" dirty="0" smtClean="0"/>
              <a:t>関数がある。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098484"/>
            <a:ext cx="1944216" cy="1759516"/>
          </a:xfrm>
          <a:prstGeom prst="rect">
            <a:avLst/>
          </a:prstGeom>
        </p:spPr>
      </p:pic>
      <p:sp>
        <p:nvSpPr>
          <p:cNvPr id="10" name="角丸四角形吹き出し 14"/>
          <p:cNvSpPr/>
          <p:nvPr/>
        </p:nvSpPr>
        <p:spPr>
          <a:xfrm>
            <a:off x="143508" y="4221088"/>
            <a:ext cx="3528392" cy="1440160"/>
          </a:xfrm>
          <a:prstGeom prst="wedgeRoundRectCallout">
            <a:avLst>
              <a:gd name="adj1" fmla="val 43050"/>
              <a:gd name="adj2" fmla="val 6661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ゲーム制作の場合なら、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smtClean="0">
                <a:latin typeface="ＭＳ Ｐゴシック"/>
              </a:rPr>
              <a:t>Scene</a:t>
            </a:r>
            <a:r>
              <a:rPr lang="ja-JP" altLang="en-US" sz="2000" b="1" dirty="0" smtClean="0">
                <a:latin typeface="ＭＳ Ｐゴシック"/>
              </a:rPr>
              <a:t>関連を管理する時に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きっと役に立つよね。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4" name="角丸四角形吹き出し 14"/>
          <p:cNvSpPr/>
          <p:nvPr/>
        </p:nvSpPr>
        <p:spPr>
          <a:xfrm>
            <a:off x="5724128" y="4378404"/>
            <a:ext cx="3311860" cy="1440160"/>
          </a:xfrm>
          <a:prstGeom prst="wedgeRoundRectCallout">
            <a:avLst>
              <a:gd name="adj1" fmla="val -46749"/>
              <a:gd name="adj2" fmla="val 6386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純粋仮想関数にしておけば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基底クラス制作者の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設計意図が分かるよ。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27584" y="1736962"/>
            <a:ext cx="7344816" cy="16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また、純粋仮想関数が入っているクラスは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00B050"/>
                </a:solidFill>
              </a:rPr>
              <a:t>それ自身を変数として定義する事ができない</a:t>
            </a:r>
            <a:r>
              <a:rPr lang="ja-JP" altLang="en-US" sz="2263" b="1" dirty="0" smtClean="0"/>
              <a:t>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このような継承されることが前提のクラスを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3200" b="1" dirty="0" smtClean="0">
                <a:solidFill>
                  <a:srgbClr val="FF0000"/>
                </a:solidFill>
              </a:rPr>
              <a:t>抽象クラス</a:t>
            </a:r>
            <a:r>
              <a:rPr lang="ja-JP" altLang="en-US" sz="2263" b="1" dirty="0" smtClean="0"/>
              <a:t>と呼ぶ。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19006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5</a:t>
            </a:r>
            <a:r>
              <a:rPr lang="ja-JP" altLang="en-US" dirty="0"/>
              <a:t>　</a:t>
            </a:r>
            <a:r>
              <a:rPr lang="ja-JP" altLang="en-US" dirty="0" smtClean="0"/>
              <a:t>純粋仮想関数</a:t>
            </a:r>
            <a:endParaRPr lang="ja-JP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514742"/>
            <a:ext cx="352839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/>
              <a:t>継承</a:t>
            </a:r>
            <a:r>
              <a:rPr lang="ja-JP" altLang="en-US" sz="2263" b="1" dirty="0" smtClean="0"/>
              <a:t>を</a:t>
            </a:r>
            <a:r>
              <a:rPr lang="ja-JP" altLang="en-US" sz="2263" b="1" dirty="0"/>
              <a:t>想定</a:t>
            </a:r>
            <a:r>
              <a:rPr lang="ja-JP" altLang="en-US" sz="2263" b="1" dirty="0" smtClean="0"/>
              <a:t>した</a:t>
            </a:r>
            <a:r>
              <a:rPr lang="ja-JP" altLang="en-US" sz="2263" b="1" dirty="0"/>
              <a:t>クラス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44960" y="1972497"/>
            <a:ext cx="8011741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継承に慣れてくると、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継承されることが前提</a:t>
            </a:r>
            <a:r>
              <a:rPr lang="ja-JP" altLang="en-US" sz="2263" b="1" dirty="0" smtClean="0"/>
              <a:t>のクラスも出てくる。</a:t>
            </a:r>
            <a:endParaRPr lang="en-US" altLang="ja-JP" sz="2263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82465" y="3180015"/>
            <a:ext cx="2245319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ヒューマンクラス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9" name="角丸四角形吹き出し 14"/>
          <p:cNvSpPr/>
          <p:nvPr/>
        </p:nvSpPr>
        <p:spPr>
          <a:xfrm>
            <a:off x="251520" y="6021288"/>
            <a:ext cx="3273426" cy="665288"/>
          </a:xfrm>
          <a:prstGeom prst="wedgeRoundRectCallout">
            <a:avLst>
              <a:gd name="adj1" fmla="val -12485"/>
              <a:gd name="adj2" fmla="val -1290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継承元だけど、これ単品で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使う予定は無いよ。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6" y="3786628"/>
            <a:ext cx="1295034" cy="16764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16" y="2841668"/>
            <a:ext cx="1163960" cy="1636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24" y="3878199"/>
            <a:ext cx="1155928" cy="17110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16" y="5091725"/>
            <a:ext cx="1479746" cy="1766275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V="1">
            <a:off x="3059832" y="3620585"/>
            <a:ext cx="3458284" cy="1113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059832" y="4941721"/>
            <a:ext cx="4745792" cy="54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059832" y="5365512"/>
            <a:ext cx="3589864" cy="655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751906" y="2932437"/>
            <a:ext cx="19381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5400" b="1" dirty="0" smtClean="0">
                <a:solidFill>
                  <a:srgbClr val="FF0000"/>
                </a:solidFill>
              </a:rPr>
              <a:t>継承</a:t>
            </a:r>
            <a:endParaRPr lang="en-US" altLang="ja-JP" sz="5400" b="1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271917" y="4034728"/>
            <a:ext cx="158109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警官クラス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7415808" y="5075683"/>
            <a:ext cx="172819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>
                <a:solidFill>
                  <a:srgbClr val="0000FF"/>
                </a:solidFill>
              </a:rPr>
              <a:t>シェフ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467443" y="6389130"/>
            <a:ext cx="158109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猟師クラス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5" y="64362"/>
            <a:ext cx="8470203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継承先</a:t>
            </a:r>
            <a:r>
              <a:rPr lang="ja-JP" altLang="en-US" sz="2263" b="1" dirty="0" smtClean="0"/>
              <a:t>に同じ名前のメソッドが出来上がることはほぼ確定であるが、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処理</a:t>
            </a:r>
            <a:r>
              <a:rPr lang="ja-JP" altLang="en-US" sz="2263" b="1" dirty="0" smtClean="0"/>
              <a:t>は全て変わってくるようなメソッドが誕生する事も多い。</a:t>
            </a:r>
            <a:endParaRPr lang="en-US" altLang="ja-JP" sz="2263" b="1" dirty="0"/>
          </a:p>
        </p:txBody>
      </p:sp>
      <p:sp>
        <p:nvSpPr>
          <p:cNvPr id="6" name="角丸四角形吹き出し 14"/>
          <p:cNvSpPr/>
          <p:nvPr/>
        </p:nvSpPr>
        <p:spPr>
          <a:xfrm>
            <a:off x="3347864" y="1185509"/>
            <a:ext cx="5112568" cy="665288"/>
          </a:xfrm>
          <a:prstGeom prst="wedgeRoundRectCallout">
            <a:avLst>
              <a:gd name="adj1" fmla="val -60233"/>
              <a:gd name="adj2" fmla="val 19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私には</a:t>
            </a:r>
            <a:r>
              <a:rPr lang="en-US" altLang="ja-JP" sz="2000" b="1" dirty="0" smtClean="0">
                <a:solidFill>
                  <a:srgbClr val="00B050"/>
                </a:solidFill>
                <a:latin typeface="ＭＳ Ｐゴシック"/>
              </a:rPr>
              <a:t>Step</a:t>
            </a:r>
            <a:r>
              <a:rPr lang="ja-JP" altLang="en-US" sz="2000" b="1" dirty="0" smtClean="0">
                <a:solidFill>
                  <a:srgbClr val="00B050"/>
                </a:solidFill>
                <a:latin typeface="ＭＳ Ｐゴシック"/>
              </a:rPr>
              <a:t>メソッド</a:t>
            </a:r>
            <a:r>
              <a:rPr lang="ja-JP" altLang="en-US" sz="2000" b="1" dirty="0" smtClean="0">
                <a:latin typeface="ＭＳ Ｐゴシック"/>
              </a:rPr>
              <a:t>があり、このメソッドでは</a:t>
            </a:r>
            <a:endParaRPr lang="en-US" altLang="ja-JP" sz="2000" b="1" dirty="0" smtClean="0">
              <a:latin typeface="ＭＳ Ｐゴシック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犯罪者を逮捕する</a:t>
            </a:r>
            <a:r>
              <a:rPr lang="ja-JP" altLang="en-US" sz="2000" b="1" dirty="0" smtClean="0">
                <a:latin typeface="ＭＳ Ｐゴシック"/>
              </a:rPr>
              <a:t>処理が記述されている。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90079"/>
            <a:ext cx="1163960" cy="16368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40" y="2763809"/>
            <a:ext cx="1155928" cy="171107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55" y="4505147"/>
            <a:ext cx="1479746" cy="1766275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57449" y="2183139"/>
            <a:ext cx="158109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警官クラス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83899" y="3960060"/>
            <a:ext cx="172819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>
                <a:solidFill>
                  <a:srgbClr val="0000FF"/>
                </a:solidFill>
              </a:rPr>
              <a:t>シェフ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195082" y="5802552"/>
            <a:ext cx="158109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猟師クラス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6" name="角丸四角形吹き出し 14"/>
          <p:cNvSpPr/>
          <p:nvPr/>
        </p:nvSpPr>
        <p:spPr>
          <a:xfrm>
            <a:off x="3347864" y="2956936"/>
            <a:ext cx="5112568" cy="665288"/>
          </a:xfrm>
          <a:prstGeom prst="wedgeRoundRectCallout">
            <a:avLst>
              <a:gd name="adj1" fmla="val -60233"/>
              <a:gd name="adj2" fmla="val 19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私には</a:t>
            </a:r>
            <a:r>
              <a:rPr lang="en-US" altLang="ja-JP" sz="2000" b="1" dirty="0" smtClean="0">
                <a:solidFill>
                  <a:srgbClr val="00B050"/>
                </a:solidFill>
                <a:latin typeface="ＭＳ Ｐゴシック"/>
              </a:rPr>
              <a:t>Step</a:t>
            </a:r>
            <a:r>
              <a:rPr lang="ja-JP" altLang="en-US" sz="2000" b="1" dirty="0" smtClean="0">
                <a:solidFill>
                  <a:srgbClr val="00B050"/>
                </a:solidFill>
                <a:latin typeface="ＭＳ Ｐゴシック"/>
              </a:rPr>
              <a:t>メソッド</a:t>
            </a:r>
            <a:r>
              <a:rPr lang="ja-JP" altLang="en-US" sz="2000" b="1" dirty="0" smtClean="0">
                <a:latin typeface="ＭＳ Ｐゴシック"/>
              </a:rPr>
              <a:t>があり、このメソッドでは</a:t>
            </a:r>
            <a:endParaRPr lang="en-US" altLang="ja-JP" sz="2000" b="1" dirty="0" smtClean="0">
              <a:latin typeface="ＭＳ Ｐゴシック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料理を作る</a:t>
            </a:r>
            <a:r>
              <a:rPr lang="ja-JP" altLang="en-US" sz="2000" b="1" dirty="0" smtClean="0">
                <a:latin typeface="ＭＳ Ｐゴシック"/>
              </a:rPr>
              <a:t>処理が記述されているよ。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7" name="角丸四角形吹き出し 14"/>
          <p:cNvSpPr/>
          <p:nvPr/>
        </p:nvSpPr>
        <p:spPr>
          <a:xfrm>
            <a:off x="3347864" y="4722996"/>
            <a:ext cx="5112568" cy="665288"/>
          </a:xfrm>
          <a:prstGeom prst="wedgeRoundRectCallout">
            <a:avLst>
              <a:gd name="adj1" fmla="val -60233"/>
              <a:gd name="adj2" fmla="val 19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私には</a:t>
            </a:r>
            <a:r>
              <a:rPr lang="en-US" altLang="ja-JP" sz="2000" b="1" dirty="0" smtClean="0">
                <a:solidFill>
                  <a:srgbClr val="00B050"/>
                </a:solidFill>
                <a:latin typeface="ＭＳ Ｐゴシック"/>
              </a:rPr>
              <a:t>Step</a:t>
            </a:r>
            <a:r>
              <a:rPr lang="ja-JP" altLang="en-US" sz="2000" b="1" dirty="0" smtClean="0">
                <a:solidFill>
                  <a:srgbClr val="00B050"/>
                </a:solidFill>
                <a:latin typeface="ＭＳ Ｐゴシック"/>
              </a:rPr>
              <a:t>メソッド</a:t>
            </a:r>
            <a:r>
              <a:rPr lang="ja-JP" altLang="en-US" sz="2000" b="1" dirty="0" smtClean="0">
                <a:latin typeface="ＭＳ Ｐゴシック"/>
              </a:rPr>
              <a:t>があり、このメソッドでは</a:t>
            </a:r>
            <a:endParaRPr lang="en-US" altLang="ja-JP" sz="2000" b="1" dirty="0" smtClean="0">
              <a:latin typeface="ＭＳ Ｐゴシック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動物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を射殺する</a:t>
            </a:r>
            <a:r>
              <a:rPr lang="ja-JP" altLang="en-US" sz="2000" b="1" dirty="0" smtClean="0">
                <a:latin typeface="ＭＳ Ｐゴシック"/>
              </a:rPr>
              <a:t>処理が記述されているんだ。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1375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73844" y="3059364"/>
            <a:ext cx="7848872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継承先のプログラムは、実際の仕事では複数人が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担当を分けて作成する事が多い。</a:t>
            </a:r>
            <a:endParaRPr lang="en-US" altLang="ja-JP" sz="2263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1375" y="302107"/>
            <a:ext cx="2245319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ヒューマンクラス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5" name="角丸四角形吹き出し 14"/>
          <p:cNvSpPr/>
          <p:nvPr/>
        </p:nvSpPr>
        <p:spPr>
          <a:xfrm>
            <a:off x="2627784" y="1081640"/>
            <a:ext cx="4939381" cy="1752941"/>
          </a:xfrm>
          <a:prstGeom prst="wedgeRoundRectCallout">
            <a:avLst>
              <a:gd name="adj1" fmla="val -60212"/>
              <a:gd name="adj2" fmla="val 838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この場合、一応僕も</a:t>
            </a:r>
            <a:r>
              <a:rPr lang="en-US" altLang="ja-JP" sz="2000" b="1" dirty="0" smtClean="0">
                <a:latin typeface="ＭＳ Ｐゴシック"/>
              </a:rPr>
              <a:t>Step</a:t>
            </a:r>
            <a:r>
              <a:rPr lang="ja-JP" altLang="en-US" sz="2000" b="1" dirty="0" smtClean="0">
                <a:latin typeface="ＭＳ Ｐゴシック"/>
              </a:rPr>
              <a:t>メソッドを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用意しておいた方がいいよね。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まあ、中身は空っぽだけど。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継承する人は必ず</a:t>
            </a:r>
            <a: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  <a:t>Step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メソッドを</a:t>
            </a:r>
            <a: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  <a:t/>
            </a:r>
            <a:b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派生</a:t>
            </a: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クラス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で作成しておいてね</a:t>
            </a:r>
            <a:r>
              <a:rPr lang="ja-JP" altLang="en-US" sz="2000" b="1" dirty="0" smtClean="0">
                <a:latin typeface="ＭＳ Ｐゴシック"/>
              </a:rPr>
              <a:t>。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1295034" cy="167641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0" y="4003906"/>
            <a:ext cx="1583066" cy="147225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20" y="3972453"/>
            <a:ext cx="1616968" cy="14269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90" y="3633695"/>
            <a:ext cx="1833250" cy="1842462"/>
          </a:xfrm>
          <a:prstGeom prst="rect">
            <a:avLst/>
          </a:prstGeom>
        </p:spPr>
      </p:pic>
      <p:sp>
        <p:nvSpPr>
          <p:cNvPr id="11" name="角丸四角形吹き出し 14"/>
          <p:cNvSpPr/>
          <p:nvPr/>
        </p:nvSpPr>
        <p:spPr>
          <a:xfrm>
            <a:off x="41746" y="5940075"/>
            <a:ext cx="2936136" cy="502535"/>
          </a:xfrm>
          <a:prstGeom prst="wedgeRoundRectCallout">
            <a:avLst>
              <a:gd name="adj1" fmla="val -14507"/>
              <a:gd name="adj2" fmla="val -12050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警官クラス担当するぞ！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2" name="角丸四角形吹き出し 14"/>
          <p:cNvSpPr/>
          <p:nvPr/>
        </p:nvSpPr>
        <p:spPr>
          <a:xfrm>
            <a:off x="3181103" y="5940074"/>
            <a:ext cx="2936136" cy="502535"/>
          </a:xfrm>
          <a:prstGeom prst="wedgeRoundRectCallout">
            <a:avLst>
              <a:gd name="adj1" fmla="val -14507"/>
              <a:gd name="adj2" fmla="val -12050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私はシェフクラスね！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3" name="角丸四角形吹き出し 14"/>
          <p:cNvSpPr/>
          <p:nvPr/>
        </p:nvSpPr>
        <p:spPr>
          <a:xfrm>
            <a:off x="6272488" y="5940074"/>
            <a:ext cx="2808312" cy="502535"/>
          </a:xfrm>
          <a:prstGeom prst="wedgeRoundRectCallout">
            <a:avLst>
              <a:gd name="adj1" fmla="val -14507"/>
              <a:gd name="adj2" fmla="val -12050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ワシは猟師クラスじゃ！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656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784887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基底クラスを元に、各担当者がクラス作成。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629210"/>
            <a:ext cx="6146060" cy="6090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176358"/>
            <a:ext cx="1583066" cy="147225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852175"/>
            <a:ext cx="1616968" cy="1426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14" y="5279150"/>
            <a:ext cx="1570956" cy="1578850"/>
          </a:xfrm>
          <a:prstGeom prst="rect">
            <a:avLst/>
          </a:prstGeom>
        </p:spPr>
      </p:pic>
      <p:sp>
        <p:nvSpPr>
          <p:cNvPr id="12" name="右中かっこ 11"/>
          <p:cNvSpPr/>
          <p:nvPr/>
        </p:nvSpPr>
        <p:spPr>
          <a:xfrm>
            <a:off x="4503204" y="2340719"/>
            <a:ext cx="360040" cy="12322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>
            <a:off x="4501102" y="4046853"/>
            <a:ext cx="360040" cy="12322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>
            <a:off x="3431248" y="5487728"/>
            <a:ext cx="360040" cy="12322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30507" y="5763176"/>
            <a:ext cx="3563888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爺さんは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>Step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メソッドを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/>
            </a:r>
            <a:br>
              <a:rPr lang="en-US" altLang="ja-JP" sz="2263" b="1" dirty="0" smtClean="0">
                <a:solidFill>
                  <a:srgbClr val="FF0000"/>
                </a:solidFill>
              </a:rPr>
            </a:br>
            <a:r>
              <a:rPr lang="ja-JP" altLang="en-US" sz="2263" b="1" dirty="0" smtClean="0">
                <a:solidFill>
                  <a:srgbClr val="FF0000"/>
                </a:solidFill>
              </a:rPr>
              <a:t>　  作るルールを忘れている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7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784887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各担当者</a:t>
            </a:r>
            <a:r>
              <a:rPr lang="ja-JP" altLang="en-US" sz="2263" b="1" dirty="0" smtClean="0"/>
              <a:t>が</a:t>
            </a:r>
            <a:r>
              <a:rPr lang="ja-JP" altLang="en-US" sz="2263" b="1" dirty="0"/>
              <a:t>作成</a:t>
            </a:r>
            <a:r>
              <a:rPr lang="ja-JP" altLang="en-US" sz="2263" b="1" dirty="0" smtClean="0"/>
              <a:t>した</a:t>
            </a:r>
            <a:r>
              <a:rPr lang="ja-JP" altLang="en-US" sz="2263" b="1" dirty="0"/>
              <a:t>クラス</a:t>
            </a:r>
            <a:r>
              <a:rPr lang="ja-JP" altLang="en-US" sz="2263" b="1" dirty="0" smtClean="0"/>
              <a:t>は、以下のように使用する。</a:t>
            </a:r>
            <a:endParaRPr lang="en-US" altLang="ja-JP" sz="2263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629210"/>
            <a:ext cx="5220580" cy="6155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358233" y="3140968"/>
            <a:ext cx="4104456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入力した数字にあわせて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/>
              <a:t>new</a:t>
            </a:r>
            <a:r>
              <a:rPr lang="ja-JP" altLang="en-US" sz="2263" b="1" dirty="0" smtClean="0"/>
              <a:t>するものを変更する。</a:t>
            </a:r>
            <a:endParaRPr lang="en-US" altLang="ja-JP" sz="2263" b="1" dirty="0"/>
          </a:p>
        </p:txBody>
      </p:sp>
      <p:sp>
        <p:nvSpPr>
          <p:cNvPr id="5" name="右中かっこ 4"/>
          <p:cNvSpPr/>
          <p:nvPr/>
        </p:nvSpPr>
        <p:spPr>
          <a:xfrm>
            <a:off x="3779912" y="2204864"/>
            <a:ext cx="360040" cy="259228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8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1560" y="332656"/>
            <a:ext cx="8064895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今回のプログラムでは、猟師クラスが</a:t>
            </a:r>
            <a:r>
              <a:rPr lang="en-US" altLang="ja-JP" sz="2263" b="1" dirty="0" smtClean="0"/>
              <a:t>Step</a:t>
            </a:r>
            <a:r>
              <a:rPr lang="ja-JP" altLang="en-US" sz="2263" b="1" dirty="0" smtClean="0"/>
              <a:t>メソッドの作成を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忘れているため、猟師クラスを生成しても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文字が何も表示されなくなってしまう。</a:t>
            </a:r>
            <a:endParaRPr lang="en-US" altLang="ja-JP" sz="2263" b="1" dirty="0"/>
          </a:p>
        </p:txBody>
      </p:sp>
      <p:sp>
        <p:nvSpPr>
          <p:cNvPr id="9" name="角丸四角形吹き出し 14"/>
          <p:cNvSpPr/>
          <p:nvPr/>
        </p:nvSpPr>
        <p:spPr>
          <a:xfrm>
            <a:off x="3779912" y="2060848"/>
            <a:ext cx="5040560" cy="864096"/>
          </a:xfrm>
          <a:prstGeom prst="wedgeRoundRectCallout">
            <a:avLst>
              <a:gd name="adj1" fmla="val -67867"/>
              <a:gd name="adj2" fmla="val 577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b="1" dirty="0" smtClean="0">
                <a:latin typeface="ＭＳ Ｐゴシック"/>
              </a:rPr>
              <a:t>Step</a:t>
            </a:r>
            <a:r>
              <a:rPr lang="ja-JP" altLang="en-US" sz="2000" b="1" dirty="0" smtClean="0">
                <a:latin typeface="ＭＳ Ｐゴシック"/>
              </a:rPr>
              <a:t>メソッドを派生クラスでも用意しろ？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そんなルールありましたかのぅ？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1857"/>
            <a:ext cx="2141215" cy="22900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284458"/>
            <a:ext cx="1440160" cy="14885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235670"/>
            <a:ext cx="1534566" cy="1586115"/>
          </a:xfrm>
          <a:prstGeom prst="rect">
            <a:avLst/>
          </a:prstGeom>
        </p:spPr>
      </p:pic>
      <p:sp>
        <p:nvSpPr>
          <p:cNvPr id="7" name="爆発 1 6"/>
          <p:cNvSpPr/>
          <p:nvPr/>
        </p:nvSpPr>
        <p:spPr>
          <a:xfrm>
            <a:off x="2267744" y="3516093"/>
            <a:ext cx="5184576" cy="2361179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あっただろ！！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/>
            </a:r>
            <a:br>
              <a:rPr lang="en-US" altLang="ja-JP" sz="2000" b="1" dirty="0" smtClean="0">
                <a:solidFill>
                  <a:srgbClr val="FF0000"/>
                </a:solidFill>
              </a:rPr>
            </a:br>
            <a:r>
              <a:rPr lang="ja-JP" altLang="en-US" sz="2000" b="1" dirty="0" smtClean="0">
                <a:solidFill>
                  <a:srgbClr val="FF0000"/>
                </a:solidFill>
              </a:rPr>
              <a:t>お前のせいでこっちまで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/>
            </a:r>
            <a:br>
              <a:rPr lang="en-US" altLang="ja-JP" sz="2000" b="1" dirty="0" smtClean="0">
                <a:solidFill>
                  <a:srgbClr val="FF0000"/>
                </a:solidFill>
              </a:rPr>
            </a:br>
            <a:r>
              <a:rPr lang="ja-JP" altLang="en-US" sz="2000" b="1" dirty="0" smtClean="0">
                <a:solidFill>
                  <a:srgbClr val="FF0000"/>
                </a:solidFill>
              </a:rPr>
              <a:t>バグ探ししたよ！！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純粋仮想関数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7584" y="539807"/>
            <a:ext cx="7344816" cy="128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以上のように、継承することが前提であり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かつ、継承先でメソッドの処理を定義してもらいたい場合は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基底</a:t>
            </a:r>
            <a:r>
              <a:rPr lang="ja-JP" altLang="en-US" sz="2263" b="1" dirty="0"/>
              <a:t>クラス</a:t>
            </a:r>
            <a:r>
              <a:rPr lang="ja-JP" altLang="en-US" sz="2263" b="1" dirty="0" smtClean="0"/>
              <a:t>の</a:t>
            </a:r>
            <a:r>
              <a:rPr lang="ja-JP" altLang="en-US" sz="2263" b="1" dirty="0"/>
              <a:t>メソッド</a:t>
            </a:r>
            <a:r>
              <a:rPr lang="ja-JP" altLang="en-US" sz="2263" b="1" dirty="0" smtClean="0"/>
              <a:t>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純粋仮想関数</a:t>
            </a:r>
            <a:r>
              <a:rPr lang="ja-JP" altLang="en-US" sz="2263" b="1" dirty="0" smtClean="0"/>
              <a:t>にしておくとよい。</a:t>
            </a:r>
            <a:endParaRPr lang="en-US" altLang="ja-JP" sz="2263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91680" y="2348880"/>
            <a:ext cx="6300700" cy="52322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800" b="1" dirty="0" smtClean="0">
                <a:solidFill>
                  <a:srgbClr val="FF0000"/>
                </a:solidFill>
              </a:rPr>
              <a:t>virtual</a:t>
            </a:r>
            <a:r>
              <a:rPr lang="ja-JP" altLang="en-US" sz="2800" b="1" dirty="0" smtClean="0"/>
              <a:t>　戻り値　関数名</a:t>
            </a:r>
            <a:r>
              <a:rPr lang="en-US" altLang="ja-JP" sz="2800" b="1" dirty="0" smtClean="0"/>
              <a:t>(</a:t>
            </a:r>
            <a:r>
              <a:rPr lang="ja-JP" altLang="en-US" sz="2800" b="1" dirty="0" smtClean="0"/>
              <a:t>引数</a:t>
            </a:r>
            <a:r>
              <a:rPr lang="en-US" altLang="ja-JP" sz="2800" b="1" dirty="0" smtClean="0"/>
              <a:t>)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= 0</a:t>
            </a:r>
            <a:r>
              <a:rPr lang="en-US" altLang="ja-JP" sz="2800" b="1" dirty="0" smtClean="0"/>
              <a:t>;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7092280" y="2708920"/>
            <a:ext cx="0" cy="57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27984" y="3403918"/>
            <a:ext cx="4518502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ヘッダーファイルに記述する時は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「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>= 0</a:t>
            </a:r>
            <a:r>
              <a:rPr lang="ja-JP" altLang="en-US" sz="2263" b="1" dirty="0" smtClean="0"/>
              <a:t>」を付ける。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なお、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基底クラスではこのメソッドの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/>
            </a:r>
            <a:br>
              <a:rPr lang="en-US" altLang="ja-JP" sz="2263" b="1" dirty="0" smtClean="0">
                <a:solidFill>
                  <a:srgbClr val="0000FF"/>
                </a:solidFill>
              </a:rPr>
            </a:br>
            <a:r>
              <a:rPr lang="ja-JP" altLang="en-US" sz="2263" b="1" dirty="0" smtClean="0">
                <a:solidFill>
                  <a:srgbClr val="0000FF"/>
                </a:solidFill>
              </a:rPr>
              <a:t>処理は記述しない</a:t>
            </a:r>
            <a:r>
              <a:rPr lang="ja-JP" altLang="en-US" sz="2263" b="1" dirty="0" smtClean="0"/>
              <a:t>。</a:t>
            </a:r>
            <a:endParaRPr lang="en-US" altLang="ja-JP" sz="2263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38" y="5132815"/>
            <a:ext cx="7056784" cy="1339244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角丸四角形 12"/>
          <p:cNvSpPr/>
          <p:nvPr/>
        </p:nvSpPr>
        <p:spPr>
          <a:xfrm>
            <a:off x="4201691" y="5805930"/>
            <a:ext cx="586334" cy="377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7848872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純粋仮想関数にしておけば、必ず派生先で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オーバーライドをしなければならないためエラーが出る。</a:t>
            </a:r>
            <a:endParaRPr lang="en-US" altLang="ja-JP" sz="2263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80" y="4550911"/>
            <a:ext cx="2251376" cy="226268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36" y="1217095"/>
            <a:ext cx="4608512" cy="3333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角丸四角形吹き出し 14"/>
          <p:cNvSpPr/>
          <p:nvPr/>
        </p:nvSpPr>
        <p:spPr>
          <a:xfrm>
            <a:off x="3707904" y="5430987"/>
            <a:ext cx="4968552" cy="1238373"/>
          </a:xfrm>
          <a:prstGeom prst="wedgeRoundRectCallout">
            <a:avLst>
              <a:gd name="adj1" fmla="val -63042"/>
              <a:gd name="adj2" fmla="val 174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おや？コンパイルエラーじゃ</a:t>
            </a:r>
            <a:r>
              <a:rPr lang="ja-JP" altLang="en-US" sz="2000" b="1" dirty="0" err="1" smtClean="0">
                <a:latin typeface="ＭＳ Ｐゴシック"/>
              </a:rPr>
              <a:t>な</a:t>
            </a:r>
            <a:r>
              <a:rPr lang="ja-JP" altLang="en-US" sz="2000" b="1" dirty="0" smtClean="0">
                <a:latin typeface="ＭＳ Ｐゴシック"/>
              </a:rPr>
              <a:t>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他の</a:t>
            </a:r>
            <a:r>
              <a:rPr lang="ja-JP" altLang="en-US" sz="2000" b="1" dirty="0">
                <a:latin typeface="ＭＳ Ｐゴシック"/>
              </a:rPr>
              <a:t>クラス</a:t>
            </a:r>
            <a:r>
              <a:rPr lang="ja-JP" altLang="en-US" sz="2000" b="1" dirty="0" smtClean="0">
                <a:latin typeface="ＭＳ Ｐゴシック"/>
              </a:rPr>
              <a:t>でエラーが出ていないなら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ワシが原因かのぅ・・・。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79775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17899</TotalTime>
  <Words>352</Words>
  <Application>Microsoft Office PowerPoint</Application>
  <PresentationFormat>画面に合わせる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標準デザイン</vt:lpstr>
      <vt:lpstr>この単元の目標</vt:lpstr>
      <vt:lpstr>5　純粋仮想関数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705</cp:revision>
  <dcterms:created xsi:type="dcterms:W3CDTF">2013-04-19T02:46:48Z</dcterms:created>
  <dcterms:modified xsi:type="dcterms:W3CDTF">2019-06-07T00:22:30Z</dcterms:modified>
</cp:coreProperties>
</file>