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3" r:id="rId3"/>
    <p:sldId id="458" r:id="rId4"/>
    <p:sldId id="459" r:id="rId5"/>
    <p:sldId id="488" r:id="rId6"/>
    <p:sldId id="509" r:id="rId7"/>
    <p:sldId id="510" r:id="rId8"/>
    <p:sldId id="511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7C8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8D36-7767-4D33-B9B9-6296F4F18839}" v="1" dt="2023-11-16T02:46:55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32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寺戸　瑞貴" userId="S::terato_m@asojuku.ac.jp::b7f709e3-d218-4775-a948-979b0fae083d" providerId="AD" clId="Web-{A14D8D36-7767-4D33-B9B9-6296F4F18839}"/>
    <pc:docChg chg="modSld">
      <pc:chgData name="寺戸　瑞貴" userId="S::terato_m@asojuku.ac.jp::b7f709e3-d218-4775-a948-979b0fae083d" providerId="AD" clId="Web-{A14D8D36-7767-4D33-B9B9-6296F4F18839}" dt="2023-11-16T02:46:55.434" v="0" actId="1076"/>
      <pc:docMkLst>
        <pc:docMk/>
      </pc:docMkLst>
      <pc:sldChg chg="modSp">
        <pc:chgData name="寺戸　瑞貴" userId="S::terato_m@asojuku.ac.jp::b7f709e3-d218-4775-a948-979b0fae083d" providerId="AD" clId="Web-{A14D8D36-7767-4D33-B9B9-6296F4F18839}" dt="2023-11-16T02:46:55.434" v="0" actId="1076"/>
        <pc:sldMkLst>
          <pc:docMk/>
          <pc:sldMk cId="1779768526" sldId="517"/>
        </pc:sldMkLst>
        <pc:spChg chg="mod">
          <ac:chgData name="寺戸　瑞貴" userId="S::terato_m@asojuku.ac.jp::b7f709e3-d218-4775-a948-979b0fae083d" providerId="AD" clId="Web-{A14D8D36-7767-4D33-B9B9-6296F4F18839}" dt="2023-11-16T02:46:55.434" v="0" actId="1076"/>
          <ac:spMkLst>
            <pc:docMk/>
            <pc:sldMk cId="1779768526" sldId="517"/>
            <ac:spMk id="133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2023/11/20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CSV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ファイルを読み込み</a:t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ステージに反映させる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77406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ファイル操作関数のおさらい</a:t>
            </a:r>
            <a:r>
              <a:rPr lang="en-US" altLang="ja-JP" sz="2263" b="1" dirty="0"/>
              <a:t>]</a:t>
            </a:r>
            <a:endParaRPr lang="ja-JP" altLang="en-US" sz="2263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5288" y="628650"/>
            <a:ext cx="36004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①閉じてあるデータを開く</a:t>
            </a:r>
          </a:p>
        </p:txBody>
      </p:sp>
      <p:pic>
        <p:nvPicPr>
          <p:cNvPr id="1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1055688"/>
            <a:ext cx="2043112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68313" y="2708275"/>
            <a:ext cx="835183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②開いたデータから文字や数字を読み込んだり、書き込んだりする。</a:t>
            </a:r>
          </a:p>
        </p:txBody>
      </p:sp>
      <p:pic>
        <p:nvPicPr>
          <p:cNvPr id="15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3149600"/>
            <a:ext cx="16716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8313" y="4787900"/>
            <a:ext cx="835183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③使用したデータを閉じる。</a:t>
            </a:r>
          </a:p>
        </p:txBody>
      </p:sp>
      <p:pic>
        <p:nvPicPr>
          <p:cNvPr id="17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5159375"/>
            <a:ext cx="15748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580112" y="5877272"/>
            <a:ext cx="3690878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最低限、この</a:t>
            </a:r>
            <a:r>
              <a:rPr lang="en-US" altLang="ja-JP" sz="2263" b="1" dirty="0"/>
              <a:t>3</a:t>
            </a:r>
            <a:r>
              <a:rPr lang="ja-JP" altLang="en-US" sz="2263" b="1" dirty="0" err="1"/>
              <a:t>つの</a:t>
            </a:r>
            <a:r>
              <a:rPr lang="ja-JP" altLang="en-US" sz="2263" b="1" dirty="0"/>
              <a:t>処理は</a:t>
            </a:r>
            <a:br>
              <a:rPr lang="en-US" altLang="ja-JP" sz="2263" b="1" dirty="0"/>
            </a:br>
            <a:r>
              <a:rPr lang="ja-JP" altLang="en-US" sz="2263" b="1" dirty="0"/>
              <a:t>必須になる！！</a:t>
            </a:r>
          </a:p>
        </p:txBody>
      </p:sp>
    </p:spTree>
    <p:extLst>
      <p:ext uri="{BB962C8B-B14F-4D97-AF65-F5344CB8AC3E}">
        <p14:creationId xmlns:p14="http://schemas.microsoft.com/office/powerpoint/2010/main" val="17275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80988" y="188913"/>
            <a:ext cx="8582025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 dirty="0">
                <a:solidFill>
                  <a:srgbClr val="000000"/>
                </a:solidFill>
              </a:rPr>
              <a:t>＜ファイルのオープン＞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</a:t>
            </a:r>
            <a:r>
              <a:rPr lang="en-US" altLang="ja-JP" sz="2000" b="1" dirty="0" err="1">
                <a:solidFill>
                  <a:srgbClr val="FF0000"/>
                </a:solidFill>
              </a:rPr>
              <a:t>fopne_s</a:t>
            </a:r>
            <a:r>
              <a:rPr lang="en-US" altLang="ja-JP" sz="2000" b="1" dirty="0">
                <a:solidFill>
                  <a:srgbClr val="FF0000"/>
                </a:solidFill>
              </a:rPr>
              <a:t>( FILE </a:t>
            </a:r>
            <a:r>
              <a:rPr lang="ja-JP" altLang="en-US" sz="2000" b="1" dirty="0">
                <a:solidFill>
                  <a:srgbClr val="FF0000"/>
                </a:solidFill>
              </a:rPr>
              <a:t>＊＊ファイルポインタ</a:t>
            </a:r>
            <a:r>
              <a:rPr lang="en-US" altLang="ja-JP" sz="2000" b="1" dirty="0">
                <a:solidFill>
                  <a:srgbClr val="FF0000"/>
                </a:solidFill>
              </a:rPr>
              <a:t>,</a:t>
            </a:r>
            <a:r>
              <a:rPr lang="ja-JP" altLang="en-US" sz="2000" b="1" dirty="0">
                <a:solidFill>
                  <a:srgbClr val="FF0000"/>
                </a:solidFill>
              </a:rPr>
              <a:t>　</a:t>
            </a:r>
            <a:r>
              <a:rPr lang="en-US" altLang="ja-JP" sz="2000" b="1" dirty="0">
                <a:solidFill>
                  <a:srgbClr val="FF0000"/>
                </a:solidFill>
              </a:rPr>
              <a:t>char </a:t>
            </a:r>
            <a:r>
              <a:rPr lang="ja-JP" altLang="en-US" sz="2000" b="1" dirty="0">
                <a:solidFill>
                  <a:srgbClr val="FF0000"/>
                </a:solidFill>
              </a:rPr>
              <a:t>＊ファイル名</a:t>
            </a:r>
            <a:br>
              <a:rPr lang="en-US" altLang="ja-JP" sz="2000" b="1" dirty="0">
                <a:solidFill>
                  <a:srgbClr val="FF0000"/>
                </a:solidFill>
              </a:rPr>
            </a:br>
            <a:r>
              <a:rPr lang="en-US" altLang="ja-JP" sz="2000" b="1" dirty="0">
                <a:solidFill>
                  <a:srgbClr val="FF0000"/>
                </a:solidFill>
              </a:rPr>
              <a:t>			 char </a:t>
            </a:r>
            <a:r>
              <a:rPr lang="ja-JP" altLang="en-US" sz="2000" b="1" dirty="0">
                <a:solidFill>
                  <a:srgbClr val="FF0000"/>
                </a:solidFill>
              </a:rPr>
              <a:t>＊ファイルモード</a:t>
            </a:r>
            <a:r>
              <a:rPr lang="en-US" altLang="ja-JP" sz="2000" b="1" dirty="0">
                <a:solidFill>
                  <a:srgbClr val="FF0000"/>
                </a:solidFill>
              </a:rPr>
              <a:t>);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・第一引数・・・</a:t>
            </a:r>
            <a:r>
              <a:rPr lang="ja-JP" altLang="en-US" sz="2400" b="1" dirty="0">
                <a:solidFill>
                  <a:srgbClr val="0000FF"/>
                </a:solidFill>
              </a:rPr>
              <a:t>ファイルポインタのポインタ</a:t>
            </a:r>
            <a:br>
              <a:rPr lang="en-US" altLang="ja-JP" sz="2400" b="1" dirty="0">
                <a:solidFill>
                  <a:srgbClr val="0000FF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・第二引数・・・読み込みたいファイル名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　　　　　　　　　（</a:t>
            </a:r>
            <a:r>
              <a:rPr lang="en-US" altLang="ja-JP" sz="2400" b="1" dirty="0" err="1">
                <a:solidFill>
                  <a:srgbClr val="000000"/>
                </a:solidFill>
              </a:rPr>
              <a:t>sln</a:t>
            </a:r>
            <a:r>
              <a:rPr lang="ja-JP" altLang="en-US" sz="2400" b="1" dirty="0">
                <a:solidFill>
                  <a:srgbClr val="000000"/>
                </a:solidFill>
              </a:rPr>
              <a:t>ファイルのある場所からの</a:t>
            </a:r>
            <a:r>
              <a:rPr lang="ja-JP" altLang="en-US" sz="2400" b="1" dirty="0">
                <a:solidFill>
                  <a:srgbClr val="FF0000"/>
                </a:solidFill>
              </a:rPr>
              <a:t>相対パス</a:t>
            </a:r>
            <a:r>
              <a:rPr lang="ja-JP" altLang="en-US" sz="2400" b="1" dirty="0">
                <a:solidFill>
                  <a:srgbClr val="000000"/>
                </a:solidFill>
              </a:rPr>
              <a:t>も記入）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・第三引数・・・どのモードでオープンするか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・戻り値・・・エラーメッセージ</a:t>
            </a:r>
            <a:r>
              <a:rPr lang="en-US" altLang="ja-JP" sz="2400" b="1" dirty="0">
                <a:solidFill>
                  <a:srgbClr val="000000"/>
                </a:solidFill>
              </a:rPr>
              <a:t>(0</a:t>
            </a:r>
            <a:r>
              <a:rPr lang="ja-JP" altLang="en-US" sz="2400" b="1" dirty="0">
                <a:solidFill>
                  <a:srgbClr val="000000"/>
                </a:solidFill>
              </a:rPr>
              <a:t>だと正常終了</a:t>
            </a:r>
            <a:r>
              <a:rPr lang="en-US" altLang="ja-JP" sz="2400" b="1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291" name="Text Box 30"/>
          <p:cNvSpPr txBox="1">
            <a:spLocks noChangeArrowheads="1"/>
          </p:cNvSpPr>
          <p:nvPr/>
        </p:nvSpPr>
        <p:spPr bwMode="auto">
          <a:xfrm>
            <a:off x="514350" y="4140200"/>
            <a:ext cx="11779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“r”</a:t>
            </a:r>
            <a:endParaRPr lang="en-US" altLang="ja-JP"/>
          </a:p>
        </p:txBody>
      </p:sp>
      <p:sp>
        <p:nvSpPr>
          <p:cNvPr id="12292" name="Text Box 24"/>
          <p:cNvSpPr txBox="1">
            <a:spLocks noChangeArrowheads="1"/>
          </p:cNvSpPr>
          <p:nvPr/>
        </p:nvSpPr>
        <p:spPr bwMode="auto">
          <a:xfrm>
            <a:off x="1692275" y="3708400"/>
            <a:ext cx="2057400" cy="431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ja-JP" sz="2400" b="1">
                <a:latin typeface="ＭＳ Ｐゴシック" panose="020B0600070205080204" pitchFamily="50" charset="-128"/>
                <a:cs typeface="Times New Roman" panose="02020603050405020304" pitchFamily="18" charset="0"/>
              </a:rPr>
              <a:t>動作</a:t>
            </a:r>
            <a:endParaRPr lang="ja-JP" altLang="ja-JP" sz="2400" b="1"/>
          </a:p>
        </p:txBody>
      </p:sp>
      <p:sp>
        <p:nvSpPr>
          <p:cNvPr id="12293" name="Text Box 23"/>
          <p:cNvSpPr txBox="1">
            <a:spLocks noChangeArrowheads="1"/>
          </p:cNvSpPr>
          <p:nvPr/>
        </p:nvSpPr>
        <p:spPr bwMode="auto">
          <a:xfrm>
            <a:off x="514350" y="3708400"/>
            <a:ext cx="1177925" cy="431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ja-JP" sz="2400" b="1">
                <a:latin typeface="ＭＳ Ｐゴシック" panose="020B0600070205080204" pitchFamily="50" charset="-128"/>
                <a:cs typeface="Times New Roman" panose="02020603050405020304" pitchFamily="18" charset="0"/>
              </a:rPr>
              <a:t>モード</a:t>
            </a:r>
            <a:endParaRPr lang="ja-JP" altLang="ja-JP" sz="2400" b="1"/>
          </a:p>
        </p:txBody>
      </p:sp>
      <p:sp>
        <p:nvSpPr>
          <p:cNvPr id="12294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2295" name="Rectangle 6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ja-JP" sz="1800"/>
          </a:p>
        </p:txBody>
      </p:sp>
      <p:sp>
        <p:nvSpPr>
          <p:cNvPr id="12296" name="Text Box 30"/>
          <p:cNvSpPr txBox="1">
            <a:spLocks noChangeArrowheads="1"/>
          </p:cNvSpPr>
          <p:nvPr/>
        </p:nvSpPr>
        <p:spPr bwMode="auto">
          <a:xfrm>
            <a:off x="514350" y="4572000"/>
            <a:ext cx="11779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</a:t>
            </a:r>
            <a:r>
              <a:rPr lang="ja-JP" altLang="en-US">
                <a:cs typeface="Times New Roman" panose="02020603050405020304" pitchFamily="18" charset="0"/>
              </a:rPr>
              <a:t>ｗ</a:t>
            </a:r>
            <a:r>
              <a:rPr lang="en-US" altLang="ja-JP">
                <a:cs typeface="Times New Roman" panose="02020603050405020304" pitchFamily="18" charset="0"/>
              </a:rPr>
              <a:t>”</a:t>
            </a:r>
            <a:endParaRPr lang="en-US" altLang="ja-JP"/>
          </a:p>
        </p:txBody>
      </p:sp>
      <p:sp>
        <p:nvSpPr>
          <p:cNvPr id="12297" name="Text Box 30"/>
          <p:cNvSpPr txBox="1">
            <a:spLocks noChangeArrowheads="1"/>
          </p:cNvSpPr>
          <p:nvPr/>
        </p:nvSpPr>
        <p:spPr bwMode="auto">
          <a:xfrm>
            <a:off x="514350" y="5003800"/>
            <a:ext cx="11779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“a”</a:t>
            </a:r>
            <a:endParaRPr lang="en-US" altLang="ja-JP"/>
          </a:p>
        </p:txBody>
      </p:sp>
      <p:sp>
        <p:nvSpPr>
          <p:cNvPr id="12298" name="Text Box 30"/>
          <p:cNvSpPr txBox="1">
            <a:spLocks noChangeArrowheads="1"/>
          </p:cNvSpPr>
          <p:nvPr/>
        </p:nvSpPr>
        <p:spPr bwMode="auto">
          <a:xfrm>
            <a:off x="514350" y="5435600"/>
            <a:ext cx="1177925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“r+”</a:t>
            </a:r>
            <a:endParaRPr lang="en-US" altLang="ja-JP"/>
          </a:p>
        </p:txBody>
      </p:sp>
      <p:sp>
        <p:nvSpPr>
          <p:cNvPr id="12299" name="Text Box 30"/>
          <p:cNvSpPr txBox="1">
            <a:spLocks noChangeArrowheads="1"/>
          </p:cNvSpPr>
          <p:nvPr/>
        </p:nvSpPr>
        <p:spPr bwMode="auto">
          <a:xfrm>
            <a:off x="514350" y="5868988"/>
            <a:ext cx="11779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</a:t>
            </a:r>
            <a:r>
              <a:rPr lang="ja-JP" altLang="en-US">
                <a:cs typeface="Times New Roman" panose="02020603050405020304" pitchFamily="18" charset="0"/>
              </a:rPr>
              <a:t>ｗ</a:t>
            </a:r>
            <a:r>
              <a:rPr lang="en-US" altLang="ja-JP">
                <a:cs typeface="Times New Roman" panose="02020603050405020304" pitchFamily="18" charset="0"/>
              </a:rPr>
              <a:t>+”</a:t>
            </a:r>
            <a:endParaRPr lang="en-US" altLang="ja-JP"/>
          </a:p>
        </p:txBody>
      </p:sp>
      <p:sp>
        <p:nvSpPr>
          <p:cNvPr id="12300" name="Text Box 30"/>
          <p:cNvSpPr txBox="1">
            <a:spLocks noChangeArrowheads="1"/>
          </p:cNvSpPr>
          <p:nvPr/>
        </p:nvSpPr>
        <p:spPr bwMode="auto">
          <a:xfrm>
            <a:off x="514350" y="6300788"/>
            <a:ext cx="1177925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“a+”</a:t>
            </a:r>
            <a:endParaRPr lang="en-US" altLang="ja-JP"/>
          </a:p>
        </p:txBody>
      </p:sp>
      <p:sp>
        <p:nvSpPr>
          <p:cNvPr id="12301" name="Text Box 30"/>
          <p:cNvSpPr txBox="1">
            <a:spLocks noChangeArrowheads="1"/>
          </p:cNvSpPr>
          <p:nvPr/>
        </p:nvSpPr>
        <p:spPr bwMode="auto">
          <a:xfrm>
            <a:off x="1692275" y="4141788"/>
            <a:ext cx="20574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cs typeface="Times New Roman" panose="02020603050405020304" pitchFamily="18" charset="0"/>
              </a:rPr>
              <a:t>読み込み専用</a:t>
            </a:r>
            <a:endParaRPr lang="en-US" altLang="ja-JP" sz="2400" b="1"/>
          </a:p>
        </p:txBody>
      </p:sp>
      <p:sp>
        <p:nvSpPr>
          <p:cNvPr id="12302" name="Text Box 30"/>
          <p:cNvSpPr txBox="1">
            <a:spLocks noChangeArrowheads="1"/>
          </p:cNvSpPr>
          <p:nvPr/>
        </p:nvSpPr>
        <p:spPr bwMode="auto">
          <a:xfrm>
            <a:off x="1692275" y="4572000"/>
            <a:ext cx="20574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/>
              <a:t>書き込み専用</a:t>
            </a:r>
            <a:endParaRPr lang="en-US" altLang="ja-JP" sz="2400" b="1"/>
          </a:p>
        </p:txBody>
      </p:sp>
      <p:sp>
        <p:nvSpPr>
          <p:cNvPr id="12303" name="Text Box 30"/>
          <p:cNvSpPr txBox="1">
            <a:spLocks noChangeArrowheads="1"/>
          </p:cNvSpPr>
          <p:nvPr/>
        </p:nvSpPr>
        <p:spPr bwMode="auto">
          <a:xfrm>
            <a:off x="1692275" y="5003800"/>
            <a:ext cx="20574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1600" b="1">
                <a:cs typeface="Times New Roman" panose="02020603050405020304" pitchFamily="18" charset="0"/>
              </a:rPr>
              <a:t>追加書き込み専用</a:t>
            </a:r>
            <a:endParaRPr lang="en-US" altLang="ja-JP" sz="1600" b="1"/>
          </a:p>
        </p:txBody>
      </p:sp>
      <p:sp>
        <p:nvSpPr>
          <p:cNvPr id="12304" name="Text Box 30"/>
          <p:cNvSpPr txBox="1">
            <a:spLocks noChangeArrowheads="1"/>
          </p:cNvSpPr>
          <p:nvPr/>
        </p:nvSpPr>
        <p:spPr bwMode="auto">
          <a:xfrm>
            <a:off x="1692275" y="5435600"/>
            <a:ext cx="20574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1600" b="1">
                <a:cs typeface="Times New Roman" panose="02020603050405020304" pitchFamily="18" charset="0"/>
              </a:rPr>
              <a:t>読み込みと書き込み</a:t>
            </a:r>
            <a:endParaRPr lang="en-US" altLang="ja-JP" sz="1600" b="1"/>
          </a:p>
        </p:txBody>
      </p:sp>
      <p:sp>
        <p:nvSpPr>
          <p:cNvPr id="12305" name="Text Box 30"/>
          <p:cNvSpPr txBox="1">
            <a:spLocks noChangeArrowheads="1"/>
          </p:cNvSpPr>
          <p:nvPr/>
        </p:nvSpPr>
        <p:spPr bwMode="auto">
          <a:xfrm>
            <a:off x="1692275" y="5868988"/>
            <a:ext cx="20574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1600" b="1">
                <a:cs typeface="Times New Roman" panose="02020603050405020304" pitchFamily="18" charset="0"/>
              </a:rPr>
              <a:t>書き込みと読み込み</a:t>
            </a:r>
            <a:endParaRPr lang="en-US" altLang="ja-JP" sz="1600" b="1"/>
          </a:p>
        </p:txBody>
      </p:sp>
      <p:sp>
        <p:nvSpPr>
          <p:cNvPr id="12306" name="Text Box 30"/>
          <p:cNvSpPr txBox="1">
            <a:spLocks noChangeArrowheads="1"/>
          </p:cNvSpPr>
          <p:nvPr/>
        </p:nvSpPr>
        <p:spPr bwMode="auto">
          <a:xfrm>
            <a:off x="1692275" y="6300788"/>
            <a:ext cx="20574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1400" b="1">
                <a:cs typeface="Times New Roman" panose="02020603050405020304" pitchFamily="18" charset="0"/>
              </a:rPr>
              <a:t>読み込みと追加書き込み</a:t>
            </a:r>
            <a:endParaRPr lang="en-US" altLang="ja-JP" sz="1400" b="1"/>
          </a:p>
        </p:txBody>
      </p:sp>
      <p:sp>
        <p:nvSpPr>
          <p:cNvPr id="12307" name="Text Box 24"/>
          <p:cNvSpPr txBox="1">
            <a:spLocks noChangeArrowheads="1"/>
          </p:cNvSpPr>
          <p:nvPr/>
        </p:nvSpPr>
        <p:spPr bwMode="auto">
          <a:xfrm>
            <a:off x="3746500" y="3708400"/>
            <a:ext cx="2406650" cy="431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latin typeface="ＭＳ Ｐゴシック" panose="020B0600070205080204" pitchFamily="50" charset="-128"/>
                <a:cs typeface="Times New Roman" panose="02020603050405020304" pitchFamily="18" charset="0"/>
              </a:rPr>
              <a:t>ファイルがある時</a:t>
            </a:r>
            <a:endParaRPr lang="ja-JP" altLang="ja-JP" sz="2400" b="1"/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3746500" y="4140200"/>
            <a:ext cx="240665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cs typeface="Times New Roman" panose="02020603050405020304" pitchFamily="18" charset="0"/>
              </a:rPr>
              <a:t>正常に読み込む</a:t>
            </a:r>
            <a:endParaRPr lang="en-US" altLang="ja-JP" sz="2400" b="1"/>
          </a:p>
        </p:txBody>
      </p:sp>
      <p:sp>
        <p:nvSpPr>
          <p:cNvPr id="12309" name="Text Box 30"/>
          <p:cNvSpPr txBox="1">
            <a:spLocks noChangeArrowheads="1"/>
          </p:cNvSpPr>
          <p:nvPr/>
        </p:nvSpPr>
        <p:spPr bwMode="auto">
          <a:xfrm>
            <a:off x="3746500" y="4573588"/>
            <a:ext cx="240665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1600" b="1">
                <a:cs typeface="Times New Roman" panose="02020603050405020304" pitchFamily="18" charset="0"/>
              </a:rPr>
              <a:t>サイズを</a:t>
            </a:r>
            <a:r>
              <a:rPr lang="en-US" altLang="ja-JP" sz="1600" b="1">
                <a:cs typeface="Times New Roman" panose="02020603050405020304" pitchFamily="18" charset="0"/>
              </a:rPr>
              <a:t>0</a:t>
            </a:r>
            <a:r>
              <a:rPr lang="ja-JP" altLang="en-US" sz="1600" b="1">
                <a:cs typeface="Times New Roman" panose="02020603050405020304" pitchFamily="18" charset="0"/>
              </a:rPr>
              <a:t>にする</a:t>
            </a:r>
            <a:r>
              <a:rPr lang="en-US" altLang="ja-JP" sz="1600" b="1">
                <a:cs typeface="Times New Roman" panose="02020603050405020304" pitchFamily="18" charset="0"/>
              </a:rPr>
              <a:t>(</a:t>
            </a:r>
            <a:r>
              <a:rPr lang="ja-JP" altLang="en-US" sz="1600" b="1">
                <a:cs typeface="Times New Roman" panose="02020603050405020304" pitchFamily="18" charset="0"/>
              </a:rPr>
              <a:t>上書き</a:t>
            </a:r>
            <a:r>
              <a:rPr lang="en-US" altLang="ja-JP" sz="1600" b="1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3746500" y="5003800"/>
            <a:ext cx="240665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cs typeface="Times New Roman" panose="02020603050405020304" pitchFamily="18" charset="0"/>
              </a:rPr>
              <a:t>最後に追加する</a:t>
            </a:r>
            <a:endParaRPr lang="en-US" altLang="ja-JP" sz="2400" b="1"/>
          </a:p>
        </p:txBody>
      </p:sp>
      <p:sp>
        <p:nvSpPr>
          <p:cNvPr id="12311" name="Text Box 30"/>
          <p:cNvSpPr txBox="1">
            <a:spLocks noChangeArrowheads="1"/>
          </p:cNvSpPr>
          <p:nvPr/>
        </p:nvSpPr>
        <p:spPr bwMode="auto">
          <a:xfrm>
            <a:off x="3746500" y="5435600"/>
            <a:ext cx="2406650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cs typeface="Times New Roman" panose="02020603050405020304" pitchFamily="18" charset="0"/>
              </a:rPr>
              <a:t>正常に読み込む</a:t>
            </a:r>
            <a:endParaRPr lang="en-US" altLang="ja-JP" sz="2400" b="1"/>
          </a:p>
        </p:txBody>
      </p:sp>
      <p:sp>
        <p:nvSpPr>
          <p:cNvPr id="12312" name="Text Box 30"/>
          <p:cNvSpPr txBox="1">
            <a:spLocks noChangeArrowheads="1"/>
          </p:cNvSpPr>
          <p:nvPr/>
        </p:nvSpPr>
        <p:spPr bwMode="auto">
          <a:xfrm>
            <a:off x="3746500" y="5868988"/>
            <a:ext cx="2405063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1600" b="1">
                <a:cs typeface="Times New Roman" panose="02020603050405020304" pitchFamily="18" charset="0"/>
              </a:rPr>
              <a:t>サイズを</a:t>
            </a:r>
            <a:r>
              <a:rPr lang="en-US" altLang="ja-JP" sz="1600" b="1">
                <a:cs typeface="Times New Roman" panose="02020603050405020304" pitchFamily="18" charset="0"/>
              </a:rPr>
              <a:t>0</a:t>
            </a:r>
            <a:r>
              <a:rPr lang="ja-JP" altLang="en-US" sz="1600" b="1">
                <a:cs typeface="Times New Roman" panose="02020603050405020304" pitchFamily="18" charset="0"/>
              </a:rPr>
              <a:t>にする</a:t>
            </a:r>
            <a:r>
              <a:rPr lang="en-US" altLang="ja-JP" sz="1600" b="1">
                <a:cs typeface="Times New Roman" panose="02020603050405020304" pitchFamily="18" charset="0"/>
              </a:rPr>
              <a:t>(</a:t>
            </a:r>
            <a:r>
              <a:rPr lang="ja-JP" altLang="en-US" sz="1600" b="1">
                <a:cs typeface="Times New Roman" panose="02020603050405020304" pitchFamily="18" charset="0"/>
              </a:rPr>
              <a:t>上書き</a:t>
            </a:r>
            <a:r>
              <a:rPr lang="en-US" altLang="ja-JP" sz="1600" b="1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313" name="Text Box 30"/>
          <p:cNvSpPr txBox="1">
            <a:spLocks noChangeArrowheads="1"/>
          </p:cNvSpPr>
          <p:nvPr/>
        </p:nvSpPr>
        <p:spPr bwMode="auto">
          <a:xfrm>
            <a:off x="3746500" y="6300788"/>
            <a:ext cx="240665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cs typeface="Times New Roman" panose="02020603050405020304" pitchFamily="18" charset="0"/>
              </a:rPr>
              <a:t>最後に追加する</a:t>
            </a:r>
            <a:endParaRPr lang="en-US" altLang="ja-JP" sz="2400" b="1"/>
          </a:p>
        </p:txBody>
      </p:sp>
      <p:sp>
        <p:nvSpPr>
          <p:cNvPr id="12314" name="Text Box 24"/>
          <p:cNvSpPr txBox="1">
            <a:spLocks noChangeArrowheads="1"/>
          </p:cNvSpPr>
          <p:nvPr/>
        </p:nvSpPr>
        <p:spPr bwMode="auto">
          <a:xfrm>
            <a:off x="6151563" y="3708400"/>
            <a:ext cx="2405062" cy="431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latin typeface="ＭＳ Ｐゴシック" panose="020B0600070205080204" pitchFamily="50" charset="-128"/>
                <a:cs typeface="Times New Roman" panose="02020603050405020304" pitchFamily="18" charset="0"/>
              </a:rPr>
              <a:t>ファイルがない時</a:t>
            </a:r>
            <a:endParaRPr lang="ja-JP" altLang="ja-JP" sz="2400" b="1"/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6151563" y="4140200"/>
            <a:ext cx="2405062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b="1">
                <a:cs typeface="Times New Roman" panose="02020603050405020304" pitchFamily="18" charset="0"/>
              </a:rPr>
              <a:t>エラー</a:t>
            </a:r>
            <a:r>
              <a:rPr lang="en-US" altLang="ja-JP" sz="2000" b="1">
                <a:cs typeface="Times New Roman" panose="02020603050405020304" pitchFamily="18" charset="0"/>
              </a:rPr>
              <a:t>(NULL</a:t>
            </a:r>
            <a:r>
              <a:rPr lang="ja-JP" altLang="en-US" sz="2000" b="1">
                <a:cs typeface="Times New Roman" panose="02020603050405020304" pitchFamily="18" charset="0"/>
              </a:rPr>
              <a:t>返却</a:t>
            </a:r>
            <a:r>
              <a:rPr lang="en-US" altLang="ja-JP" sz="2000" b="1">
                <a:cs typeface="Times New Roman" panose="02020603050405020304" pitchFamily="18" charset="0"/>
              </a:rPr>
              <a:t>)</a:t>
            </a:r>
            <a:endParaRPr lang="en-US" altLang="ja-JP" sz="2000" b="1"/>
          </a:p>
        </p:txBody>
      </p:sp>
      <p:sp>
        <p:nvSpPr>
          <p:cNvPr id="12316" name="Text Box 30"/>
          <p:cNvSpPr txBox="1">
            <a:spLocks noChangeArrowheads="1"/>
          </p:cNvSpPr>
          <p:nvPr/>
        </p:nvSpPr>
        <p:spPr bwMode="auto">
          <a:xfrm>
            <a:off x="6151563" y="4565650"/>
            <a:ext cx="2405062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b="1">
                <a:cs typeface="Times New Roman" panose="02020603050405020304" pitchFamily="18" charset="0"/>
              </a:rPr>
              <a:t>ファイル新規作成</a:t>
            </a:r>
            <a:endParaRPr lang="en-US" altLang="ja-JP" sz="2000" b="1"/>
          </a:p>
        </p:txBody>
      </p:sp>
      <p:sp>
        <p:nvSpPr>
          <p:cNvPr id="12317" name="Text Box 30"/>
          <p:cNvSpPr txBox="1">
            <a:spLocks noChangeArrowheads="1"/>
          </p:cNvSpPr>
          <p:nvPr/>
        </p:nvSpPr>
        <p:spPr bwMode="auto">
          <a:xfrm>
            <a:off x="6151563" y="4995863"/>
            <a:ext cx="2413000" cy="439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b="1">
                <a:cs typeface="Times New Roman" panose="02020603050405020304" pitchFamily="18" charset="0"/>
              </a:rPr>
              <a:t>ファイル新規作成</a:t>
            </a:r>
            <a:endParaRPr lang="en-US" altLang="ja-JP" sz="2000" b="1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51563" y="5435600"/>
            <a:ext cx="2413000" cy="433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b="1">
                <a:cs typeface="Times New Roman" panose="02020603050405020304" pitchFamily="18" charset="0"/>
              </a:rPr>
              <a:t>エラー</a:t>
            </a:r>
            <a:r>
              <a:rPr lang="en-US" altLang="ja-JP" sz="2000" b="1">
                <a:cs typeface="Times New Roman" panose="02020603050405020304" pitchFamily="18" charset="0"/>
              </a:rPr>
              <a:t>(NULL</a:t>
            </a:r>
            <a:r>
              <a:rPr lang="ja-JP" altLang="en-US" sz="2000" b="1">
                <a:cs typeface="Times New Roman" panose="02020603050405020304" pitchFamily="18" charset="0"/>
              </a:rPr>
              <a:t>返却</a:t>
            </a:r>
            <a:r>
              <a:rPr lang="en-US" altLang="ja-JP" sz="2000" b="1">
                <a:cs typeface="Times New Roman" panose="02020603050405020304" pitchFamily="18" charset="0"/>
              </a:rPr>
              <a:t>)</a:t>
            </a:r>
            <a:endParaRPr lang="en-US" altLang="ja-JP" sz="2000" b="1"/>
          </a:p>
        </p:txBody>
      </p:sp>
      <p:sp>
        <p:nvSpPr>
          <p:cNvPr id="12319" name="Text Box 30"/>
          <p:cNvSpPr txBox="1">
            <a:spLocks noChangeArrowheads="1"/>
          </p:cNvSpPr>
          <p:nvPr/>
        </p:nvSpPr>
        <p:spPr bwMode="auto">
          <a:xfrm>
            <a:off x="6151563" y="5868988"/>
            <a:ext cx="24130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b="1">
                <a:cs typeface="Times New Roman" panose="02020603050405020304" pitchFamily="18" charset="0"/>
              </a:rPr>
              <a:t>ファイル新規作成</a:t>
            </a:r>
            <a:endParaRPr lang="en-US" altLang="ja-JP" sz="2000" b="1"/>
          </a:p>
        </p:txBody>
      </p:sp>
      <p:sp>
        <p:nvSpPr>
          <p:cNvPr id="12320" name="Text Box 30"/>
          <p:cNvSpPr txBox="1">
            <a:spLocks noChangeArrowheads="1"/>
          </p:cNvSpPr>
          <p:nvPr/>
        </p:nvSpPr>
        <p:spPr bwMode="auto">
          <a:xfrm>
            <a:off x="6151563" y="6300788"/>
            <a:ext cx="2413000" cy="423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b="1">
                <a:cs typeface="Times New Roman" panose="02020603050405020304" pitchFamily="18" charset="0"/>
              </a:rPr>
              <a:t>ファイル新規作成</a:t>
            </a:r>
            <a:endParaRPr lang="en-US" altLang="ja-JP" sz="2000" b="1"/>
          </a:p>
        </p:txBody>
      </p:sp>
      <p:sp>
        <p:nvSpPr>
          <p:cNvPr id="12321" name="Text Box 4"/>
          <p:cNvSpPr txBox="1">
            <a:spLocks noChangeArrowheads="1"/>
          </p:cNvSpPr>
          <p:nvPr/>
        </p:nvSpPr>
        <p:spPr bwMode="auto">
          <a:xfrm>
            <a:off x="434975" y="3235325"/>
            <a:ext cx="7008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>
                <a:solidFill>
                  <a:srgbClr val="000000"/>
                </a:solidFill>
              </a:rPr>
              <a:t>[</a:t>
            </a:r>
            <a:r>
              <a:rPr lang="ja-JP" altLang="en-US" sz="2400" b="1">
                <a:solidFill>
                  <a:srgbClr val="000000"/>
                </a:solidFill>
              </a:rPr>
              <a:t>ファイルモードのアクセス形式一覧</a:t>
            </a:r>
            <a:r>
              <a:rPr lang="en-US" altLang="ja-JP" sz="2400" b="1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722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30"/>
          <p:cNvSpPr txBox="1">
            <a:spLocks noChangeArrowheads="1"/>
          </p:cNvSpPr>
          <p:nvPr/>
        </p:nvSpPr>
        <p:spPr bwMode="auto">
          <a:xfrm>
            <a:off x="431800" y="1136650"/>
            <a:ext cx="30607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“t”(</a:t>
            </a:r>
            <a:r>
              <a:rPr lang="ja-JP" altLang="en-US">
                <a:cs typeface="Times New Roman" panose="02020603050405020304" pitchFamily="18" charset="0"/>
              </a:rPr>
              <a:t>省略可</a:t>
            </a:r>
            <a:r>
              <a:rPr lang="en-US" altLang="ja-JP">
                <a:cs typeface="Times New Roman" panose="02020603050405020304" pitchFamily="18" charset="0"/>
              </a:rPr>
              <a:t>)</a:t>
            </a:r>
            <a:endParaRPr lang="en-US" altLang="ja-JP"/>
          </a:p>
        </p:txBody>
      </p:sp>
      <p:sp>
        <p:nvSpPr>
          <p:cNvPr id="13315" name="Text Box 24"/>
          <p:cNvSpPr txBox="1">
            <a:spLocks noChangeArrowheads="1"/>
          </p:cNvSpPr>
          <p:nvPr/>
        </p:nvSpPr>
        <p:spPr bwMode="auto">
          <a:xfrm>
            <a:off x="3492500" y="704850"/>
            <a:ext cx="4751388" cy="431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ja-JP" sz="2400" b="1">
                <a:latin typeface="ＭＳ Ｐゴシック" panose="020B0600070205080204" pitchFamily="50" charset="-128"/>
                <a:cs typeface="Times New Roman" panose="02020603050405020304" pitchFamily="18" charset="0"/>
              </a:rPr>
              <a:t>動作</a:t>
            </a:r>
            <a:endParaRPr lang="ja-JP" altLang="ja-JP" sz="2400" b="1"/>
          </a:p>
        </p:txBody>
      </p:sp>
      <p:sp>
        <p:nvSpPr>
          <p:cNvPr id="13316" name="Text Box 23"/>
          <p:cNvSpPr txBox="1">
            <a:spLocks noChangeArrowheads="1"/>
          </p:cNvSpPr>
          <p:nvPr/>
        </p:nvSpPr>
        <p:spPr bwMode="auto">
          <a:xfrm>
            <a:off x="431800" y="704850"/>
            <a:ext cx="3060700" cy="431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ja-JP" sz="2400" b="1">
                <a:latin typeface="ＭＳ Ｐゴシック" panose="020B0600070205080204" pitchFamily="50" charset="-128"/>
                <a:cs typeface="Times New Roman" panose="02020603050405020304" pitchFamily="18" charset="0"/>
              </a:rPr>
              <a:t>モード</a:t>
            </a:r>
            <a:endParaRPr lang="ja-JP" altLang="ja-JP" sz="2400" b="1"/>
          </a:p>
        </p:txBody>
      </p:sp>
      <p:sp>
        <p:nvSpPr>
          <p:cNvPr id="13317" name="Text Box 30"/>
          <p:cNvSpPr txBox="1">
            <a:spLocks noChangeArrowheads="1"/>
          </p:cNvSpPr>
          <p:nvPr/>
        </p:nvSpPr>
        <p:spPr bwMode="auto">
          <a:xfrm>
            <a:off x="431800" y="1568450"/>
            <a:ext cx="306070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>
                <a:cs typeface="Times New Roman" panose="02020603050405020304" pitchFamily="18" charset="0"/>
              </a:rPr>
              <a:t>“b”</a:t>
            </a:r>
            <a:endParaRPr lang="en-US" altLang="ja-JP"/>
          </a:p>
        </p:txBody>
      </p:sp>
      <p:sp>
        <p:nvSpPr>
          <p:cNvPr id="13318" name="Text Box 30"/>
          <p:cNvSpPr txBox="1">
            <a:spLocks noChangeArrowheads="1"/>
          </p:cNvSpPr>
          <p:nvPr/>
        </p:nvSpPr>
        <p:spPr bwMode="auto">
          <a:xfrm>
            <a:off x="3492500" y="1138238"/>
            <a:ext cx="4751388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>
                <a:cs typeface="Times New Roman" panose="02020603050405020304" pitchFamily="18" charset="0"/>
              </a:rPr>
              <a:t>テキストモードでオープン</a:t>
            </a:r>
            <a:endParaRPr lang="en-US" altLang="ja-JP" sz="2400" b="1"/>
          </a:p>
        </p:txBody>
      </p:sp>
      <p:sp>
        <p:nvSpPr>
          <p:cNvPr id="13319" name="Text Box 30"/>
          <p:cNvSpPr txBox="1">
            <a:spLocks noChangeArrowheads="1"/>
          </p:cNvSpPr>
          <p:nvPr/>
        </p:nvSpPr>
        <p:spPr bwMode="auto">
          <a:xfrm>
            <a:off x="3492500" y="1568450"/>
            <a:ext cx="4751388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4295" tIns="8890" rIns="74295" bIns="889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 b="1"/>
              <a:t>バイナリモードでオープン</a:t>
            </a:r>
            <a:endParaRPr lang="en-US" altLang="ja-JP" sz="2400" b="1"/>
          </a:p>
        </p:txBody>
      </p:sp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352425" y="231775"/>
            <a:ext cx="70088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 dirty="0">
                <a:solidFill>
                  <a:srgbClr val="000000"/>
                </a:solidFill>
              </a:rPr>
              <a:t>＜ファイルモードの変換形式一覧＞</a:t>
            </a:r>
            <a:endParaRPr lang="en-US" altLang="ja-JP" sz="2400" b="1" dirty="0">
              <a:solidFill>
                <a:srgbClr val="000000"/>
              </a:solidFill>
            </a:endParaRPr>
          </a:p>
        </p:txBody>
      </p:sp>
      <p:sp>
        <p:nvSpPr>
          <p:cNvPr id="13321" name="Text Box 4"/>
          <p:cNvSpPr txBox="1">
            <a:spLocks noChangeArrowheads="1"/>
          </p:cNvSpPr>
          <p:nvPr/>
        </p:nvSpPr>
        <p:spPr bwMode="auto">
          <a:xfrm>
            <a:off x="446088" y="2349500"/>
            <a:ext cx="80867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>
                <a:solidFill>
                  <a:srgbClr val="000000"/>
                </a:solidFill>
              </a:rPr>
              <a:t>テキストモードは、一部表現の変換を行う。（</a:t>
            </a:r>
            <a:r>
              <a:rPr lang="en-US" altLang="ja-JP" sz="2400" b="1">
                <a:solidFill>
                  <a:srgbClr val="000000"/>
                </a:solidFill>
              </a:rPr>
              <a:t>\n</a:t>
            </a:r>
            <a:r>
              <a:rPr lang="ja-JP" altLang="en-US" sz="2400" b="1">
                <a:solidFill>
                  <a:srgbClr val="000000"/>
                </a:solidFill>
              </a:rPr>
              <a:t>など追加）</a:t>
            </a: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ja-JP" altLang="en-US" sz="2400" b="1">
                <a:solidFill>
                  <a:srgbClr val="000000"/>
                </a:solidFill>
              </a:rPr>
              <a:t>バイナリモードは、一切の変換を行わない。</a:t>
            </a: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ja-JP" altLang="en-US" sz="2400" b="1">
                <a:solidFill>
                  <a:srgbClr val="0000FF"/>
                </a:solidFill>
              </a:rPr>
              <a:t>テキストファイルに書き込んだ文章を開く</a:t>
            </a:r>
            <a:r>
              <a:rPr lang="ja-JP" altLang="en-US" sz="2400" b="1">
                <a:solidFill>
                  <a:srgbClr val="000000"/>
                </a:solidFill>
              </a:rPr>
              <a:t>場合は</a:t>
            </a:r>
            <a:r>
              <a:rPr lang="en-US" altLang="ja-JP" sz="2400" b="1">
                <a:solidFill>
                  <a:srgbClr val="000000"/>
                </a:solidFill>
              </a:rPr>
              <a:t>”</a:t>
            </a:r>
            <a:r>
              <a:rPr lang="en-US" altLang="ja-JP" sz="2400" b="1">
                <a:solidFill>
                  <a:srgbClr val="FF0000"/>
                </a:solidFill>
              </a:rPr>
              <a:t>t</a:t>
            </a:r>
            <a:r>
              <a:rPr lang="en-US" altLang="ja-JP" sz="2400" b="1">
                <a:solidFill>
                  <a:srgbClr val="000000"/>
                </a:solidFill>
              </a:rPr>
              <a:t>”</a:t>
            </a:r>
            <a:r>
              <a:rPr lang="ja-JP" altLang="en-US" sz="2400" b="1">
                <a:solidFill>
                  <a:srgbClr val="000000"/>
                </a:solidFill>
              </a:rPr>
              <a:t>がおススメ</a:t>
            </a: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ja-JP" altLang="en-US" sz="2400" b="1">
                <a:solidFill>
                  <a:srgbClr val="0000FF"/>
                </a:solidFill>
              </a:rPr>
              <a:t>ゲームのセーブデータ</a:t>
            </a:r>
            <a:r>
              <a:rPr lang="ja-JP" altLang="en-US" sz="2400" b="1">
                <a:solidFill>
                  <a:srgbClr val="000000"/>
                </a:solidFill>
              </a:rPr>
              <a:t>などは</a:t>
            </a:r>
            <a:r>
              <a:rPr lang="en-US" altLang="ja-JP" sz="2400" b="1">
                <a:solidFill>
                  <a:srgbClr val="000000"/>
                </a:solidFill>
              </a:rPr>
              <a:t>”</a:t>
            </a:r>
            <a:r>
              <a:rPr lang="en-US" altLang="ja-JP" sz="2400" b="1">
                <a:solidFill>
                  <a:srgbClr val="FF0000"/>
                </a:solidFill>
              </a:rPr>
              <a:t>b</a:t>
            </a:r>
            <a:r>
              <a:rPr lang="en-US" altLang="ja-JP" sz="2400" b="1">
                <a:solidFill>
                  <a:srgbClr val="000000"/>
                </a:solidFill>
              </a:rPr>
              <a:t>”</a:t>
            </a:r>
            <a:r>
              <a:rPr lang="ja-JP" altLang="en-US" sz="2400" b="1">
                <a:solidFill>
                  <a:srgbClr val="000000"/>
                </a:solidFill>
              </a:rPr>
              <a:t>がおススメ</a:t>
            </a:r>
            <a:endParaRPr lang="en-US" altLang="ja-JP" sz="2400" b="1">
              <a:solidFill>
                <a:srgbClr val="000000"/>
              </a:solidFill>
            </a:endParaRPr>
          </a:p>
        </p:txBody>
      </p:sp>
      <p:sp>
        <p:nvSpPr>
          <p:cNvPr id="13322" name="Text Box 4"/>
          <p:cNvSpPr txBox="1">
            <a:spLocks noChangeArrowheads="1"/>
          </p:cNvSpPr>
          <p:nvPr/>
        </p:nvSpPr>
        <p:spPr bwMode="auto">
          <a:xfrm>
            <a:off x="432377" y="4297507"/>
            <a:ext cx="808513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>
                <a:solidFill>
                  <a:srgbClr val="000000"/>
                </a:solidFill>
              </a:rPr>
              <a:t>例</a:t>
            </a:r>
            <a:r>
              <a:rPr lang="en-US" altLang="ja-JP" sz="2400" b="1">
                <a:solidFill>
                  <a:srgbClr val="000000"/>
                </a:solidFill>
              </a:rPr>
              <a:t>1</a:t>
            </a:r>
            <a:r>
              <a:rPr lang="ja-JP" altLang="en-US" sz="2400" b="1">
                <a:solidFill>
                  <a:srgbClr val="000000"/>
                </a:solidFill>
              </a:rPr>
              <a:t>：テキストモードでファイルの読み込みを行いたい</a:t>
            </a: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en-US" altLang="ja-JP" sz="2400" b="1">
                <a:solidFill>
                  <a:srgbClr val="000000"/>
                </a:solidFill>
              </a:rPr>
              <a:t>	FILE</a:t>
            </a:r>
            <a:r>
              <a:rPr lang="ja-JP" altLang="en-US" sz="2400" b="1">
                <a:solidFill>
                  <a:srgbClr val="000000"/>
                </a:solidFill>
              </a:rPr>
              <a:t>　＊</a:t>
            </a:r>
            <a:r>
              <a:rPr lang="en-US" altLang="ja-JP" sz="2400" b="1">
                <a:solidFill>
                  <a:srgbClr val="000000"/>
                </a:solidFill>
              </a:rPr>
              <a:t>fp = fopen( “savedata.txt”, “r” );</a:t>
            </a:r>
            <a:br>
              <a:rPr lang="en-US" altLang="ja-JP" sz="2400" b="1">
                <a:solidFill>
                  <a:srgbClr val="000000"/>
                </a:solidFill>
              </a:rPr>
            </a:b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ja-JP" altLang="en-US" sz="2400" b="1">
                <a:solidFill>
                  <a:srgbClr val="000000"/>
                </a:solidFill>
              </a:rPr>
              <a:t>例</a:t>
            </a:r>
            <a:r>
              <a:rPr lang="en-US" altLang="ja-JP" sz="2400" b="1">
                <a:solidFill>
                  <a:srgbClr val="000000"/>
                </a:solidFill>
              </a:rPr>
              <a:t>2</a:t>
            </a:r>
            <a:r>
              <a:rPr lang="ja-JP" altLang="en-US" sz="2400" b="1">
                <a:solidFill>
                  <a:srgbClr val="000000"/>
                </a:solidFill>
              </a:rPr>
              <a:t>：バイナリモードでファイルの読み込み・追加書き込みを</a:t>
            </a: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ja-JP" altLang="en-US" sz="2400" b="1">
                <a:solidFill>
                  <a:srgbClr val="000000"/>
                </a:solidFill>
              </a:rPr>
              <a:t>　　　 行いたい</a:t>
            </a:r>
            <a:br>
              <a:rPr lang="en-US" altLang="ja-JP" sz="2400" b="1">
                <a:solidFill>
                  <a:srgbClr val="000000"/>
                </a:solidFill>
              </a:rPr>
            </a:br>
            <a:r>
              <a:rPr lang="en-US" altLang="ja-JP" sz="2400" b="1">
                <a:solidFill>
                  <a:srgbClr val="000000"/>
                </a:solidFill>
              </a:rPr>
              <a:t>	FILE</a:t>
            </a:r>
            <a:r>
              <a:rPr lang="ja-JP" altLang="en-US" sz="2400" b="1">
                <a:solidFill>
                  <a:srgbClr val="000000"/>
                </a:solidFill>
              </a:rPr>
              <a:t>　＊</a:t>
            </a:r>
            <a:r>
              <a:rPr lang="en-US" altLang="ja-JP" sz="2400" b="1">
                <a:solidFill>
                  <a:srgbClr val="000000"/>
                </a:solidFill>
              </a:rPr>
              <a:t>fp = fopen( “savedata.txt”, “a+b” );</a:t>
            </a:r>
          </a:p>
        </p:txBody>
      </p:sp>
    </p:spTree>
    <p:extLst>
      <p:ext uri="{BB962C8B-B14F-4D97-AF65-F5344CB8AC3E}">
        <p14:creationId xmlns:p14="http://schemas.microsoft.com/office/powerpoint/2010/main" val="177976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96913"/>
            <a:ext cx="6816725" cy="6175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8312" y="260350"/>
            <a:ext cx="705601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実際に外部からデータを読み込む場合のサンプルは・・・</a:t>
            </a:r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1317126" y="3356992"/>
            <a:ext cx="3723187" cy="15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円/楕円 6"/>
          <p:cNvSpPr/>
          <p:nvPr/>
        </p:nvSpPr>
        <p:spPr>
          <a:xfrm>
            <a:off x="4572000" y="2997200"/>
            <a:ext cx="468313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59450" y="1916113"/>
            <a:ext cx="2952750" cy="788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0" b="1" dirty="0"/>
              <a:t>読み込みモードなので</a:t>
            </a:r>
            <a:br>
              <a:rPr lang="en-US" altLang="ja-JP" sz="2260" b="1" dirty="0"/>
            </a:br>
            <a:r>
              <a:rPr lang="ja-JP" altLang="en-US" sz="2260" b="1" dirty="0"/>
              <a:t>「</a:t>
            </a:r>
            <a:r>
              <a:rPr lang="en-US" altLang="ja-JP" sz="2260" b="1" dirty="0">
                <a:solidFill>
                  <a:srgbClr val="FF0000"/>
                </a:solidFill>
              </a:rPr>
              <a:t>r</a:t>
            </a:r>
            <a:r>
              <a:rPr lang="ja-JP" altLang="en-US" sz="2260" b="1" dirty="0"/>
              <a:t>」になっている</a:t>
            </a: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4859338" y="2311400"/>
            <a:ext cx="900112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971600" y="6027385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709516" y="5724525"/>
            <a:ext cx="3958828" cy="4401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0" b="1" dirty="0"/>
              <a:t>使用後の処理も忘れずに！！</a:t>
            </a:r>
          </a:p>
        </p:txBody>
      </p:sp>
      <p:cxnSp>
        <p:nvCxnSpPr>
          <p:cNvPr id="14" name="直線矢印コネクタ 13"/>
          <p:cNvCxnSpPr>
            <a:stCxn id="13" idx="1"/>
          </p:cNvCxnSpPr>
          <p:nvPr/>
        </p:nvCxnSpPr>
        <p:spPr>
          <a:xfrm flipH="1">
            <a:off x="2411760" y="5944585"/>
            <a:ext cx="1297756" cy="4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366713" y="193675"/>
            <a:ext cx="8207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dirty="0"/>
              <a:t>[</a:t>
            </a:r>
            <a:r>
              <a:rPr lang="ja-JP" altLang="en-US" sz="2400" b="1" dirty="0"/>
              <a:t>ファイルの読込み方法</a:t>
            </a:r>
            <a:r>
              <a:rPr lang="en-US" altLang="ja-JP" sz="2400" b="1" dirty="0"/>
              <a:t>]</a:t>
            </a:r>
            <a:endParaRPr lang="ja-JP" altLang="en-US" sz="2400" b="1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0825" y="693738"/>
            <a:ext cx="8713788" cy="4619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dirty="0" err="1">
                <a:solidFill>
                  <a:srgbClr val="FF0000"/>
                </a:solidFill>
              </a:rPr>
              <a:t>int</a:t>
            </a:r>
            <a:r>
              <a:rPr lang="en-US" altLang="ja-JP" sz="2400" b="1" dirty="0">
                <a:solidFill>
                  <a:srgbClr val="FF0000"/>
                </a:solidFill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</a:rPr>
              <a:t>fgetc</a:t>
            </a:r>
            <a:r>
              <a:rPr lang="en-US" altLang="ja-JP" sz="2400" b="1" dirty="0">
                <a:solidFill>
                  <a:srgbClr val="FF0000"/>
                </a:solidFill>
              </a:rPr>
              <a:t>(FILE</a:t>
            </a:r>
            <a:r>
              <a:rPr lang="ja-JP" altLang="en-US" sz="2400" b="1" dirty="0">
                <a:solidFill>
                  <a:srgbClr val="FF0000"/>
                </a:solidFill>
              </a:rPr>
              <a:t>　＊ファイル構造体</a:t>
            </a:r>
            <a:r>
              <a:rPr lang="en-US" altLang="ja-JP" sz="2400" b="1" dirty="0">
                <a:solidFill>
                  <a:srgbClr val="FF0000"/>
                </a:solidFill>
              </a:rPr>
              <a:t>);</a:t>
            </a:r>
            <a:endParaRPr lang="ja-JP" altLang="en-US" sz="2400" b="1" dirty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0213" y="1160463"/>
            <a:ext cx="8713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 dirty="0"/>
              <a:t>・第一引数・・・</a:t>
            </a:r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b="1" dirty="0" err="1">
                <a:solidFill>
                  <a:srgbClr val="0000FF"/>
                </a:solidFill>
              </a:rPr>
              <a:t>fopen</a:t>
            </a:r>
            <a:r>
              <a:rPr lang="en-US" altLang="ja-JP" sz="2400" b="1" dirty="0">
                <a:solidFill>
                  <a:srgbClr val="0000FF"/>
                </a:solidFill>
              </a:rPr>
              <a:t>()</a:t>
            </a:r>
            <a:r>
              <a:rPr lang="ja-JP" altLang="en-US" sz="2400" b="1" dirty="0">
                <a:solidFill>
                  <a:srgbClr val="0000FF"/>
                </a:solidFill>
              </a:rPr>
              <a:t>の時に取得した</a:t>
            </a:r>
            <a:r>
              <a:rPr lang="en-US" altLang="ja-JP" sz="2400" b="1" dirty="0">
                <a:solidFill>
                  <a:srgbClr val="000000"/>
                </a:solidFill>
              </a:rPr>
              <a:t>FILE</a:t>
            </a:r>
            <a:r>
              <a:rPr lang="ja-JP" altLang="en-US" sz="2400" b="1" dirty="0">
                <a:solidFill>
                  <a:srgbClr val="000000"/>
                </a:solidFill>
              </a:rPr>
              <a:t>構造体のポインタ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・戻り値・・・読み取った</a:t>
            </a:r>
            <a:r>
              <a:rPr lang="en-US" altLang="ja-JP" sz="2400" b="1" dirty="0">
                <a:solidFill>
                  <a:srgbClr val="000000"/>
                </a:solidFill>
              </a:rPr>
              <a:t>1</a:t>
            </a:r>
            <a:r>
              <a:rPr lang="ja-JP" altLang="en-US" sz="2400" b="1" dirty="0">
                <a:solidFill>
                  <a:srgbClr val="000000"/>
                </a:solidFill>
              </a:rPr>
              <a:t>文字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　　　　　　「</a:t>
            </a:r>
            <a:r>
              <a:rPr lang="en-US" altLang="ja-JP" sz="2400" b="1" dirty="0">
                <a:solidFill>
                  <a:srgbClr val="FF0000"/>
                </a:solidFill>
              </a:rPr>
              <a:t>EOF</a:t>
            </a:r>
            <a:r>
              <a:rPr lang="ja-JP" altLang="en-US" sz="2400" b="1" dirty="0">
                <a:solidFill>
                  <a:srgbClr val="000000"/>
                </a:solidFill>
              </a:rPr>
              <a:t>」＝エラー</a:t>
            </a:r>
            <a:r>
              <a:rPr lang="en-US" altLang="ja-JP" sz="2400" b="1" dirty="0">
                <a:solidFill>
                  <a:srgbClr val="000000"/>
                </a:solidFill>
              </a:rPr>
              <a:t>(</a:t>
            </a:r>
            <a:r>
              <a:rPr lang="ja-JP" altLang="en-US" sz="2400" b="1" dirty="0">
                <a:solidFill>
                  <a:srgbClr val="000000"/>
                </a:solidFill>
              </a:rPr>
              <a:t>データが無いなど</a:t>
            </a:r>
            <a:r>
              <a:rPr lang="en-US" altLang="ja-JP" sz="2400" b="1" dirty="0">
                <a:solidFill>
                  <a:srgbClr val="000000"/>
                </a:solidFill>
              </a:rPr>
              <a:t>)</a:t>
            </a:r>
            <a:endParaRPr lang="ja-JP" altLang="en-US" sz="2400" b="1" dirty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79512" y="2792452"/>
            <a:ext cx="8912225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char</a:t>
            </a:r>
            <a:r>
              <a:rPr lang="ja-JP" altLang="en-US" sz="2400" b="1" dirty="0">
                <a:solidFill>
                  <a:srgbClr val="FF0000"/>
                </a:solidFill>
              </a:rPr>
              <a:t>＊</a:t>
            </a:r>
            <a:r>
              <a:rPr lang="en-US" altLang="ja-JP" sz="2400" b="1" dirty="0">
                <a:solidFill>
                  <a:srgbClr val="FF0000"/>
                </a:solidFill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</a:rPr>
              <a:t>fgets</a:t>
            </a:r>
            <a:r>
              <a:rPr lang="en-US" altLang="ja-JP" sz="2400" b="1" dirty="0">
                <a:solidFill>
                  <a:srgbClr val="FF0000"/>
                </a:solidFill>
              </a:rPr>
              <a:t>( char</a:t>
            </a:r>
            <a:r>
              <a:rPr lang="ja-JP" altLang="en-US" sz="2400" b="1" dirty="0">
                <a:solidFill>
                  <a:srgbClr val="FF0000"/>
                </a:solidFill>
              </a:rPr>
              <a:t>＊　保存する変数</a:t>
            </a:r>
            <a:r>
              <a:rPr lang="en-US" altLang="ja-JP" sz="2400" b="1" dirty="0">
                <a:solidFill>
                  <a:srgbClr val="FF0000"/>
                </a:solidFill>
              </a:rPr>
              <a:t>, </a:t>
            </a:r>
            <a:r>
              <a:rPr lang="en-US" altLang="ja-JP" sz="2400" b="1" dirty="0" err="1">
                <a:solidFill>
                  <a:srgbClr val="FF0000"/>
                </a:solidFill>
              </a:rPr>
              <a:t>int</a:t>
            </a:r>
            <a:r>
              <a:rPr lang="ja-JP" altLang="en-US" sz="2400" b="1" dirty="0">
                <a:solidFill>
                  <a:srgbClr val="FF0000"/>
                </a:solidFill>
              </a:rPr>
              <a:t>　読み込む最大文字数</a:t>
            </a:r>
            <a:r>
              <a:rPr lang="en-US" altLang="ja-JP" sz="2400" b="1" dirty="0">
                <a:solidFill>
                  <a:srgbClr val="FF0000"/>
                </a:solidFill>
              </a:rPr>
              <a:t>,</a:t>
            </a:r>
            <a:br>
              <a:rPr lang="en-US" altLang="ja-JP" sz="2400" b="1" dirty="0">
                <a:solidFill>
                  <a:srgbClr val="FF0000"/>
                </a:solidFill>
              </a:rPr>
            </a:br>
            <a:r>
              <a:rPr lang="en-US" altLang="ja-JP" sz="2400" b="1" dirty="0">
                <a:solidFill>
                  <a:srgbClr val="FF0000"/>
                </a:solidFill>
              </a:rPr>
              <a:t>		FILE</a:t>
            </a:r>
            <a:r>
              <a:rPr lang="ja-JP" altLang="en-US" sz="2400" b="1" dirty="0">
                <a:solidFill>
                  <a:srgbClr val="FF0000"/>
                </a:solidFill>
              </a:rPr>
              <a:t>＊　ファイル構造体</a:t>
            </a:r>
            <a:r>
              <a:rPr lang="en-US" altLang="ja-JP" sz="2400" b="1" dirty="0">
                <a:solidFill>
                  <a:srgbClr val="FF0000"/>
                </a:solidFill>
              </a:rPr>
              <a:t>);</a:t>
            </a:r>
            <a:endParaRPr lang="ja-JP" altLang="en-US" sz="2400" b="1" dirty="0"/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611560" y="3607534"/>
            <a:ext cx="83530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 dirty="0"/>
              <a:t>・第一引数・・・読み取った文字列を格納するための配列</a:t>
            </a:r>
            <a:br>
              <a:rPr lang="en-US" altLang="ja-JP" sz="2400" b="1" dirty="0"/>
            </a:br>
            <a:r>
              <a:rPr lang="ja-JP" altLang="en-US" sz="2400" b="1" dirty="0"/>
              <a:t>・第二引数・・・最大取得文字数</a:t>
            </a:r>
            <a:br>
              <a:rPr lang="en-US" altLang="ja-JP" sz="2400" b="1" dirty="0"/>
            </a:br>
            <a:r>
              <a:rPr lang="ja-JP" altLang="en-US" sz="2400" b="1" dirty="0"/>
              <a:t>　　　　　　　　　</a:t>
            </a:r>
            <a:r>
              <a:rPr lang="en-US" altLang="ja-JP" sz="2400" b="1" dirty="0"/>
              <a:t>(</a:t>
            </a:r>
            <a:r>
              <a:rPr lang="ja-JP" altLang="en-US" sz="2400" b="1" dirty="0"/>
              <a:t>テキスト内に「</a:t>
            </a:r>
            <a:r>
              <a:rPr lang="en-US" altLang="ja-JP" sz="2400" b="1" dirty="0">
                <a:solidFill>
                  <a:srgbClr val="0000FF"/>
                </a:solidFill>
              </a:rPr>
              <a:t>\n</a:t>
            </a:r>
            <a:r>
              <a:rPr lang="ja-JP" altLang="en-US" sz="2400" b="1" dirty="0"/>
              <a:t>」がある場合などは、</a:t>
            </a:r>
            <a:br>
              <a:rPr lang="en-US" altLang="ja-JP" sz="2400" b="1" dirty="0"/>
            </a:br>
            <a:r>
              <a:rPr lang="ja-JP" altLang="en-US" sz="2400" b="1" dirty="0"/>
              <a:t>　　　　　　　　　　</a:t>
            </a:r>
            <a:r>
              <a:rPr lang="ja-JP" altLang="en-US" sz="2400" b="1" dirty="0">
                <a:solidFill>
                  <a:srgbClr val="FF0000"/>
                </a:solidFill>
              </a:rPr>
              <a:t>文字数に達していなくても</a:t>
            </a:r>
            <a:r>
              <a:rPr lang="ja-JP" altLang="en-US" sz="2400" b="1" dirty="0"/>
              <a:t>止める</a:t>
            </a:r>
            <a:r>
              <a:rPr lang="en-US" altLang="ja-JP" sz="2400" b="1" dirty="0"/>
              <a:t>)</a:t>
            </a:r>
            <a:br>
              <a:rPr lang="en-US" altLang="ja-JP" sz="2400" b="1" dirty="0"/>
            </a:br>
            <a:r>
              <a:rPr lang="ja-JP" altLang="en-US" sz="2400" b="1" dirty="0"/>
              <a:t>・第三引数・・・</a:t>
            </a:r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b="1" dirty="0" err="1">
                <a:solidFill>
                  <a:srgbClr val="0000FF"/>
                </a:solidFill>
              </a:rPr>
              <a:t>fopen</a:t>
            </a:r>
            <a:r>
              <a:rPr lang="en-US" altLang="ja-JP" sz="2400" b="1" dirty="0">
                <a:solidFill>
                  <a:srgbClr val="0000FF"/>
                </a:solidFill>
              </a:rPr>
              <a:t>()</a:t>
            </a:r>
            <a:r>
              <a:rPr lang="ja-JP" altLang="en-US" sz="2400" b="1" dirty="0">
                <a:solidFill>
                  <a:srgbClr val="0000FF"/>
                </a:solidFill>
              </a:rPr>
              <a:t>の時に取得した</a:t>
            </a:r>
            <a:r>
              <a:rPr lang="en-US" altLang="ja-JP" sz="2400" b="1" dirty="0">
                <a:solidFill>
                  <a:srgbClr val="000000"/>
                </a:solidFill>
              </a:rPr>
              <a:t>FILE</a:t>
            </a:r>
            <a:r>
              <a:rPr lang="ja-JP" altLang="en-US" sz="2400" b="1" dirty="0">
                <a:solidFill>
                  <a:srgbClr val="000000"/>
                </a:solidFill>
              </a:rPr>
              <a:t>構造体のポインタ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・戻り値・・・読み取った</a:t>
            </a:r>
            <a:r>
              <a:rPr lang="en-US" altLang="ja-JP" sz="2400" b="1" dirty="0">
                <a:solidFill>
                  <a:srgbClr val="000000"/>
                </a:solidFill>
              </a:rPr>
              <a:t>1</a:t>
            </a:r>
            <a:r>
              <a:rPr lang="ja-JP" altLang="en-US" sz="2400" b="1" dirty="0">
                <a:solidFill>
                  <a:srgbClr val="000000"/>
                </a:solidFill>
              </a:rPr>
              <a:t>行分の文字列の先頭アドレス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　　　　　　「</a:t>
            </a:r>
            <a:r>
              <a:rPr lang="en-US" altLang="ja-JP" sz="2400" b="1" dirty="0">
                <a:solidFill>
                  <a:srgbClr val="FF0000"/>
                </a:solidFill>
              </a:rPr>
              <a:t>NULL</a:t>
            </a:r>
            <a:r>
              <a:rPr lang="ja-JP" altLang="en-US" sz="2400" b="1" dirty="0">
                <a:solidFill>
                  <a:srgbClr val="000000"/>
                </a:solidFill>
              </a:rPr>
              <a:t>」＝エラー</a:t>
            </a:r>
            <a:r>
              <a:rPr lang="en-US" altLang="ja-JP" sz="2400" b="1" dirty="0">
                <a:solidFill>
                  <a:srgbClr val="000000"/>
                </a:solidFill>
              </a:rPr>
              <a:t>(</a:t>
            </a:r>
            <a:r>
              <a:rPr lang="ja-JP" altLang="en-US" sz="2400" b="1" dirty="0">
                <a:solidFill>
                  <a:srgbClr val="000000"/>
                </a:solidFill>
              </a:rPr>
              <a:t>データが無いなど</a:t>
            </a:r>
            <a:r>
              <a:rPr lang="en-US" altLang="ja-JP" sz="2400" b="1" dirty="0">
                <a:solidFill>
                  <a:srgbClr val="000000"/>
                </a:solidFill>
              </a:rPr>
              <a:t>)</a:t>
            </a:r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92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467544" y="5475250"/>
            <a:ext cx="83530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dirty="0" err="1"/>
              <a:t>fgetc</a:t>
            </a:r>
            <a:r>
              <a:rPr lang="ja-JP" altLang="en-US" sz="2400" b="1" dirty="0"/>
              <a:t>・</a:t>
            </a:r>
            <a:r>
              <a:rPr lang="en-US" altLang="ja-JP" sz="2400" b="1" dirty="0" err="1"/>
              <a:t>fgets</a:t>
            </a:r>
            <a:r>
              <a:rPr lang="ja-JP" altLang="en-US" sz="2400" b="1" dirty="0"/>
              <a:t>共にアルゴリズムは似ているので</a:t>
            </a:r>
            <a:br>
              <a:rPr lang="en-US" altLang="ja-JP" sz="2400" b="1" dirty="0"/>
            </a:br>
            <a:r>
              <a:rPr lang="ja-JP" altLang="en-US" sz="2400" b="1" dirty="0"/>
              <a:t>後は好みで作成しよう！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8563"/>
            <a:ext cx="1872208" cy="2369884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3419872" y="372717"/>
            <a:ext cx="4722440" cy="1256083"/>
          </a:xfrm>
          <a:prstGeom prst="wedgeRoundRectCallout">
            <a:avLst>
              <a:gd name="adj1" fmla="val -60461"/>
              <a:gd name="adj2" fmla="val 3785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b="1" dirty="0" err="1">
                <a:latin typeface="ＭＳ Ｐゴシック"/>
              </a:rPr>
              <a:t>fgetc</a:t>
            </a:r>
            <a:r>
              <a:rPr lang="en-US" altLang="ja-JP" sz="2000" b="1" dirty="0">
                <a:latin typeface="ＭＳ Ｐゴシック"/>
              </a:rPr>
              <a:t>()</a:t>
            </a:r>
            <a:r>
              <a:rPr lang="ja-JP" altLang="en-US" sz="2000" b="1" dirty="0">
                <a:latin typeface="ＭＳ Ｐゴシック"/>
              </a:rPr>
              <a:t>は</a:t>
            </a:r>
            <a:r>
              <a:rPr lang="en-US" altLang="ja-JP" sz="2000" b="1" dirty="0">
                <a:latin typeface="ＭＳ Ｐゴシック"/>
              </a:rPr>
              <a:t>1</a:t>
            </a:r>
            <a:r>
              <a:rPr lang="ja-JP" altLang="en-US" sz="2000" b="1" dirty="0">
                <a:latin typeface="ＭＳ Ｐゴシック"/>
              </a:rPr>
              <a:t>文字ずつ取得するけど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文字として取得する</a:t>
            </a:r>
            <a:r>
              <a:rPr lang="ja-JP" altLang="en-US" sz="2000" b="1" dirty="0">
                <a:latin typeface="ＭＳ Ｐゴシック"/>
              </a:rPr>
              <a:t>ので、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数値に変換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する必要があるわね。</a:t>
            </a:r>
          </a:p>
        </p:txBody>
      </p:sp>
      <p:sp>
        <p:nvSpPr>
          <p:cNvPr id="9" name="角丸四角形吹き出し 8"/>
          <p:cNvSpPr/>
          <p:nvPr/>
        </p:nvSpPr>
        <p:spPr>
          <a:xfrm>
            <a:off x="3434118" y="1906907"/>
            <a:ext cx="4722440" cy="1018037"/>
          </a:xfrm>
          <a:prstGeom prst="wedgeRoundRectCallout">
            <a:avLst>
              <a:gd name="adj1" fmla="val -63812"/>
              <a:gd name="adj2" fmla="val -3354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後は、「</a:t>
            </a:r>
            <a:r>
              <a:rPr lang="en-US" altLang="ja-JP" sz="2000" b="1" dirty="0">
                <a:solidFill>
                  <a:srgbClr val="00B050"/>
                </a:solidFill>
                <a:latin typeface="ＭＳ Ｐゴシック"/>
              </a:rPr>
              <a:t>,(</a:t>
            </a:r>
            <a:r>
              <a:rPr lang="ja-JP" altLang="en-US" sz="2000" b="1" dirty="0">
                <a:solidFill>
                  <a:srgbClr val="00B050"/>
                </a:solidFill>
                <a:latin typeface="ＭＳ Ｐゴシック"/>
              </a:rPr>
              <a:t>カンマ</a:t>
            </a:r>
            <a:r>
              <a:rPr lang="en-US" altLang="ja-JP" sz="2000" b="1" dirty="0">
                <a:solidFill>
                  <a:srgbClr val="00B050"/>
                </a:solidFill>
                <a:latin typeface="ＭＳ Ｐゴシック"/>
              </a:rPr>
              <a:t>)</a:t>
            </a:r>
            <a:r>
              <a:rPr lang="ja-JP" altLang="en-US" sz="2000" b="1" dirty="0">
                <a:latin typeface="ＭＳ Ｐゴシック"/>
              </a:rPr>
              <a:t>」や「</a:t>
            </a:r>
            <a:r>
              <a:rPr lang="en-US" altLang="ja-JP" sz="2000" b="1" dirty="0">
                <a:solidFill>
                  <a:srgbClr val="00B050"/>
                </a:solidFill>
                <a:latin typeface="ＭＳ Ｐゴシック"/>
              </a:rPr>
              <a:t>\n</a:t>
            </a:r>
            <a:r>
              <a:rPr lang="ja-JP" altLang="en-US" sz="2000" b="1" dirty="0">
                <a:latin typeface="ＭＳ Ｐゴシック"/>
              </a:rPr>
              <a:t>」を飛ばして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取得した数値を二次元配列に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格納すれば終わりね。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72200" y="2950876"/>
            <a:ext cx="1951434" cy="2470169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1088813" y="3669203"/>
            <a:ext cx="4722440" cy="1256083"/>
          </a:xfrm>
          <a:prstGeom prst="wedgeRoundRectCallout">
            <a:avLst>
              <a:gd name="adj1" fmla="val 65025"/>
              <a:gd name="adj2" fmla="val -2374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b="1" dirty="0" err="1">
                <a:latin typeface="ＭＳ Ｐゴシック"/>
              </a:rPr>
              <a:t>fgets</a:t>
            </a:r>
            <a:r>
              <a:rPr lang="en-US" altLang="ja-JP" sz="2000" b="1" dirty="0">
                <a:latin typeface="ＭＳ Ｐゴシック"/>
              </a:rPr>
              <a:t>()</a:t>
            </a:r>
            <a:r>
              <a:rPr lang="ja-JP" altLang="en-US" sz="2000" b="1" dirty="0">
                <a:latin typeface="ＭＳ Ｐゴシック"/>
              </a:rPr>
              <a:t>は一気に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一行分のデータを</a:t>
            </a:r>
            <a:br>
              <a:rPr lang="en-US" altLang="ja-JP" sz="2000" b="1" dirty="0">
                <a:solidFill>
                  <a:srgbClr val="FF0000"/>
                </a:solidFill>
                <a:latin typeface="ＭＳ Ｐゴシック"/>
              </a:rPr>
            </a:b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取得</a:t>
            </a:r>
            <a:r>
              <a:rPr lang="ja-JP" altLang="en-US" sz="2000" b="1" dirty="0">
                <a:latin typeface="ＭＳ Ｐゴシック"/>
              </a:rPr>
              <a:t>するところは違うけど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他の処理は</a:t>
            </a:r>
            <a:r>
              <a:rPr lang="en-US" altLang="ja-JP" sz="2000" b="1" dirty="0" err="1">
                <a:latin typeface="ＭＳ Ｐゴシック"/>
              </a:rPr>
              <a:t>fgetc</a:t>
            </a:r>
            <a:r>
              <a:rPr lang="en-US" altLang="ja-JP" sz="2000" b="1" dirty="0">
                <a:latin typeface="ＭＳ Ｐゴシック"/>
              </a:rPr>
              <a:t>()</a:t>
            </a:r>
            <a:r>
              <a:rPr lang="ja-JP" altLang="en-US" sz="2000" b="1" dirty="0">
                <a:latin typeface="ＭＳ Ｐゴシック"/>
              </a:rPr>
              <a:t>と同じかな。</a:t>
            </a:r>
          </a:p>
        </p:txBody>
      </p:sp>
    </p:spTree>
    <p:extLst>
      <p:ext uri="{BB962C8B-B14F-4D97-AF65-F5344CB8AC3E}">
        <p14:creationId xmlns:p14="http://schemas.microsoft.com/office/powerpoint/2010/main" val="130802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2334" y="693738"/>
            <a:ext cx="9036496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 b="1" dirty="0" err="1">
                <a:solidFill>
                  <a:srgbClr val="FF0000"/>
                </a:solidFill>
              </a:rPr>
              <a:t>int</a:t>
            </a:r>
            <a:r>
              <a:rPr lang="en-US" altLang="ja-JP" sz="2400" b="1" dirty="0">
                <a:solidFill>
                  <a:srgbClr val="FF0000"/>
                </a:solidFill>
              </a:rPr>
              <a:t>  </a:t>
            </a:r>
            <a:r>
              <a:rPr lang="en-US" altLang="ja-JP" sz="2400" b="1" dirty="0" err="1">
                <a:solidFill>
                  <a:srgbClr val="FF0000"/>
                </a:solidFill>
              </a:rPr>
              <a:t>fscanf</a:t>
            </a:r>
            <a:r>
              <a:rPr lang="en-US" altLang="ja-JP" sz="2400" b="1" dirty="0">
                <a:solidFill>
                  <a:srgbClr val="FF0000"/>
                </a:solidFill>
              </a:rPr>
              <a:t>(FILE</a:t>
            </a:r>
            <a:r>
              <a:rPr lang="ja-JP" altLang="en-US" sz="2400" b="1" dirty="0">
                <a:solidFill>
                  <a:srgbClr val="FF0000"/>
                </a:solidFill>
              </a:rPr>
              <a:t>　＊ファイル構造体</a:t>
            </a:r>
            <a:r>
              <a:rPr lang="en-US" altLang="ja-JP" sz="2400" b="1" dirty="0">
                <a:solidFill>
                  <a:srgbClr val="FF0000"/>
                </a:solidFill>
              </a:rPr>
              <a:t>, </a:t>
            </a:r>
            <a:r>
              <a:rPr lang="en-US" altLang="ja-JP" sz="2400" b="1" dirty="0" err="1">
                <a:solidFill>
                  <a:srgbClr val="FF0000"/>
                </a:solidFill>
              </a:rPr>
              <a:t>const</a:t>
            </a:r>
            <a:r>
              <a:rPr lang="en-US" altLang="ja-JP" sz="2400" b="1" dirty="0">
                <a:solidFill>
                  <a:srgbClr val="FF0000"/>
                </a:solidFill>
              </a:rPr>
              <a:t> char </a:t>
            </a:r>
            <a:r>
              <a:rPr lang="ja-JP" altLang="en-US" sz="2400" b="1" dirty="0">
                <a:solidFill>
                  <a:srgbClr val="FF0000"/>
                </a:solidFill>
              </a:rPr>
              <a:t>フォーマット</a:t>
            </a:r>
            <a:r>
              <a:rPr lang="en-US" altLang="ja-JP" sz="2400" b="1" dirty="0">
                <a:solidFill>
                  <a:srgbClr val="FF0000"/>
                </a:solidFill>
              </a:rPr>
              <a:t>, </a:t>
            </a:r>
            <a:r>
              <a:rPr lang="ja-JP" altLang="en-US" sz="2400" b="1" dirty="0">
                <a:solidFill>
                  <a:srgbClr val="FF0000"/>
                </a:solidFill>
              </a:rPr>
              <a:t>・・・</a:t>
            </a:r>
            <a:r>
              <a:rPr lang="en-US" altLang="ja-JP" sz="2400" b="1" dirty="0">
                <a:solidFill>
                  <a:srgbClr val="FF0000"/>
                </a:solidFill>
              </a:rPr>
              <a:t>);</a:t>
            </a:r>
            <a:endParaRPr lang="ja-JP" altLang="en-US" sz="2400" b="1" dirty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30213" y="1160463"/>
            <a:ext cx="87137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2400" b="1" dirty="0"/>
              <a:t>・第一引数・・・</a:t>
            </a:r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b="1" dirty="0" err="1">
                <a:solidFill>
                  <a:srgbClr val="0000FF"/>
                </a:solidFill>
              </a:rPr>
              <a:t>fopen</a:t>
            </a:r>
            <a:r>
              <a:rPr lang="en-US" altLang="ja-JP" sz="2400" b="1" dirty="0">
                <a:solidFill>
                  <a:srgbClr val="0000FF"/>
                </a:solidFill>
              </a:rPr>
              <a:t>()</a:t>
            </a:r>
            <a:r>
              <a:rPr lang="ja-JP" altLang="en-US" sz="2400" b="1" dirty="0">
                <a:solidFill>
                  <a:srgbClr val="0000FF"/>
                </a:solidFill>
              </a:rPr>
              <a:t>の時に取得した</a:t>
            </a:r>
            <a:r>
              <a:rPr lang="en-US" altLang="ja-JP" sz="2400" b="1" dirty="0">
                <a:solidFill>
                  <a:srgbClr val="000000"/>
                </a:solidFill>
              </a:rPr>
              <a:t>FILE</a:t>
            </a:r>
            <a:r>
              <a:rPr lang="ja-JP" altLang="en-US" sz="2400" b="1" dirty="0">
                <a:solidFill>
                  <a:srgbClr val="000000"/>
                </a:solidFill>
              </a:rPr>
              <a:t>構造体のポインタ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・第二引数以降・・・「</a:t>
            </a:r>
            <a:r>
              <a:rPr lang="en-US" altLang="ja-JP" sz="2400" b="1" dirty="0" err="1">
                <a:solidFill>
                  <a:srgbClr val="000000"/>
                </a:solidFill>
              </a:rPr>
              <a:t>scanf</a:t>
            </a:r>
            <a:r>
              <a:rPr lang="en-US" altLang="ja-JP" sz="2400" b="1" dirty="0">
                <a:solidFill>
                  <a:srgbClr val="000000"/>
                </a:solidFill>
              </a:rPr>
              <a:t>()</a:t>
            </a:r>
            <a:r>
              <a:rPr lang="ja-JP" altLang="en-US" sz="2400" b="1" dirty="0">
                <a:solidFill>
                  <a:srgbClr val="000000"/>
                </a:solidFill>
              </a:rPr>
              <a:t>」関数と同じ使い方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・戻り値・・・読み取った</a:t>
            </a:r>
            <a:r>
              <a:rPr lang="en-US" altLang="ja-JP" sz="2400" b="1" dirty="0">
                <a:solidFill>
                  <a:srgbClr val="000000"/>
                </a:solidFill>
              </a:rPr>
              <a:t>1</a:t>
            </a:r>
            <a:r>
              <a:rPr lang="ja-JP" altLang="en-US" sz="2400" b="1" dirty="0">
                <a:solidFill>
                  <a:srgbClr val="000000"/>
                </a:solidFill>
              </a:rPr>
              <a:t>文字</a:t>
            </a:r>
            <a:br>
              <a:rPr lang="en-US" altLang="ja-JP" sz="2400" b="1" dirty="0">
                <a:solidFill>
                  <a:srgbClr val="000000"/>
                </a:solidFill>
              </a:rPr>
            </a:br>
            <a:r>
              <a:rPr lang="ja-JP" altLang="en-US" sz="2400" b="1" dirty="0">
                <a:solidFill>
                  <a:srgbClr val="000000"/>
                </a:solidFill>
              </a:rPr>
              <a:t>　　　　　　　「</a:t>
            </a:r>
            <a:r>
              <a:rPr lang="en-US" altLang="ja-JP" sz="2400" b="1" dirty="0">
                <a:solidFill>
                  <a:srgbClr val="FF0000"/>
                </a:solidFill>
              </a:rPr>
              <a:t>EOF</a:t>
            </a:r>
            <a:r>
              <a:rPr lang="ja-JP" altLang="en-US" sz="2400" b="1" dirty="0">
                <a:solidFill>
                  <a:srgbClr val="000000"/>
                </a:solidFill>
              </a:rPr>
              <a:t>」＝エラー</a:t>
            </a:r>
            <a:r>
              <a:rPr lang="en-US" altLang="ja-JP" sz="2400" b="1" dirty="0">
                <a:solidFill>
                  <a:srgbClr val="000000"/>
                </a:solidFill>
              </a:rPr>
              <a:t>(</a:t>
            </a:r>
            <a:r>
              <a:rPr lang="ja-JP" altLang="en-US" sz="2400" b="1" dirty="0">
                <a:solidFill>
                  <a:srgbClr val="000000"/>
                </a:solidFill>
              </a:rPr>
              <a:t>データが無いなど</a:t>
            </a:r>
            <a:r>
              <a:rPr lang="en-US" altLang="ja-JP" sz="2400" b="1" dirty="0">
                <a:solidFill>
                  <a:srgbClr val="000000"/>
                </a:solidFill>
              </a:rPr>
              <a:t>)</a:t>
            </a:r>
            <a:endParaRPr lang="ja-JP" altLang="en-US" sz="24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0213" y="5589240"/>
            <a:ext cx="8378030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イメージとしては、</a:t>
            </a:r>
            <a:br>
              <a:rPr lang="en-US" altLang="ja-JP" sz="2263" b="1" dirty="0"/>
            </a:br>
            <a:r>
              <a:rPr lang="ja-JP" altLang="en-US" sz="2263" b="1" dirty="0"/>
              <a:t>文字を受け取るのが</a:t>
            </a:r>
            <a:r>
              <a:rPr lang="ja-JP" altLang="en-US" sz="2263" b="1" dirty="0">
                <a:solidFill>
                  <a:srgbClr val="0000FF"/>
                </a:solidFill>
              </a:rPr>
              <a:t>キーボード</a:t>
            </a:r>
            <a:r>
              <a:rPr lang="ja-JP" altLang="en-US" sz="2263" b="1" dirty="0"/>
              <a:t>から</a:t>
            </a:r>
            <a:r>
              <a:rPr lang="ja-JP" altLang="en-US" sz="2263" b="1" dirty="0">
                <a:solidFill>
                  <a:srgbClr val="FF0000"/>
                </a:solidFill>
              </a:rPr>
              <a:t>外部ファイル</a:t>
            </a:r>
            <a:r>
              <a:rPr lang="ja-JP" altLang="en-US" sz="2263" b="1" dirty="0"/>
              <a:t>に、変わっただけ</a:t>
            </a:r>
            <a:br>
              <a:rPr lang="en-US" altLang="ja-JP" sz="2263" b="1" dirty="0"/>
            </a:br>
            <a:r>
              <a:rPr lang="ja-JP" altLang="en-US" sz="2263" b="1" dirty="0"/>
              <a:t>と考えると、ちょっとだけ分かりやすい</a:t>
            </a:r>
            <a:r>
              <a:rPr lang="en-US" altLang="ja-JP" sz="2263" b="1" dirty="0"/>
              <a:t>(</a:t>
            </a:r>
            <a:r>
              <a:rPr lang="ja-JP" altLang="en-US" sz="2263" b="1" dirty="0"/>
              <a:t>かも・・・</a:t>
            </a:r>
            <a:r>
              <a:rPr lang="en-US" altLang="ja-JP" sz="2263" b="1" dirty="0"/>
              <a:t>)</a:t>
            </a:r>
            <a:r>
              <a:rPr lang="ja-JP" altLang="en-US" sz="2263" b="1" dirty="0" err="1"/>
              <a:t>。</a:t>
            </a:r>
            <a:endParaRPr lang="ja-JP" altLang="en-US" sz="2263" b="1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601099" y="3175259"/>
            <a:ext cx="3827462" cy="1968844"/>
          </a:xfrm>
          <a:prstGeom prst="wedgeRoundRectCallout">
            <a:avLst>
              <a:gd name="adj1" fmla="val 71314"/>
              <a:gd name="adj2" fmla="val -1796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/>
              <a:t>できれば</a:t>
            </a:r>
            <a:r>
              <a:rPr lang="en-US" altLang="ja-JP" sz="2000" b="1" dirty="0" err="1"/>
              <a:t>fscanf_s</a:t>
            </a:r>
            <a:r>
              <a:rPr lang="ja-JP" altLang="en-US" sz="2000" b="1" dirty="0"/>
              <a:t>の方を</a:t>
            </a:r>
            <a:br>
              <a:rPr lang="en-US" altLang="ja-JP" sz="2000" b="1" dirty="0"/>
            </a:br>
            <a:r>
              <a:rPr lang="ja-JP" altLang="en-US" sz="2000" b="1" dirty="0"/>
              <a:t>使ってください。</a:t>
            </a:r>
            <a:br>
              <a:rPr lang="en-US" altLang="ja-JP" sz="2000" b="1" dirty="0"/>
            </a:br>
            <a:r>
              <a:rPr lang="ja-JP" altLang="en-US" sz="2000" b="1" dirty="0"/>
              <a:t>詳しい説明は、ネットなどを</a:t>
            </a:r>
            <a:endParaRPr lang="en-US" altLang="ja-JP" sz="2000" b="1" dirty="0"/>
          </a:p>
          <a:p>
            <a:pPr algn="ctr">
              <a:defRPr/>
            </a:pPr>
            <a:r>
              <a:rPr lang="ja-JP" altLang="en-US" sz="2000" b="1" dirty="0"/>
              <a:t>ご覧ください。</a:t>
            </a:r>
            <a:br>
              <a:rPr lang="en-US" altLang="ja-JP" sz="2000" b="1" dirty="0"/>
            </a:br>
            <a:r>
              <a:rPr lang="ja-JP" altLang="en-US" sz="2000" b="1" dirty="0"/>
              <a:t>この内容をまとめるのは</a:t>
            </a:r>
            <a:br>
              <a:rPr lang="en-US" altLang="ja-JP" sz="2000" b="1" dirty="0"/>
            </a:br>
            <a:r>
              <a:rPr lang="ja-JP" altLang="en-US" sz="2000" b="1" dirty="0"/>
              <a:t>しんどいです・・・。</a:t>
            </a:r>
          </a:p>
        </p:txBody>
      </p:sp>
      <p:pic>
        <p:nvPicPr>
          <p:cNvPr id="9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93527"/>
            <a:ext cx="2940676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75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7088" y="260350"/>
            <a:ext cx="770255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,(</a:t>
            </a:r>
            <a:r>
              <a:rPr lang="ja-JP" altLang="en-US" sz="2263" b="1" dirty="0"/>
              <a:t>カンマ</a:t>
            </a:r>
            <a:r>
              <a:rPr lang="en-US" altLang="ja-JP" sz="2263" b="1" dirty="0"/>
              <a:t>)</a:t>
            </a:r>
            <a:r>
              <a:rPr lang="ja-JP" altLang="en-US" sz="2263" b="1" dirty="0"/>
              <a:t>でデータが区切られているので、一つずつ取得する</a:t>
            </a:r>
            <a:br>
              <a:rPr lang="en-US" altLang="ja-JP" sz="2263" b="1" dirty="0"/>
            </a:br>
            <a:r>
              <a:rPr lang="ja-JP" altLang="en-US" sz="2263" b="1" dirty="0"/>
              <a:t>場合は以下の方法で行うとよいが・・・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16013" y="1412875"/>
            <a:ext cx="3887787" cy="1830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0" b="1" dirty="0" err="1"/>
              <a:t>int</a:t>
            </a:r>
            <a:r>
              <a:rPr lang="en-US" altLang="ja-JP" sz="2260" b="1" dirty="0"/>
              <a:t>  </a:t>
            </a:r>
            <a:r>
              <a:rPr lang="en-US" altLang="ja-JP" sz="2260" b="1" dirty="0" err="1"/>
              <a:t>num</a:t>
            </a:r>
            <a:r>
              <a:rPr lang="en-US" altLang="ja-JP" sz="2260" b="1" dirty="0"/>
              <a:t>;</a:t>
            </a:r>
            <a:br>
              <a:rPr lang="en-US" altLang="ja-JP" sz="2260" b="1" dirty="0"/>
            </a:br>
            <a:r>
              <a:rPr lang="en-US" altLang="ja-JP" sz="2260" b="1" dirty="0" err="1"/>
              <a:t>fscanf_s</a:t>
            </a:r>
            <a:r>
              <a:rPr lang="en-US" altLang="ja-JP" sz="2260" b="1" dirty="0"/>
              <a:t>(</a:t>
            </a:r>
            <a:r>
              <a:rPr lang="en-US" altLang="ja-JP" sz="2260" b="1" dirty="0" err="1"/>
              <a:t>fp</a:t>
            </a:r>
            <a:r>
              <a:rPr lang="en-US" altLang="ja-JP" sz="2260" b="1" dirty="0"/>
              <a:t>, “%d”, &amp;</a:t>
            </a:r>
            <a:r>
              <a:rPr lang="en-US" altLang="ja-JP" sz="2260" b="1" dirty="0" err="1"/>
              <a:t>num</a:t>
            </a:r>
            <a:r>
              <a:rPr lang="en-US" altLang="ja-JP" sz="2260" b="1" dirty="0"/>
              <a:t>);</a:t>
            </a:r>
            <a:br>
              <a:rPr lang="en-US" altLang="ja-JP" sz="2260" b="1" dirty="0"/>
            </a:br>
            <a:r>
              <a:rPr lang="en-US" altLang="ja-JP" sz="2260" b="1" dirty="0" err="1"/>
              <a:t>fgetc</a:t>
            </a:r>
            <a:r>
              <a:rPr lang="en-US" altLang="ja-JP" sz="2260" b="1" dirty="0"/>
              <a:t>(</a:t>
            </a:r>
            <a:r>
              <a:rPr lang="en-US" altLang="ja-JP" sz="2260" b="1" dirty="0" err="1"/>
              <a:t>fp</a:t>
            </a:r>
            <a:r>
              <a:rPr lang="en-US" altLang="ja-JP" sz="2260" b="1" dirty="0"/>
              <a:t>);</a:t>
            </a:r>
            <a:br>
              <a:rPr lang="en-US" altLang="ja-JP" sz="2260" b="1" dirty="0"/>
            </a:br>
            <a:r>
              <a:rPr lang="en-US" altLang="ja-JP" sz="2260" b="1" dirty="0" err="1"/>
              <a:t>fscanf_s</a:t>
            </a:r>
            <a:r>
              <a:rPr lang="en-US" altLang="ja-JP" sz="2260" b="1" dirty="0"/>
              <a:t>(</a:t>
            </a:r>
            <a:r>
              <a:rPr lang="en-US" altLang="ja-JP" sz="2260" b="1" dirty="0" err="1"/>
              <a:t>fp</a:t>
            </a:r>
            <a:r>
              <a:rPr lang="en-US" altLang="ja-JP" sz="2260" b="1" dirty="0"/>
              <a:t>, “%d”, &amp;</a:t>
            </a:r>
            <a:r>
              <a:rPr lang="en-US" altLang="ja-JP" sz="2260" b="1" dirty="0" err="1"/>
              <a:t>num</a:t>
            </a:r>
            <a:r>
              <a:rPr lang="en-US" altLang="ja-JP" sz="2260" b="1" dirty="0"/>
              <a:t>);</a:t>
            </a:r>
            <a:br>
              <a:rPr lang="en-US" altLang="ja-JP" sz="2260" b="1" dirty="0"/>
            </a:br>
            <a:r>
              <a:rPr lang="en-US" altLang="ja-JP" sz="2260" b="1" dirty="0"/>
              <a:t>	</a:t>
            </a:r>
            <a:r>
              <a:rPr lang="ja-JP" altLang="en-US" sz="2260" b="1" dirty="0"/>
              <a:t>　以下繰返し</a:t>
            </a:r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4787900" y="1989138"/>
            <a:ext cx="16557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77000" y="1768475"/>
            <a:ext cx="218281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一つ数字を取る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2506663" y="2328863"/>
            <a:ext cx="3937000" cy="20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508750" y="2209800"/>
            <a:ext cx="218281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カンマを飛ばす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7538" y="3810000"/>
            <a:ext cx="48847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次のような書き方でも正常に動作する。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108075" y="4421188"/>
            <a:ext cx="5695950" cy="788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0" b="1" dirty="0" err="1"/>
              <a:t>int</a:t>
            </a:r>
            <a:r>
              <a:rPr lang="en-US" altLang="ja-JP" sz="2260" b="1" dirty="0"/>
              <a:t>  num1, num2;</a:t>
            </a:r>
            <a:br>
              <a:rPr lang="en-US" altLang="ja-JP" sz="2260" b="1" dirty="0"/>
            </a:br>
            <a:r>
              <a:rPr lang="en-US" altLang="ja-JP" sz="2260" b="1" dirty="0" err="1"/>
              <a:t>fscanf_s</a:t>
            </a:r>
            <a:r>
              <a:rPr lang="en-US" altLang="ja-JP" sz="2260" b="1" dirty="0"/>
              <a:t>(</a:t>
            </a:r>
            <a:r>
              <a:rPr lang="en-US" altLang="ja-JP" sz="2260" b="1" dirty="0" err="1"/>
              <a:t>fp</a:t>
            </a:r>
            <a:r>
              <a:rPr lang="en-US" altLang="ja-JP" sz="2260" b="1" dirty="0"/>
              <a:t>, “%</a:t>
            </a:r>
            <a:r>
              <a:rPr lang="en-US" altLang="ja-JP" sz="2260" b="1" dirty="0" err="1"/>
              <a:t>d</a:t>
            </a:r>
            <a:r>
              <a:rPr lang="en-US" altLang="ja-JP" sz="2260" b="1" dirty="0" err="1">
                <a:solidFill>
                  <a:srgbClr val="FF0000"/>
                </a:solidFill>
              </a:rPr>
              <a:t>,</a:t>
            </a:r>
            <a:r>
              <a:rPr lang="en-US" altLang="ja-JP" sz="2260" b="1" dirty="0" err="1"/>
              <a:t>%d</a:t>
            </a:r>
            <a:r>
              <a:rPr lang="en-US" altLang="ja-JP" sz="2260" b="1" dirty="0">
                <a:solidFill>
                  <a:srgbClr val="FF0000"/>
                </a:solidFill>
              </a:rPr>
              <a:t>,</a:t>
            </a:r>
            <a:r>
              <a:rPr lang="en-US" altLang="ja-JP" sz="2260" b="1" dirty="0"/>
              <a:t>”, &amp;num1, &amp;num2);</a:t>
            </a:r>
            <a:endParaRPr lang="ja-JP" altLang="en-US" sz="2260" b="1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7538" y="5397500"/>
            <a:ext cx="7770812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カンマを書かずに読み取ろうとした場合は、</a:t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0000FF"/>
                </a:solidFill>
              </a:rPr>
              <a:t>数字を読み取ろうとしているのにカンマがある</a:t>
            </a:r>
            <a:r>
              <a:rPr lang="ja-JP" altLang="en-US" sz="2263" b="1" dirty="0"/>
              <a:t>ため読み取れず</a:t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FF0000"/>
                </a:solidFill>
              </a:rPr>
              <a:t>エラー扱い</a:t>
            </a:r>
            <a:r>
              <a:rPr lang="ja-JP" altLang="en-US" sz="2263" b="1" dirty="0"/>
              <a:t>になってしまう！！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60168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27088" y="260350"/>
            <a:ext cx="770255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以上の</a:t>
            </a:r>
            <a:r>
              <a:rPr lang="en-US" altLang="ja-JP" sz="2263" b="1" dirty="0"/>
              <a:t>3</a:t>
            </a:r>
            <a:r>
              <a:rPr lang="ja-JP" altLang="en-US" sz="2263" b="1" dirty="0" err="1"/>
              <a:t>つの</a:t>
            </a:r>
            <a:r>
              <a:rPr lang="ja-JP" altLang="en-US" sz="2263" b="1" dirty="0"/>
              <a:t>関数は、どれを使っても正解！</a:t>
            </a:r>
            <a:br>
              <a:rPr lang="en-US" altLang="ja-JP" sz="2263" b="1" dirty="0"/>
            </a:br>
            <a:r>
              <a:rPr lang="ja-JP" altLang="en-US" sz="2263" b="1" dirty="0"/>
              <a:t>自分が一番やりやすいと思える方法で挑戦しよう！！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6" y="1618622"/>
            <a:ext cx="2520280" cy="2280853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>
          <a:xfrm>
            <a:off x="3844999" y="1964844"/>
            <a:ext cx="4680520" cy="1324273"/>
          </a:xfrm>
          <a:prstGeom prst="wedgeRoundRectCallout">
            <a:avLst>
              <a:gd name="adj1" fmla="val -65841"/>
              <a:gd name="adj2" fmla="val -1796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/>
              <a:t>結局は二次元配列の中に</a:t>
            </a:r>
            <a:br>
              <a:rPr lang="en-US" altLang="ja-JP" sz="2000" b="1" dirty="0"/>
            </a:br>
            <a:r>
              <a:rPr lang="ja-JP" altLang="en-US" sz="2000" b="1" dirty="0"/>
              <a:t>正しく数値を入れられればいいんだよ。</a:t>
            </a:r>
            <a:br>
              <a:rPr lang="en-US" altLang="ja-JP" sz="2000" b="1" dirty="0"/>
            </a:br>
            <a:r>
              <a:rPr lang="ja-JP" altLang="en-US" sz="2000" b="1" dirty="0"/>
              <a:t>怖がることなく、やってみようね！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437112"/>
            <a:ext cx="1534810" cy="1860376"/>
          </a:xfrm>
          <a:prstGeom prst="rect">
            <a:avLst/>
          </a:prstGeom>
        </p:spPr>
      </p:pic>
      <p:sp>
        <p:nvSpPr>
          <p:cNvPr id="16" name="角丸四角形吹き出し 15"/>
          <p:cNvSpPr/>
          <p:nvPr/>
        </p:nvSpPr>
        <p:spPr>
          <a:xfrm>
            <a:off x="1259632" y="4705163"/>
            <a:ext cx="4680520" cy="1324273"/>
          </a:xfrm>
          <a:prstGeom prst="wedgeRoundRectCallout">
            <a:avLst>
              <a:gd name="adj1" fmla="val 63399"/>
              <a:gd name="adj2" fmla="val -468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/>
              <a:t>とか言いつつ、実は慣れてくると</a:t>
            </a:r>
            <a:br>
              <a:rPr lang="en-US" altLang="ja-JP" sz="2000" b="1" dirty="0"/>
            </a:br>
            <a:r>
              <a:rPr lang="en-US" altLang="ja-JP" sz="2000" b="1" dirty="0" err="1"/>
              <a:t>fscanf_s</a:t>
            </a:r>
            <a:r>
              <a:rPr lang="en-US" altLang="ja-JP" sz="2000" b="1" dirty="0"/>
              <a:t>()</a:t>
            </a:r>
            <a:r>
              <a:rPr lang="ja-JP" altLang="en-US" sz="2000" b="1" dirty="0"/>
              <a:t>を使うのが</a:t>
            </a:r>
            <a:br>
              <a:rPr lang="en-US" altLang="ja-JP" sz="2000" b="1" dirty="0"/>
            </a:br>
            <a:r>
              <a:rPr lang="ja-JP" altLang="en-US" sz="2000" b="1" dirty="0"/>
              <a:t>一番簡単なんだけどね。</a:t>
            </a:r>
          </a:p>
        </p:txBody>
      </p:sp>
    </p:spTree>
    <p:extLst>
      <p:ext uri="{BB962C8B-B14F-4D97-AF65-F5344CB8AC3E}">
        <p14:creationId xmlns:p14="http://schemas.microsoft.com/office/powerpoint/2010/main" val="142792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2 CSV</a:t>
            </a:r>
            <a:r>
              <a:rPr lang="ja-JP" altLang="en-US" dirty="0"/>
              <a:t>ファイルの読込み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0700" y="163513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外部データの読込み</a:t>
            </a:r>
            <a:r>
              <a:rPr lang="en-US" altLang="ja-JP" sz="2263" b="1" dirty="0"/>
              <a:t>]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55576" y="2108821"/>
            <a:ext cx="7953375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ゲーム制作では、</a:t>
            </a:r>
            <a:r>
              <a:rPr lang="ja-JP" altLang="en-US" sz="2263" b="1" dirty="0">
                <a:solidFill>
                  <a:srgbClr val="FF0000"/>
                </a:solidFill>
              </a:rPr>
              <a:t>プログラムの外側からデータを取得</a:t>
            </a:r>
            <a:r>
              <a:rPr lang="ja-JP" altLang="en-US" sz="2263" b="1" dirty="0"/>
              <a:t>し、</a:t>
            </a:r>
            <a:br>
              <a:rPr lang="en-US" altLang="ja-JP" sz="2263" b="1" dirty="0"/>
            </a:br>
            <a:r>
              <a:rPr lang="ja-JP" altLang="en-US" sz="2263" b="1" dirty="0"/>
              <a:t>それをゲーム内に反映させるという手法をよく利用する。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84984"/>
            <a:ext cx="2592288" cy="2592288"/>
          </a:xfrm>
          <a:prstGeom prst="rect">
            <a:avLst/>
          </a:prstGeom>
        </p:spPr>
      </p:pic>
      <p:sp>
        <p:nvSpPr>
          <p:cNvPr id="20" name="角丸四角形吹き出し 19"/>
          <p:cNvSpPr/>
          <p:nvPr/>
        </p:nvSpPr>
        <p:spPr>
          <a:xfrm>
            <a:off x="4067944" y="3861048"/>
            <a:ext cx="4141110" cy="1152128"/>
          </a:xfrm>
          <a:prstGeom prst="wedgeRoundRectCallout">
            <a:avLst>
              <a:gd name="adj1" fmla="val -62245"/>
              <a:gd name="adj2" fmla="val -134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よく考えれば、皆が表示している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画像なんかも、外部から取得した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データだよね！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10156" y="590967"/>
            <a:ext cx="7891639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①</a:t>
            </a:r>
            <a:r>
              <a:rPr lang="ja-JP" altLang="en-US" sz="2263" b="1" dirty="0">
                <a:solidFill>
                  <a:srgbClr val="0000FF"/>
                </a:solidFill>
              </a:rPr>
              <a:t>プログラムをコンパイルしなくても修正が出来る</a:t>
            </a:r>
            <a:br>
              <a:rPr lang="en-US" altLang="ja-JP" sz="2263" b="1" dirty="0"/>
            </a:br>
            <a:r>
              <a:rPr lang="ja-JP" altLang="en-US" sz="2263" b="1" dirty="0"/>
              <a:t>　⇒データの差し替えだけで変更が終了するので、</a:t>
            </a:r>
            <a:br>
              <a:rPr lang="en-US" altLang="ja-JP" sz="2263" b="1" dirty="0"/>
            </a:br>
            <a:r>
              <a:rPr lang="ja-JP" altLang="en-US" sz="2263" b="1" dirty="0"/>
              <a:t>　　 プログラムを知らない人でも修正が可能。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150397"/>
            <a:ext cx="795337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外部データを使用するメリット</a:t>
            </a:r>
            <a:r>
              <a:rPr lang="en-US" altLang="ja-JP" sz="2263" b="1" dirty="0"/>
              <a:t>]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713185"/>
            <a:ext cx="2160239" cy="216023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859568"/>
            <a:ext cx="1981402" cy="1867471"/>
          </a:xfrm>
          <a:prstGeom prst="rect">
            <a:avLst/>
          </a:prstGeom>
        </p:spPr>
      </p:pic>
      <p:sp>
        <p:nvSpPr>
          <p:cNvPr id="5" name="右矢印 4"/>
          <p:cNvSpPr/>
          <p:nvPr/>
        </p:nvSpPr>
        <p:spPr>
          <a:xfrm>
            <a:off x="3906517" y="2505273"/>
            <a:ext cx="1512168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C000"/>
                </a:solidFill>
              </a:rPr>
              <a:t>差し替え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91680" y="3841959"/>
            <a:ext cx="1519439" cy="440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boss.png</a:t>
            </a:r>
            <a:endParaRPr lang="ja-JP" altLang="en-US" sz="2263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868144" y="3844154"/>
            <a:ext cx="1519439" cy="440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boss.png</a:t>
            </a:r>
            <a:endParaRPr lang="ja-JP" altLang="en-US" sz="2263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10156" y="4427120"/>
            <a:ext cx="7891639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②</a:t>
            </a:r>
            <a:r>
              <a:rPr lang="ja-JP" altLang="en-US" sz="2263" b="1" dirty="0">
                <a:solidFill>
                  <a:srgbClr val="0000FF"/>
                </a:solidFill>
              </a:rPr>
              <a:t>便利な外部ツールが使える</a:t>
            </a:r>
            <a:br>
              <a:rPr lang="en-US" altLang="ja-JP" sz="2263" b="1" dirty="0"/>
            </a:br>
            <a:r>
              <a:rPr lang="ja-JP" altLang="en-US" sz="2263" b="1" dirty="0"/>
              <a:t>　⇒プログラムだと大変な作業でも、他のツールを使えば</a:t>
            </a:r>
            <a:br>
              <a:rPr lang="en-US" altLang="ja-JP" sz="2263" b="1" dirty="0"/>
            </a:br>
            <a:r>
              <a:rPr lang="ja-JP" altLang="en-US" sz="2263" b="1" dirty="0"/>
              <a:t>　　 すぐに終わらせる事ができたりする。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016" y="5218049"/>
            <a:ext cx="2215133" cy="1683501"/>
          </a:xfrm>
          <a:prstGeom prst="rect">
            <a:avLst/>
          </a:prstGeom>
        </p:spPr>
      </p:pic>
      <p:sp>
        <p:nvSpPr>
          <p:cNvPr id="14" name="角丸四角形吹き出し 13"/>
          <p:cNvSpPr/>
          <p:nvPr/>
        </p:nvSpPr>
        <p:spPr>
          <a:xfrm>
            <a:off x="1266935" y="5650496"/>
            <a:ext cx="4141110" cy="1152128"/>
          </a:xfrm>
          <a:prstGeom prst="wedgeRoundRectCallout">
            <a:avLst>
              <a:gd name="adj1" fmla="val 68832"/>
              <a:gd name="adj2" fmla="val -2355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フォトショップも外部ツールだね。</a:t>
            </a:r>
            <a:br>
              <a:rPr lang="en-US" altLang="ja-JP" sz="2000" b="1" dirty="0">
                <a:latin typeface="ＭＳ Ｐゴシック"/>
              </a:rPr>
            </a:br>
            <a:r>
              <a:rPr lang="en-US" altLang="ja-JP" sz="2000" b="1" dirty="0">
                <a:latin typeface="ＭＳ Ｐゴシック"/>
              </a:rPr>
              <a:t>C</a:t>
            </a:r>
            <a:r>
              <a:rPr lang="ja-JP" altLang="en-US" sz="2000" b="1" dirty="0">
                <a:latin typeface="ＭＳ Ｐゴシック"/>
              </a:rPr>
              <a:t>言語だけで絵を書こうとすると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すごく大変だよ。</a:t>
            </a:r>
          </a:p>
        </p:txBody>
      </p:sp>
    </p:spTree>
    <p:extLst>
      <p:ext uri="{BB962C8B-B14F-4D97-AF65-F5344CB8AC3E}">
        <p14:creationId xmlns:p14="http://schemas.microsoft.com/office/powerpoint/2010/main" val="113461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201" y="2649035"/>
            <a:ext cx="5919271" cy="2952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77406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[csv</a:t>
            </a:r>
            <a:r>
              <a:rPr lang="ja-JP" altLang="en-US" sz="2263" b="1"/>
              <a:t>ファイルとは</a:t>
            </a:r>
            <a:r>
              <a:rPr lang="en-US" altLang="ja-JP" sz="2263" b="1"/>
              <a:t>]</a:t>
            </a:r>
            <a:endParaRPr lang="ja-JP" altLang="en-US" sz="2263" b="1" dirty="0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410197" y="2182339"/>
            <a:ext cx="875952" cy="440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答え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55" y="689277"/>
            <a:ext cx="913899" cy="1384695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3214362" y="920841"/>
            <a:ext cx="4141110" cy="1152128"/>
          </a:xfrm>
          <a:prstGeom prst="wedgeRoundRectCallout">
            <a:avLst>
              <a:gd name="adj1" fmla="val -67755"/>
              <a:gd name="adj2" fmla="val -258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では、今の段階で外部ツールを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使った方が楽になる作業は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何でしょうか？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23528" y="5770606"/>
            <a:ext cx="7891639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ステージデータをプログラム内に記入すると、</a:t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7030A0"/>
                </a:solidFill>
              </a:rPr>
              <a:t>ステージの変更</a:t>
            </a:r>
            <a:r>
              <a:rPr lang="ja-JP" altLang="en-US" sz="2263" b="1" dirty="0"/>
              <a:t>や、</a:t>
            </a:r>
            <a:r>
              <a:rPr lang="ja-JP" altLang="en-US" sz="2263" b="1" dirty="0">
                <a:solidFill>
                  <a:srgbClr val="7030A0"/>
                </a:solidFill>
              </a:rPr>
              <a:t>どのように見えるか</a:t>
            </a:r>
            <a:r>
              <a:rPr lang="ja-JP" altLang="en-US" sz="2263" b="1" dirty="0"/>
              <a:t>などが大変！</a:t>
            </a:r>
          </a:p>
        </p:txBody>
      </p:sp>
    </p:spTree>
    <p:extLst>
      <p:ext uri="{BB962C8B-B14F-4D97-AF65-F5344CB8AC3E}">
        <p14:creationId xmlns:p14="http://schemas.microsoft.com/office/powerpoint/2010/main" val="245869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7518" y="332656"/>
            <a:ext cx="820896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下図のように、</a:t>
            </a:r>
            <a:r>
              <a:rPr lang="en-US" altLang="ja-JP" sz="2263" b="1" dirty="0"/>
              <a:t>Excel</a:t>
            </a:r>
            <a:r>
              <a:rPr lang="ja-JP" altLang="en-US" sz="2263" b="1" dirty="0"/>
              <a:t>を使って表現すると見やすくなる。</a:t>
            </a:r>
            <a:br>
              <a:rPr lang="en-US" altLang="ja-JP" sz="2263" b="1" dirty="0"/>
            </a:br>
            <a:r>
              <a:rPr lang="ja-JP" altLang="en-US" sz="2263" b="1" dirty="0"/>
              <a:t>編集も楽になる。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340768"/>
            <a:ext cx="7776864" cy="4190170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60109" y="5591546"/>
            <a:ext cx="8208963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が、プログラムで</a:t>
            </a:r>
            <a:r>
              <a:rPr lang="en-US" altLang="ja-JP" sz="2263" b="1" dirty="0"/>
              <a:t>Excel</a:t>
            </a:r>
            <a:r>
              <a:rPr lang="ja-JP" altLang="en-US" sz="2263" b="1" dirty="0"/>
              <a:t>データをロードする関数などはないため</a:t>
            </a:r>
            <a:br>
              <a:rPr lang="en-US" altLang="ja-JP" sz="2263" b="1" dirty="0"/>
            </a:br>
            <a:r>
              <a:rPr lang="en-US" altLang="ja-JP" sz="2263" b="1" dirty="0">
                <a:solidFill>
                  <a:srgbClr val="FF0000"/>
                </a:solidFill>
              </a:rPr>
              <a:t>CSV(</a:t>
            </a:r>
            <a:r>
              <a:rPr lang="ja-JP" altLang="en-US" sz="2263" b="1" dirty="0">
                <a:solidFill>
                  <a:srgbClr val="FF0000"/>
                </a:solidFill>
              </a:rPr>
              <a:t>カンマ区切り</a:t>
            </a:r>
            <a:r>
              <a:rPr lang="en-US" altLang="ja-JP" sz="2263" b="1" dirty="0">
                <a:solidFill>
                  <a:srgbClr val="FF0000"/>
                </a:solidFill>
              </a:rPr>
              <a:t>)</a:t>
            </a:r>
            <a:r>
              <a:rPr lang="ja-JP" altLang="en-US" sz="2263" b="1" dirty="0"/>
              <a:t>というものを利用すると便利！</a:t>
            </a:r>
          </a:p>
        </p:txBody>
      </p:sp>
    </p:spTree>
    <p:extLst>
      <p:ext uri="{BB962C8B-B14F-4D97-AF65-F5344CB8AC3E}">
        <p14:creationId xmlns:p14="http://schemas.microsoft.com/office/powerpoint/2010/main" val="420223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2060848"/>
            <a:ext cx="8604251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Excel</a:t>
            </a:r>
            <a:r>
              <a:rPr lang="ja-JP" altLang="en-US" sz="2263" b="1" dirty="0"/>
              <a:t>のデータを保存する際に、「</a:t>
            </a:r>
            <a:r>
              <a:rPr lang="ja-JP" altLang="en-US" sz="2263" b="1" dirty="0">
                <a:solidFill>
                  <a:srgbClr val="0000FF"/>
                </a:solidFill>
              </a:rPr>
              <a:t>ファイルの種類</a:t>
            </a:r>
            <a:r>
              <a:rPr lang="ja-JP" altLang="en-US" sz="2263" b="1" dirty="0"/>
              <a:t>」を「</a:t>
            </a:r>
            <a:r>
              <a:rPr lang="en-US" altLang="ja-JP" sz="2263" b="1" dirty="0">
                <a:solidFill>
                  <a:srgbClr val="FF0000"/>
                </a:solidFill>
              </a:rPr>
              <a:t>CSV</a:t>
            </a:r>
            <a:r>
              <a:rPr lang="ja-JP" altLang="en-US" sz="2263" b="1" dirty="0"/>
              <a:t>」に</a:t>
            </a:r>
            <a:br>
              <a:rPr lang="en-US" altLang="ja-JP" sz="2263" b="1" dirty="0"/>
            </a:br>
            <a:r>
              <a:rPr lang="ja-JP" altLang="en-US" sz="2263" b="1" dirty="0"/>
              <a:t>変更するだけで</a:t>
            </a:r>
            <a:r>
              <a:rPr lang="en-US" altLang="ja-JP" sz="2263" b="1" dirty="0"/>
              <a:t>OK!!</a:t>
            </a:r>
            <a:endParaRPr lang="ja-JP" altLang="en-US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12" y="332656"/>
            <a:ext cx="7838812" cy="151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円/楕円 16"/>
          <p:cNvSpPr/>
          <p:nvPr/>
        </p:nvSpPr>
        <p:spPr>
          <a:xfrm>
            <a:off x="1763688" y="620688"/>
            <a:ext cx="158417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785540"/>
            <a:ext cx="1121668" cy="151576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1043608" y="3263287"/>
            <a:ext cx="5184576" cy="560275"/>
          </a:xfrm>
          <a:prstGeom prst="wedgeRoundRectCallout">
            <a:avLst>
              <a:gd name="adj1" fmla="val 60185"/>
              <a:gd name="adj2" fmla="val 340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出来上がったファイルを「メモ帳」で開くと・・・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005064"/>
            <a:ext cx="3444689" cy="2675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20580" y="4581128"/>
            <a:ext cx="4479207" cy="218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内部データは、単純な</a:t>
            </a: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0000FF"/>
                </a:solidFill>
              </a:rPr>
              <a:t>入力した値</a:t>
            </a:r>
            <a:r>
              <a:rPr lang="ja-JP" altLang="en-US" sz="2263" b="1" dirty="0"/>
              <a:t>」「</a:t>
            </a:r>
            <a:r>
              <a:rPr lang="en-US" altLang="ja-JP" sz="2263" b="1" dirty="0">
                <a:solidFill>
                  <a:srgbClr val="FF0000"/>
                </a:solidFill>
              </a:rPr>
              <a:t>,</a:t>
            </a:r>
            <a:r>
              <a:rPr lang="ja-JP" altLang="en-US" sz="2263" b="1" dirty="0"/>
              <a:t>」「</a:t>
            </a:r>
            <a:r>
              <a:rPr lang="ja-JP" altLang="en-US" sz="2263" b="1" dirty="0">
                <a:solidFill>
                  <a:srgbClr val="0000FF"/>
                </a:solidFill>
              </a:rPr>
              <a:t>入力した値</a:t>
            </a:r>
            <a:r>
              <a:rPr lang="ja-JP" altLang="en-US" sz="2263" b="1" dirty="0"/>
              <a:t>」・・・</a:t>
            </a: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のルールで保存されているので、</a:t>
            </a:r>
            <a:br>
              <a:rPr lang="en-US" altLang="ja-JP" sz="2263" b="1" dirty="0"/>
            </a:br>
            <a:r>
              <a:rPr lang="ja-JP" altLang="en-US" sz="2263" b="1" dirty="0"/>
              <a:t>ファイル操作関数で読み込みが</a:t>
            </a:r>
            <a:br>
              <a:rPr lang="en-US" altLang="ja-JP" sz="2263" b="1" dirty="0"/>
            </a:br>
            <a:r>
              <a:rPr lang="ja-JP" altLang="en-US" sz="2263" b="1" dirty="0"/>
              <a:t>簡単にできる！！</a:t>
            </a:r>
          </a:p>
        </p:txBody>
      </p:sp>
    </p:spTree>
    <p:extLst>
      <p:ext uri="{BB962C8B-B14F-4D97-AF65-F5344CB8AC3E}">
        <p14:creationId xmlns:p14="http://schemas.microsoft.com/office/powerpoint/2010/main" val="25663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774065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[csv</a:t>
            </a:r>
            <a:r>
              <a:rPr lang="ja-JP" altLang="en-US" sz="2263" b="1" dirty="0"/>
              <a:t>ファイルの読み込み</a:t>
            </a:r>
            <a:r>
              <a:rPr lang="en-US" altLang="ja-JP" sz="2263" b="1" dirty="0"/>
              <a:t>]</a:t>
            </a:r>
            <a:endParaRPr lang="ja-JP" altLang="en-US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4504" y="630238"/>
            <a:ext cx="855797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すでに授業では、二次元配列に格納された数値をもとに</a:t>
            </a:r>
            <a:br>
              <a:rPr lang="en-US" altLang="ja-JP" sz="2263" b="1" dirty="0"/>
            </a:br>
            <a:r>
              <a:rPr lang="ja-JP" altLang="en-US" sz="2263" b="1" dirty="0"/>
              <a:t>マップチップを配置する処理は出来上がっている（はず・・・）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949077" cy="1309072"/>
          </a:xfrm>
          <a:prstGeom prst="rect">
            <a:avLst/>
          </a:prstGeom>
        </p:spPr>
      </p:pic>
      <p:sp>
        <p:nvSpPr>
          <p:cNvPr id="24" name="角丸四角形吹き出し 23"/>
          <p:cNvSpPr/>
          <p:nvPr/>
        </p:nvSpPr>
        <p:spPr>
          <a:xfrm>
            <a:off x="2627784" y="1637184"/>
            <a:ext cx="4248472" cy="1080120"/>
          </a:xfrm>
          <a:prstGeom prst="wedgeRoundRectCallout">
            <a:avLst>
              <a:gd name="adj1" fmla="val -62377"/>
              <a:gd name="adj2" fmla="val -1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と、言うことは、今回の授業で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solidFill>
                  <a:srgbClr val="00B050"/>
                </a:solidFill>
                <a:latin typeface="ＭＳ Ｐゴシック"/>
              </a:rPr>
              <a:t>二次元配列</a:t>
            </a:r>
            <a:r>
              <a:rPr lang="ja-JP" altLang="en-US" sz="2000" b="1" dirty="0">
                <a:latin typeface="ＭＳ Ｐゴシック"/>
              </a:rPr>
              <a:t>に</a:t>
            </a:r>
            <a:r>
              <a:rPr lang="en-US" altLang="ja-JP" sz="2000" b="1" dirty="0">
                <a:solidFill>
                  <a:srgbClr val="FF0000"/>
                </a:solidFill>
                <a:latin typeface="ＭＳ Ｐゴシック"/>
              </a:rPr>
              <a:t>csv</a:t>
            </a:r>
            <a:r>
              <a:rPr lang="ja-JP" altLang="en-US" sz="2000" b="1" dirty="0" err="1">
                <a:solidFill>
                  <a:srgbClr val="FF0000"/>
                </a:solidFill>
                <a:latin typeface="ＭＳ Ｐゴシック"/>
              </a:rPr>
              <a:t>で保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存した数値を</a:t>
            </a:r>
            <a:br>
              <a:rPr lang="en-US" altLang="ja-JP" sz="2000" b="1" dirty="0">
                <a:solidFill>
                  <a:srgbClr val="FF0000"/>
                </a:solidFill>
                <a:latin typeface="ＭＳ Ｐゴシック"/>
              </a:rPr>
            </a:b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格納</a:t>
            </a:r>
            <a:r>
              <a:rPr lang="ja-JP" altLang="en-US" sz="2000" b="1" dirty="0">
                <a:latin typeface="ＭＳ Ｐゴシック"/>
              </a:rPr>
              <a:t>できれば完璧ね！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08" y="4024164"/>
            <a:ext cx="2070760" cy="226368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779912" y="4888260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4005064"/>
            <a:ext cx="2088232" cy="2282788"/>
          </a:xfrm>
          <a:prstGeom prst="rect">
            <a:avLst/>
          </a:prstGeom>
        </p:spPr>
      </p:pic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835696" y="6334720"/>
            <a:ext cx="1076912" cy="440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修正前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444208" y="6334720"/>
            <a:ext cx="1076912" cy="4405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修正後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115616" y="3517626"/>
            <a:ext cx="727280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サンプルプログラムで、以下のように修正できれば完成！</a:t>
            </a:r>
          </a:p>
        </p:txBody>
      </p:sp>
    </p:spTree>
    <p:extLst>
      <p:ext uri="{BB962C8B-B14F-4D97-AF65-F5344CB8AC3E}">
        <p14:creationId xmlns:p14="http://schemas.microsoft.com/office/powerpoint/2010/main" val="360225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22536" y="241315"/>
            <a:ext cx="7981912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今回マップチップのデータを格納している変数は</a:t>
            </a:r>
            <a:br>
              <a:rPr lang="en-US" altLang="ja-JP" sz="2263" b="1" dirty="0"/>
            </a:br>
            <a:r>
              <a:rPr lang="ja-JP" altLang="en-US" sz="2263" b="1" dirty="0"/>
              <a:t>以下の変数となる。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67" y="1196752"/>
            <a:ext cx="7715250" cy="1304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805" y="4077072"/>
            <a:ext cx="4143375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角丸四角形 8"/>
          <p:cNvSpPr/>
          <p:nvPr/>
        </p:nvSpPr>
        <p:spPr>
          <a:xfrm>
            <a:off x="1115616" y="1544092"/>
            <a:ext cx="417646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22536" y="3075209"/>
            <a:ext cx="7981912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マップデータすべてに「</a:t>
            </a:r>
            <a:r>
              <a:rPr lang="en-US" altLang="ja-JP" sz="2263" b="1" dirty="0"/>
              <a:t>0</a:t>
            </a:r>
            <a:r>
              <a:rPr lang="ja-JP" altLang="en-US" sz="2263" b="1" dirty="0"/>
              <a:t>」を与えるのであれば、</a:t>
            </a:r>
            <a:br>
              <a:rPr lang="en-US" altLang="ja-JP" sz="2263" b="1" dirty="0"/>
            </a:br>
            <a:r>
              <a:rPr lang="ja-JP" altLang="en-US" sz="2263" b="1" dirty="0"/>
              <a:t>以下のようなプログラムにする。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3419872" y="5191100"/>
            <a:ext cx="30243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3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81044" y="97286"/>
            <a:ext cx="798191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また、プログラムの修正は「</a:t>
            </a:r>
            <a:r>
              <a:rPr lang="en-US" altLang="ja-JP" sz="2263" b="1" dirty="0">
                <a:solidFill>
                  <a:srgbClr val="0000FF"/>
                </a:solidFill>
              </a:rPr>
              <a:t>Map.cpp</a:t>
            </a:r>
            <a:r>
              <a:rPr lang="ja-JP" altLang="en-US" sz="2263" b="1" dirty="0"/>
              <a:t>」にある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81044" y="476672"/>
            <a:ext cx="7981912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「</a:t>
            </a:r>
            <a:r>
              <a:rPr lang="en-US" altLang="ja-JP" sz="2263" b="1" dirty="0" err="1">
                <a:solidFill>
                  <a:srgbClr val="0000FF"/>
                </a:solidFill>
              </a:rPr>
              <a:t>ReadFile</a:t>
            </a:r>
            <a:r>
              <a:rPr lang="en-US" altLang="ja-JP" sz="2263" b="1" dirty="0">
                <a:solidFill>
                  <a:srgbClr val="0000FF"/>
                </a:solidFill>
              </a:rPr>
              <a:t>()</a:t>
            </a:r>
            <a:r>
              <a:rPr lang="ja-JP" altLang="en-US" sz="2263" b="1" dirty="0"/>
              <a:t>」の内部で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en-US" altLang="ja-JP" sz="2263" b="1" dirty="0" err="1">
                <a:solidFill>
                  <a:srgbClr val="FF0000"/>
                </a:solidFill>
              </a:rPr>
              <a:t>m_FileReadMapData</a:t>
            </a:r>
            <a:r>
              <a:rPr lang="ja-JP" altLang="en-US" sz="2263" b="1" dirty="0"/>
              <a:t>」に値をセットするだけで</a:t>
            </a:r>
            <a:r>
              <a:rPr lang="en-US" altLang="ja-JP" sz="2263" b="1" dirty="0"/>
              <a:t>OK!!</a:t>
            </a:r>
            <a:br>
              <a:rPr lang="en-US" altLang="ja-JP" sz="2263" b="1" dirty="0"/>
            </a:br>
            <a:r>
              <a:rPr lang="en-US" altLang="ja-JP" sz="2263" b="1" dirty="0" err="1"/>
              <a:t>fopen</a:t>
            </a:r>
            <a:r>
              <a:rPr lang="ja-JP" altLang="en-US" sz="2263" b="1" dirty="0"/>
              <a:t>などのファイル操作関数を使ってデータを読み込もう。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33" y="4545581"/>
            <a:ext cx="2175123" cy="2377184"/>
          </a:xfrm>
          <a:prstGeom prst="rect">
            <a:avLst/>
          </a:prstGeom>
        </p:spPr>
      </p:pic>
      <p:sp>
        <p:nvSpPr>
          <p:cNvPr id="12" name="角丸四角形吹き出し 11"/>
          <p:cNvSpPr/>
          <p:nvPr/>
        </p:nvSpPr>
        <p:spPr>
          <a:xfrm>
            <a:off x="1665393" y="5735804"/>
            <a:ext cx="4722440" cy="816621"/>
          </a:xfrm>
          <a:prstGeom prst="wedgeRoundRectCallout">
            <a:avLst>
              <a:gd name="adj1" fmla="val 60185"/>
              <a:gd name="adj2" fmla="val 340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これまでの情報だけで理解できた人は、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早速プログラムに取り掛かってみよう！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091152E-B137-4F83-B4AE-FED61297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4" y="1701882"/>
            <a:ext cx="344853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4367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15568</TotalTime>
  <Words>1645</Words>
  <Application>Microsoft Office PowerPoint</Application>
  <PresentationFormat>画面に合わせる (4:3)</PresentationFormat>
  <Paragraphs>107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Times New Roman</vt:lpstr>
      <vt:lpstr>標準デザイン</vt:lpstr>
      <vt:lpstr>この単元の目標</vt:lpstr>
      <vt:lpstr>2 CSVファイルの読込み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寺戸　瑞貴</cp:lastModifiedBy>
  <cp:revision>588</cp:revision>
  <dcterms:created xsi:type="dcterms:W3CDTF">2013-04-19T02:46:48Z</dcterms:created>
  <dcterms:modified xsi:type="dcterms:W3CDTF">2023-11-20T00:21:04Z</dcterms:modified>
</cp:coreProperties>
</file>