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4" r:id="rId2"/>
    <p:sldId id="263" r:id="rId3"/>
    <p:sldId id="480" r:id="rId4"/>
    <p:sldId id="510" r:id="rId5"/>
    <p:sldId id="520" r:id="rId6"/>
    <p:sldId id="521" r:id="rId7"/>
    <p:sldId id="522" r:id="rId8"/>
    <p:sldId id="523" r:id="rId9"/>
    <p:sldId id="524" r:id="rId10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9933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319" autoAdjust="0"/>
  </p:normalViewPr>
  <p:slideViewPr>
    <p:cSldViewPr>
      <p:cViewPr varScale="1">
        <p:scale>
          <a:sx n="57" d="100"/>
          <a:sy n="57" d="100"/>
        </p:scale>
        <p:origin x="1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27E591F3-6C5C-4237-9A0F-19C627DFAD91}" type="datetimeFigureOut">
              <a:rPr lang="ja-JP" altLang="en-US"/>
              <a:pPr>
                <a:defRPr/>
              </a:pPr>
              <a:t>2024/9/9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E94BE2DB-0632-44C0-A305-06F0D4B9CEE2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6459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36DED6-970D-448F-85CD-4C9A77D3E903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974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94326-21EF-45D6-9938-6B5BD0D058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3490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312D0-E269-4F66-A389-47D91A25CDD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7464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5277F-FF33-41BB-B110-8F2E985F6F0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2062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1B8C3-4F1B-4F8C-B78A-BA008A42883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7403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0992A-329F-4748-B8BD-5ACE4AD4DE4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9447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F9311-072B-437B-8F4A-90FAC793E74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687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2856A-195B-44FC-9E8C-2B8EFCAF2E3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13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8990D-02EF-4AF9-8193-ADA8B1D08AA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68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E9533-605F-4AB1-90F2-B443A41F5FF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77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F4E6F-8E4F-465C-BE46-3CA155F67AB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5356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A2F0E-8486-49C0-88FF-C5FCF562858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2502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2B73C9D-6D14-4BD8-824F-F0088787717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68313"/>
            <a:ext cx="7772400" cy="865187"/>
          </a:xfrm>
        </p:spPr>
        <p:txBody>
          <a:bodyPr/>
          <a:lstStyle/>
          <a:p>
            <a:pPr eaLnBrk="1" hangingPunct="1"/>
            <a:r>
              <a:rPr lang="ja-JP" altLang="en-US" sz="6000" b="1" dirty="0">
                <a:solidFill>
                  <a:srgbClr val="FF0000"/>
                </a:solidFill>
              </a:rPr>
              <a:t>この単元の目標</a:t>
            </a:r>
          </a:p>
        </p:txBody>
      </p:sp>
      <p:pic>
        <p:nvPicPr>
          <p:cNvPr id="307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37063"/>
            <a:ext cx="3209925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4437063"/>
            <a:ext cx="3208337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75556" y="1484784"/>
            <a:ext cx="7772400" cy="295232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ja-JP" altLang="en-US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外積を利用して</a:t>
            </a:r>
            <a:br>
              <a:rPr lang="en-US" altLang="ja-JP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altLang="ja-JP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2D</a:t>
            </a:r>
            <a:r>
              <a:rPr lang="ja-JP" altLang="en-US" sz="4800" b="1" kern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での</a:t>
            </a:r>
            <a:r>
              <a:rPr lang="ja-JP" altLang="en-US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ホーミング弾を</a:t>
            </a:r>
            <a:br>
              <a:rPr lang="en-US" altLang="ja-JP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ja-JP" altLang="en-US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移動させる事ができる</a:t>
            </a:r>
            <a:endParaRPr lang="en-US" altLang="ja-JP" sz="4800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0" y="3480058"/>
            <a:ext cx="1789239" cy="2033226"/>
          </a:xfrm>
          <a:prstGeom prst="rect">
            <a:avLst/>
          </a:prstGeom>
        </p:spPr>
      </p:pic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68313"/>
            <a:ext cx="7772400" cy="8651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dirty="0"/>
              <a:t>3 </a:t>
            </a:r>
            <a:r>
              <a:rPr lang="ja-JP" altLang="en-US" dirty="0"/>
              <a:t>外積を用いたホーミング処理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25199" y="1916832"/>
            <a:ext cx="8595273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2D</a:t>
            </a:r>
            <a:r>
              <a:rPr lang="ja-JP" altLang="en-US" sz="2263" b="1" dirty="0" err="1"/>
              <a:t>での</a:t>
            </a:r>
            <a:r>
              <a:rPr lang="ja-JP" altLang="en-US" sz="2263" b="1" dirty="0"/>
              <a:t>外積は、</a:t>
            </a:r>
            <a:r>
              <a:rPr lang="en-US" altLang="ja-JP" sz="2263" b="1" dirty="0"/>
              <a:t>2</a:t>
            </a:r>
            <a:r>
              <a:rPr lang="ja-JP" altLang="en-US" sz="2263" b="1" dirty="0" err="1"/>
              <a:t>つの</a:t>
            </a:r>
            <a:r>
              <a:rPr lang="ja-JP" altLang="en-US" sz="2263" b="1" dirty="0"/>
              <a:t>ベクトルがなす</a:t>
            </a:r>
            <a:r>
              <a:rPr lang="en-US" altLang="ja-JP" sz="2263" b="1" dirty="0" err="1">
                <a:solidFill>
                  <a:srgbClr val="FF0000"/>
                </a:solidFill>
              </a:rPr>
              <a:t>sinθ</a:t>
            </a:r>
            <a:r>
              <a:rPr lang="ja-JP" altLang="en-US" sz="2263" b="1" dirty="0"/>
              <a:t>を求める事が可能。</a:t>
            </a:r>
            <a:endParaRPr lang="en-US" altLang="ja-JP" sz="2263" b="1" dirty="0"/>
          </a:p>
        </p:txBody>
      </p:sp>
      <p:sp>
        <p:nvSpPr>
          <p:cNvPr id="19" name="角丸四角形吹き出し 10"/>
          <p:cNvSpPr/>
          <p:nvPr/>
        </p:nvSpPr>
        <p:spPr>
          <a:xfrm>
            <a:off x="2932506" y="3861628"/>
            <a:ext cx="4104456" cy="848306"/>
          </a:xfrm>
          <a:prstGeom prst="wedgeRoundRectCallout">
            <a:avLst>
              <a:gd name="adj1" fmla="val -72594"/>
              <a:gd name="adj2" fmla="val -2546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これを使えば</a:t>
            </a:r>
            <a:r>
              <a:rPr lang="en-US" altLang="ja-JP" sz="2000" b="1" dirty="0">
                <a:latin typeface="ＭＳ Ｐゴシック"/>
              </a:rPr>
              <a:t>2</a:t>
            </a:r>
            <a:r>
              <a:rPr lang="ja-JP" altLang="en-US" sz="2000" b="1" dirty="0" err="1">
                <a:latin typeface="ＭＳ Ｐゴシック"/>
              </a:rPr>
              <a:t>つの</a:t>
            </a:r>
            <a:r>
              <a:rPr lang="ja-JP" altLang="en-US" sz="2000" b="1" dirty="0">
                <a:latin typeface="ＭＳ Ｐゴシック"/>
              </a:rPr>
              <a:t>ベクトルがなす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角度を求める事ができるぞ！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4994" y="4581128"/>
            <a:ext cx="1465491" cy="1864313"/>
          </a:xfrm>
          <a:prstGeom prst="rect">
            <a:avLst/>
          </a:prstGeom>
        </p:spPr>
      </p:pic>
      <p:sp>
        <p:nvSpPr>
          <p:cNvPr id="9" name="角丸四角形吹き出し 10"/>
          <p:cNvSpPr/>
          <p:nvPr/>
        </p:nvSpPr>
        <p:spPr>
          <a:xfrm>
            <a:off x="2932506" y="5305251"/>
            <a:ext cx="4104456" cy="1140190"/>
          </a:xfrm>
          <a:prstGeom prst="wedgeRoundRectCallout">
            <a:avLst>
              <a:gd name="adj1" fmla="val 63341"/>
              <a:gd name="adj2" fmla="val -3459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ちょっと待って、角度を求めるのは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他の方法でも可能よ。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これはあまり役に立たないのでは</a:t>
            </a:r>
            <a:r>
              <a:rPr lang="en-US" altLang="ja-JP" sz="2000" b="1" dirty="0">
                <a:latin typeface="ＭＳ Ｐゴシック"/>
              </a:rPr>
              <a:t>?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95536" y="2340569"/>
            <a:ext cx="859527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3600" b="1" dirty="0" err="1">
                <a:solidFill>
                  <a:srgbClr val="FF0000"/>
                </a:solidFill>
              </a:rPr>
              <a:t>sinθ</a:t>
            </a:r>
            <a:r>
              <a:rPr lang="ja-JP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ja-JP" sz="3600" b="1" dirty="0">
                <a:solidFill>
                  <a:srgbClr val="FF0000"/>
                </a:solidFill>
              </a:rPr>
              <a:t>= ax ×</a:t>
            </a:r>
            <a:r>
              <a:rPr lang="ja-JP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ja-JP" sz="3600" b="1" dirty="0">
                <a:solidFill>
                  <a:srgbClr val="FF0000"/>
                </a:solidFill>
              </a:rPr>
              <a:t>by – </a:t>
            </a:r>
            <a:r>
              <a:rPr lang="en-US" altLang="ja-JP" sz="3600" b="1" dirty="0" err="1">
                <a:solidFill>
                  <a:srgbClr val="FF0000"/>
                </a:solidFill>
              </a:rPr>
              <a:t>bx</a:t>
            </a:r>
            <a:r>
              <a:rPr lang="en-US" altLang="ja-JP" sz="3600" b="1" dirty="0">
                <a:solidFill>
                  <a:srgbClr val="FF0000"/>
                </a:solidFill>
              </a:rPr>
              <a:t> × ay</a:t>
            </a:r>
            <a:br>
              <a:rPr lang="en-US" altLang="ja-JP" sz="3600" b="1" dirty="0">
                <a:solidFill>
                  <a:srgbClr val="FF0000"/>
                </a:solidFill>
              </a:rPr>
            </a:br>
            <a:r>
              <a:rPr lang="ja-JP" altLang="en-US" sz="2000" b="1" dirty="0"/>
              <a:t>（二つのベクトルは正規化が必要）</a:t>
            </a:r>
            <a:endParaRPr lang="en-US" altLang="ja-JP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21279" y="619900"/>
            <a:ext cx="814706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err="1"/>
              <a:t>sinθ</a:t>
            </a:r>
            <a:r>
              <a:rPr lang="ja-JP" altLang="en-US" sz="2263" b="1" dirty="0"/>
              <a:t>を利用する最大の利点は、以下の表の特徴を使うことである。</a:t>
            </a:r>
            <a:endParaRPr lang="en-US" altLang="ja-JP" sz="2263" b="1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977236"/>
              </p:ext>
            </p:extLst>
          </p:nvPr>
        </p:nvGraphicFramePr>
        <p:xfrm>
          <a:off x="179516" y="1412776"/>
          <a:ext cx="8784970" cy="9518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78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84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59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角度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r>
                        <a:rPr kumimoji="1" lang="ja-JP" altLang="en-US" dirty="0"/>
                        <a:t>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45</a:t>
                      </a:r>
                      <a:r>
                        <a:rPr kumimoji="1" lang="ja-JP" altLang="en-US" dirty="0"/>
                        <a:t>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90</a:t>
                      </a:r>
                      <a:r>
                        <a:rPr kumimoji="1" lang="ja-JP" altLang="en-US" dirty="0"/>
                        <a:t>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135</a:t>
                      </a:r>
                      <a:r>
                        <a:rPr kumimoji="1" lang="ja-JP" altLang="en-US" dirty="0"/>
                        <a:t>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180</a:t>
                      </a:r>
                      <a:r>
                        <a:rPr kumimoji="1" lang="ja-JP" altLang="en-US" dirty="0"/>
                        <a:t>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225</a:t>
                      </a:r>
                      <a:r>
                        <a:rPr kumimoji="1" lang="ja-JP" altLang="en-US" dirty="0"/>
                        <a:t>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270</a:t>
                      </a:r>
                      <a:r>
                        <a:rPr kumimoji="1" lang="ja-JP" altLang="en-US" dirty="0"/>
                        <a:t>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315</a:t>
                      </a:r>
                      <a:r>
                        <a:rPr kumimoji="1" lang="ja-JP" altLang="en-US" dirty="0"/>
                        <a:t>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360</a:t>
                      </a:r>
                      <a:r>
                        <a:rPr kumimoji="1" lang="ja-JP" altLang="en-US" dirty="0"/>
                        <a:t>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err="1"/>
                        <a:t>sinθ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0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rgbClr val="FF0000"/>
                          </a:solidFill>
                        </a:rPr>
                        <a:t>0.7071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>
                          <a:solidFill>
                            <a:srgbClr val="FF0000"/>
                          </a:solidFill>
                        </a:rPr>
                        <a:t>0.7071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0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-0.7071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-1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-0.7071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0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64904"/>
            <a:ext cx="1806699" cy="2163711"/>
          </a:xfrm>
          <a:prstGeom prst="rect">
            <a:avLst/>
          </a:prstGeom>
        </p:spPr>
      </p:pic>
      <p:sp>
        <p:nvSpPr>
          <p:cNvPr id="11" name="角丸四角形吹き出し 10"/>
          <p:cNvSpPr/>
          <p:nvPr/>
        </p:nvSpPr>
        <p:spPr>
          <a:xfrm>
            <a:off x="3635896" y="3068960"/>
            <a:ext cx="4104456" cy="1208346"/>
          </a:xfrm>
          <a:prstGeom prst="wedgeRoundRectCallout">
            <a:avLst>
              <a:gd name="adj1" fmla="val -69951"/>
              <a:gd name="adj2" fmla="val -4373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あ、</a:t>
            </a:r>
            <a:r>
              <a:rPr lang="en-US" altLang="ja-JP" sz="2000" b="1" dirty="0" err="1">
                <a:latin typeface="ＭＳ Ｐゴシック"/>
              </a:rPr>
              <a:t>sinθ</a:t>
            </a:r>
            <a:r>
              <a:rPr lang="ja-JP" altLang="en-US" sz="2000" b="1" dirty="0">
                <a:latin typeface="ＭＳ Ｐゴシック"/>
              </a:rPr>
              <a:t>の値は</a:t>
            </a:r>
            <a:br>
              <a:rPr lang="en-US" altLang="ja-JP" sz="2000" b="1" dirty="0">
                <a:latin typeface="ＭＳ Ｐゴシック"/>
              </a:rPr>
            </a:br>
            <a:r>
              <a:rPr lang="en-US" altLang="ja-JP" sz="2000" b="1" dirty="0">
                <a:latin typeface="ＭＳ Ｐゴシック"/>
              </a:rPr>
              <a:t>0</a:t>
            </a:r>
            <a:r>
              <a:rPr lang="ja-JP" altLang="en-US" sz="2000" b="1" dirty="0">
                <a:latin typeface="ＭＳ Ｐゴシック"/>
              </a:rPr>
              <a:t>～</a:t>
            </a:r>
            <a:r>
              <a:rPr lang="en-US" altLang="ja-JP" sz="2000" b="1" dirty="0">
                <a:latin typeface="ＭＳ Ｐゴシック"/>
              </a:rPr>
              <a:t>180</a:t>
            </a:r>
            <a:r>
              <a:rPr lang="ja-JP" altLang="en-US" sz="2000" b="1" dirty="0">
                <a:latin typeface="ＭＳ Ｐゴシック"/>
              </a:rPr>
              <a:t>の間は値が</a:t>
            </a:r>
            <a:r>
              <a:rPr lang="ja-JP" altLang="en-US" sz="2000" b="1" dirty="0">
                <a:solidFill>
                  <a:srgbClr val="FF0000"/>
                </a:solidFill>
                <a:latin typeface="ＭＳ Ｐゴシック"/>
              </a:rPr>
              <a:t>プラス</a:t>
            </a:r>
            <a:r>
              <a:rPr lang="ja-JP" altLang="en-US" sz="2000" b="1" dirty="0">
                <a:latin typeface="ＭＳ Ｐゴシック"/>
              </a:rPr>
              <a:t>になって</a:t>
            </a:r>
            <a:br>
              <a:rPr lang="en-US" altLang="ja-JP" sz="2000" b="1" dirty="0">
                <a:latin typeface="ＭＳ Ｐゴシック"/>
              </a:rPr>
            </a:br>
            <a:r>
              <a:rPr lang="en-US" altLang="ja-JP" sz="2000" b="1" dirty="0">
                <a:latin typeface="ＭＳ Ｐゴシック"/>
              </a:rPr>
              <a:t>180</a:t>
            </a:r>
            <a:r>
              <a:rPr lang="ja-JP" altLang="en-US" sz="2000" b="1" dirty="0">
                <a:latin typeface="ＭＳ Ｐゴシック"/>
              </a:rPr>
              <a:t>～</a:t>
            </a:r>
            <a:r>
              <a:rPr lang="en-US" altLang="ja-JP" sz="2000" b="1" dirty="0">
                <a:latin typeface="ＭＳ Ｐゴシック"/>
              </a:rPr>
              <a:t>360</a:t>
            </a:r>
            <a:r>
              <a:rPr lang="ja-JP" altLang="en-US" sz="2000" b="1" dirty="0">
                <a:latin typeface="ＭＳ Ｐゴシック"/>
              </a:rPr>
              <a:t>の間は値が</a:t>
            </a:r>
            <a:r>
              <a:rPr lang="ja-JP" altLang="en-US" sz="2000" b="1" dirty="0">
                <a:solidFill>
                  <a:srgbClr val="0000FF"/>
                </a:solidFill>
                <a:latin typeface="ＭＳ Ｐゴシック"/>
              </a:rPr>
              <a:t>マイナス</a:t>
            </a:r>
            <a:r>
              <a:rPr lang="ja-JP" altLang="en-US" sz="2000" b="1" dirty="0">
                <a:latin typeface="ＭＳ Ｐゴシック"/>
              </a:rPr>
              <a:t>だ！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98467" y="4981610"/>
            <a:ext cx="8147068" cy="162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つまり、これを応用すれば</a:t>
            </a:r>
            <a:br>
              <a:rPr lang="en-US" altLang="ja-JP" sz="2263" b="1" dirty="0"/>
            </a:br>
            <a:r>
              <a:rPr lang="ja-JP" altLang="en-US" sz="2263" b="1" dirty="0"/>
              <a:t>相手が自分の</a:t>
            </a:r>
            <a:br>
              <a:rPr lang="en-US" altLang="ja-JP" sz="2263" b="1" dirty="0"/>
            </a:br>
            <a:r>
              <a:rPr lang="ja-JP" altLang="en-US" sz="3200" b="1" dirty="0">
                <a:solidFill>
                  <a:srgbClr val="FF9933"/>
                </a:solidFill>
              </a:rPr>
              <a:t>進行方向に対して左右のどちらにいるか</a:t>
            </a:r>
            <a:br>
              <a:rPr lang="en-US" altLang="ja-JP" sz="3200" b="1" dirty="0">
                <a:solidFill>
                  <a:srgbClr val="FF9933"/>
                </a:solidFill>
              </a:rPr>
            </a:br>
            <a:r>
              <a:rPr lang="ja-JP" altLang="en-US" sz="2263" b="1" dirty="0"/>
              <a:t>を求める事ができる。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139615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74" y="1841021"/>
            <a:ext cx="1281447" cy="1616968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39552" y="183734"/>
            <a:ext cx="795337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[</a:t>
            </a:r>
            <a:r>
              <a:rPr lang="ja-JP" altLang="en-US" sz="2263" b="1" dirty="0"/>
              <a:t>相手の左右判定　考え方</a:t>
            </a:r>
            <a:r>
              <a:rPr lang="en-US" altLang="ja-JP" sz="2263" b="1" dirty="0"/>
              <a:t>]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629581" y="3664536"/>
            <a:ext cx="5488453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①現在のキャラクター</a:t>
            </a:r>
            <a:r>
              <a:rPr lang="en-US" altLang="ja-JP" sz="2263" b="1" dirty="0"/>
              <a:t>A,B</a:t>
            </a:r>
            <a:r>
              <a:rPr lang="ja-JP" altLang="en-US" sz="2263" b="1" dirty="0"/>
              <a:t>の位置と、</a:t>
            </a:r>
            <a:br>
              <a:rPr lang="en-US" altLang="ja-JP" sz="2263" b="1" dirty="0"/>
            </a:br>
            <a:r>
              <a:rPr lang="ja-JP" altLang="en-US" sz="2263" b="1" dirty="0"/>
              <a:t>　 キャラクター</a:t>
            </a:r>
            <a:r>
              <a:rPr lang="en-US" altLang="ja-JP" sz="2263" b="1" dirty="0"/>
              <a:t>B</a:t>
            </a:r>
            <a:r>
              <a:rPr lang="ja-JP" altLang="en-US" sz="2263" b="1" dirty="0"/>
              <a:t>の進行方向を設定しておく。</a:t>
            </a:r>
            <a:endParaRPr lang="en-US" altLang="ja-JP" sz="2263" b="1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71" y="590881"/>
            <a:ext cx="1497670" cy="1434019"/>
          </a:xfrm>
          <a:prstGeom prst="rect">
            <a:avLst/>
          </a:prstGeom>
        </p:spPr>
      </p:pic>
      <p:sp>
        <p:nvSpPr>
          <p:cNvPr id="11" name="円/楕円 10"/>
          <p:cNvSpPr/>
          <p:nvPr/>
        </p:nvSpPr>
        <p:spPr>
          <a:xfrm>
            <a:off x="1629581" y="2544496"/>
            <a:ext cx="180528" cy="1684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stCxn id="19" idx="3"/>
            <a:endCxn id="11" idx="6"/>
          </p:cNvCxnSpPr>
          <p:nvPr/>
        </p:nvCxnSpPr>
        <p:spPr>
          <a:xfrm flipH="1">
            <a:off x="1810109" y="1502019"/>
            <a:ext cx="5153835" cy="112669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21953" y="2575928"/>
            <a:ext cx="839453" cy="44057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点</a:t>
            </a:r>
            <a:r>
              <a:rPr lang="en-US" altLang="ja-JP" sz="2263" b="1" dirty="0"/>
              <a:t>A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2498007" y="1417798"/>
            <a:ext cx="180528" cy="168442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361146" y="1747603"/>
            <a:ext cx="839453" cy="44057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点</a:t>
            </a:r>
            <a:r>
              <a:rPr lang="en-US" altLang="ja-JP" sz="2263" b="1" dirty="0"/>
              <a:t>B</a:t>
            </a:r>
          </a:p>
        </p:txBody>
      </p:sp>
      <p:sp>
        <p:nvSpPr>
          <p:cNvPr id="19" name="円/楕円 18"/>
          <p:cNvSpPr/>
          <p:nvPr/>
        </p:nvSpPr>
        <p:spPr>
          <a:xfrm>
            <a:off x="6937506" y="1358245"/>
            <a:ext cx="180528" cy="168442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839082" y="919585"/>
            <a:ext cx="839453" cy="44057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点</a:t>
            </a:r>
            <a:r>
              <a:rPr lang="en-US" altLang="ja-JP" sz="2263" b="1" dirty="0"/>
              <a:t>P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2588272" y="1502019"/>
            <a:ext cx="43492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961963" y="959786"/>
            <a:ext cx="3219320" cy="4405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ホーミング弾の進行方向</a:t>
            </a:r>
            <a:endParaRPr lang="en-US" altLang="ja-JP" sz="2263" b="1" dirty="0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135908" y="2469358"/>
            <a:ext cx="3700835" cy="440570"/>
          </a:xfrm>
          <a:prstGeom prst="rect">
            <a:avLst/>
          </a:prstGeom>
          <a:ln>
            <a:solidFill>
              <a:srgbClr val="FF99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キャラ</a:t>
            </a:r>
            <a:r>
              <a:rPr lang="en-US" altLang="ja-JP" sz="2263" b="1" dirty="0"/>
              <a:t>A</a:t>
            </a:r>
            <a:r>
              <a:rPr lang="ja-JP" altLang="en-US" sz="2263" b="1" dirty="0"/>
              <a:t>とキャラ</a:t>
            </a:r>
            <a:r>
              <a:rPr lang="en-US" altLang="ja-JP" sz="2263" b="1" dirty="0"/>
              <a:t>B</a:t>
            </a:r>
            <a:r>
              <a:rPr lang="ja-JP" altLang="en-US" sz="2263" b="1" dirty="0"/>
              <a:t>のベクトル</a:t>
            </a:r>
            <a:endParaRPr lang="en-US" altLang="ja-JP" sz="2263" b="1" dirty="0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620566" y="4549564"/>
            <a:ext cx="6872361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②①の情報を元に、ベクトル</a:t>
            </a:r>
            <a:r>
              <a:rPr lang="en-US" altLang="ja-JP" sz="2263" b="1" dirty="0"/>
              <a:t>AB</a:t>
            </a:r>
            <a:r>
              <a:rPr lang="ja-JP" altLang="en-US" sz="2263" b="1" dirty="0"/>
              <a:t>とベクトル</a:t>
            </a:r>
            <a:r>
              <a:rPr lang="en-US" altLang="ja-JP" sz="2263" b="1" dirty="0"/>
              <a:t>PB</a:t>
            </a:r>
            <a:r>
              <a:rPr lang="ja-JP" altLang="en-US" sz="2263" b="1" dirty="0"/>
              <a:t>の外積を</a:t>
            </a:r>
            <a:br>
              <a:rPr lang="en-US" altLang="ja-JP" sz="2263" b="1" dirty="0"/>
            </a:br>
            <a:r>
              <a:rPr lang="ja-JP" altLang="en-US" sz="2263" b="1" dirty="0"/>
              <a:t>　 計算する。</a:t>
            </a:r>
            <a:endParaRPr lang="en-US" altLang="ja-JP" sz="2263" b="1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353959"/>
            <a:ext cx="1368152" cy="1463265"/>
          </a:xfrm>
          <a:prstGeom prst="rect">
            <a:avLst/>
          </a:prstGeom>
        </p:spPr>
      </p:pic>
      <p:sp>
        <p:nvSpPr>
          <p:cNvPr id="26" name="角丸四角形吹き出し 25"/>
          <p:cNvSpPr/>
          <p:nvPr/>
        </p:nvSpPr>
        <p:spPr>
          <a:xfrm>
            <a:off x="2720657" y="5489161"/>
            <a:ext cx="4429651" cy="507046"/>
          </a:xfrm>
          <a:prstGeom prst="wedgeRoundRectCallout">
            <a:avLst>
              <a:gd name="adj1" fmla="val -66674"/>
              <a:gd name="adj2" fmla="val 5359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ベクトルの正規化はしなくていいの？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2961963" y="6106374"/>
            <a:ext cx="5152015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>
                <a:solidFill>
                  <a:srgbClr val="FF0000"/>
                </a:solidFill>
              </a:rPr>
              <a:t>正規化は不要！！</a:t>
            </a:r>
            <a:br>
              <a:rPr lang="en-US" altLang="ja-JP" sz="2263" b="1" dirty="0">
                <a:solidFill>
                  <a:srgbClr val="FF0000"/>
                </a:solidFill>
              </a:rPr>
            </a:br>
            <a:r>
              <a:rPr lang="ja-JP" altLang="en-US" sz="2263" b="1" dirty="0"/>
              <a:t>計算結果が＋か－かが分かればよい！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112071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05658"/>
            <a:ext cx="8501082" cy="2639449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7544" y="97347"/>
            <a:ext cx="795337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＜どうしても分からない人向け＞</a:t>
            </a:r>
            <a:endParaRPr lang="en-US" altLang="ja-JP" sz="2263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1683361" y="2795083"/>
            <a:ext cx="7227209" cy="2217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332934" y="1609490"/>
            <a:ext cx="5543322" cy="466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87624" y="4653136"/>
            <a:ext cx="6770275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今後はキャラクター</a:t>
            </a:r>
            <a:r>
              <a:rPr lang="en-US" altLang="ja-JP" sz="2263" b="1" dirty="0"/>
              <a:t>2</a:t>
            </a:r>
            <a:r>
              <a:rPr lang="ja-JP" altLang="en-US" sz="2263" b="1" dirty="0"/>
              <a:t>の移動に発展していくので、</a:t>
            </a:r>
            <a:br>
              <a:rPr lang="en-US" altLang="ja-JP" sz="2263" b="1" dirty="0"/>
            </a:br>
            <a:r>
              <a:rPr lang="ja-JP" altLang="en-US" sz="2263" b="1" dirty="0"/>
              <a:t>プログラムの記述は「描画」ではなく</a:t>
            </a:r>
            <a:br>
              <a:rPr lang="en-US" altLang="ja-JP" sz="2263" b="1" dirty="0"/>
            </a:br>
            <a:r>
              <a:rPr lang="ja-JP" altLang="en-US" sz="2263" b="1" dirty="0"/>
              <a:t>「更新」処理に該当する箇所にしておこう！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22561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27" y="3425435"/>
            <a:ext cx="1281447" cy="1616968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39552" y="183734"/>
            <a:ext cx="795337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[</a:t>
            </a:r>
            <a:r>
              <a:rPr lang="ja-JP" altLang="en-US" sz="2263" b="1" dirty="0"/>
              <a:t>ホーミング移動　考え方</a:t>
            </a:r>
            <a:r>
              <a:rPr lang="en-US" altLang="ja-JP" sz="2263" b="1" dirty="0"/>
              <a:t>]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24" y="2175295"/>
            <a:ext cx="1497670" cy="1434019"/>
          </a:xfrm>
          <a:prstGeom prst="rect">
            <a:avLst/>
          </a:prstGeom>
        </p:spPr>
      </p:pic>
      <p:sp>
        <p:nvSpPr>
          <p:cNvPr id="11" name="円/楕円 10"/>
          <p:cNvSpPr/>
          <p:nvPr/>
        </p:nvSpPr>
        <p:spPr>
          <a:xfrm>
            <a:off x="1767434" y="4128910"/>
            <a:ext cx="180528" cy="1684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stCxn id="19" idx="3"/>
            <a:endCxn id="11" idx="6"/>
          </p:cNvCxnSpPr>
          <p:nvPr/>
        </p:nvCxnSpPr>
        <p:spPr>
          <a:xfrm flipH="1">
            <a:off x="1947962" y="3086433"/>
            <a:ext cx="5153835" cy="112669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59806" y="4160342"/>
            <a:ext cx="839453" cy="44057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点</a:t>
            </a:r>
            <a:r>
              <a:rPr lang="en-US" altLang="ja-JP" sz="2263" b="1" dirty="0"/>
              <a:t>A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2635860" y="3002212"/>
            <a:ext cx="180528" cy="168442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498999" y="3332017"/>
            <a:ext cx="839453" cy="44057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点</a:t>
            </a:r>
            <a:r>
              <a:rPr lang="en-US" altLang="ja-JP" sz="2263" b="1" dirty="0"/>
              <a:t>B</a:t>
            </a:r>
          </a:p>
        </p:txBody>
      </p:sp>
      <p:sp>
        <p:nvSpPr>
          <p:cNvPr id="19" name="円/楕円 18"/>
          <p:cNvSpPr/>
          <p:nvPr/>
        </p:nvSpPr>
        <p:spPr>
          <a:xfrm>
            <a:off x="7075359" y="2942659"/>
            <a:ext cx="180528" cy="168442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976935" y="2503999"/>
            <a:ext cx="839453" cy="44057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点</a:t>
            </a:r>
            <a:r>
              <a:rPr lang="en-US" altLang="ja-JP" sz="2263" b="1" dirty="0"/>
              <a:t>P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2726125" y="3086433"/>
            <a:ext cx="43492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273761" y="4053772"/>
            <a:ext cx="3700835" cy="440570"/>
          </a:xfrm>
          <a:prstGeom prst="rect">
            <a:avLst/>
          </a:prstGeom>
          <a:ln>
            <a:solidFill>
              <a:srgbClr val="FF99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キャラ</a:t>
            </a:r>
            <a:r>
              <a:rPr lang="en-US" altLang="ja-JP" sz="2263" b="1" dirty="0"/>
              <a:t>A</a:t>
            </a:r>
            <a:r>
              <a:rPr lang="ja-JP" altLang="en-US" sz="2263" b="1" dirty="0"/>
              <a:t>とキャラ</a:t>
            </a:r>
            <a:r>
              <a:rPr lang="en-US" altLang="ja-JP" sz="2263" b="1" dirty="0"/>
              <a:t>B</a:t>
            </a:r>
            <a:r>
              <a:rPr lang="ja-JP" altLang="en-US" sz="2263" b="1" dirty="0"/>
              <a:t>のベクトル</a:t>
            </a:r>
            <a:endParaRPr lang="en-US" altLang="ja-JP" sz="2263" b="1" dirty="0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59806" y="5266576"/>
            <a:ext cx="8116650" cy="148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左右判定ができれば、</a:t>
            </a:r>
            <a:r>
              <a:rPr lang="ja-JP" altLang="en-US" sz="2263" b="1" dirty="0">
                <a:solidFill>
                  <a:srgbClr val="FF0000"/>
                </a:solidFill>
              </a:rPr>
              <a:t>進行方向のベクトルを回転</a:t>
            </a:r>
            <a:r>
              <a:rPr lang="ja-JP" altLang="en-US" sz="2263" b="1" dirty="0"/>
              <a:t>させて</a:t>
            </a:r>
            <a:br>
              <a:rPr lang="en-US" altLang="ja-JP" sz="2263" b="1" dirty="0"/>
            </a:br>
            <a:r>
              <a:rPr lang="ja-JP" altLang="en-US" sz="2263" b="1" dirty="0"/>
              <a:t>加算していけば目的位置にたどり着くはず！</a:t>
            </a:r>
            <a:br>
              <a:rPr lang="en-US" altLang="ja-JP" sz="2263" b="1" dirty="0"/>
            </a:br>
            <a:r>
              <a:rPr lang="ja-JP" altLang="en-US" sz="2263" b="1" dirty="0"/>
              <a:t>なお、</a:t>
            </a:r>
            <a:r>
              <a:rPr lang="ja-JP" altLang="en-US" sz="2263" b="1" dirty="0">
                <a:solidFill>
                  <a:srgbClr val="0000FF"/>
                </a:solidFill>
              </a:rPr>
              <a:t>一気にキャラクターの方向を向かせると</a:t>
            </a:r>
            <a:br>
              <a:rPr lang="en-US" altLang="ja-JP" sz="2263" b="1" dirty="0">
                <a:solidFill>
                  <a:srgbClr val="0000FF"/>
                </a:solidFill>
              </a:rPr>
            </a:br>
            <a:r>
              <a:rPr lang="ja-JP" altLang="en-US" sz="2263" b="1" dirty="0">
                <a:solidFill>
                  <a:srgbClr val="0000FF"/>
                </a:solidFill>
              </a:rPr>
              <a:t>プレイヤーが逃げられなくなる</a:t>
            </a:r>
            <a:r>
              <a:rPr lang="ja-JP" altLang="en-US" sz="2263" b="1" dirty="0"/>
              <a:t>ので注意！</a:t>
            </a:r>
            <a:endParaRPr lang="en-US" altLang="ja-JP" sz="2263" b="1" dirty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3099816" y="2544200"/>
            <a:ext cx="2264272" cy="4405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現在の進行方向</a:t>
            </a:r>
            <a:endParaRPr lang="en-US" altLang="ja-JP" sz="2263" b="1" dirty="0"/>
          </a:p>
        </p:txBody>
      </p:sp>
      <p:sp>
        <p:nvSpPr>
          <p:cNvPr id="33" name="角丸四角形吹き出し 32"/>
          <p:cNvSpPr/>
          <p:nvPr/>
        </p:nvSpPr>
        <p:spPr>
          <a:xfrm>
            <a:off x="2396661" y="1126110"/>
            <a:ext cx="4429651" cy="729146"/>
          </a:xfrm>
          <a:prstGeom prst="wedgeRoundRectCallout">
            <a:avLst>
              <a:gd name="adj1" fmla="val 44237"/>
              <a:gd name="adj2" fmla="val 10397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今回は左手側にあるから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進行方向を少し左に動かそう。</a:t>
            </a:r>
          </a:p>
        </p:txBody>
      </p:sp>
      <p:sp>
        <p:nvSpPr>
          <p:cNvPr id="34" name="円/楕円 33"/>
          <p:cNvSpPr/>
          <p:nvPr/>
        </p:nvSpPr>
        <p:spPr>
          <a:xfrm>
            <a:off x="2658707" y="3465071"/>
            <a:ext cx="180528" cy="168442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2748973" y="3117316"/>
            <a:ext cx="4183948" cy="43197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3563296" y="3188097"/>
            <a:ext cx="1917009" cy="44057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次の進行方向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49917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10919" y="404664"/>
            <a:ext cx="7953375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①現在の進行方向の角度を保存する変数を用意し、</a:t>
            </a:r>
            <a:br>
              <a:rPr lang="en-US" altLang="ja-JP" sz="2263" b="1" dirty="0"/>
            </a:br>
            <a:r>
              <a:rPr lang="ja-JP" altLang="en-US" sz="2263" b="1" dirty="0"/>
              <a:t>　 初期の進行方向の角度を保存しておく。</a:t>
            </a:r>
            <a:endParaRPr lang="en-US" altLang="ja-JP" sz="2263" b="1" dirty="0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10919" y="1215382"/>
            <a:ext cx="7953375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②現在の進行方向ベクトルと、目標がいる方向ベクトルから</a:t>
            </a:r>
            <a:br>
              <a:rPr lang="en-US" altLang="ja-JP" sz="2263" b="1" dirty="0"/>
            </a:br>
            <a:r>
              <a:rPr lang="ja-JP" altLang="en-US" sz="2263" b="1" dirty="0"/>
              <a:t>　 目標が右手側と左手側どちらにいるのかを調べる。</a:t>
            </a:r>
            <a:endParaRPr lang="en-US" altLang="ja-JP" sz="2263" b="1" dirty="0"/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10919" y="2026100"/>
            <a:ext cx="8237545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③①で用意した変数の値を元に角度を加算・減算し、</a:t>
            </a:r>
            <a:br>
              <a:rPr lang="en-US" altLang="ja-JP" sz="2263" b="1" dirty="0"/>
            </a:br>
            <a:r>
              <a:rPr lang="ja-JP" altLang="en-US" sz="2263" b="1" dirty="0"/>
              <a:t>　 新しい角度を求める。</a:t>
            </a:r>
            <a:endParaRPr lang="en-US" altLang="ja-JP" sz="2263" b="1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10919" y="2836818"/>
            <a:ext cx="7953375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④</a:t>
            </a:r>
            <a:r>
              <a:rPr lang="en-US" altLang="ja-JP" sz="2263" b="1" dirty="0"/>
              <a:t>0</a:t>
            </a:r>
            <a:r>
              <a:rPr lang="ja-JP" altLang="en-US" sz="2263" b="1" dirty="0"/>
              <a:t>度の時に加算する予定の速度ベクトルを、</a:t>
            </a:r>
            <a:r>
              <a:rPr lang="en-US" altLang="ja-JP" sz="2263" b="1" dirty="0">
                <a:solidFill>
                  <a:srgbClr val="0000FF"/>
                </a:solidFill>
              </a:rPr>
              <a:t>sin</a:t>
            </a:r>
            <a:r>
              <a:rPr lang="ja-JP" altLang="en-US" sz="2263" b="1" dirty="0">
                <a:solidFill>
                  <a:srgbClr val="0000FF"/>
                </a:solidFill>
              </a:rPr>
              <a:t>・</a:t>
            </a:r>
            <a:r>
              <a:rPr lang="en-US" altLang="ja-JP" sz="2263" b="1" dirty="0">
                <a:solidFill>
                  <a:srgbClr val="0000FF"/>
                </a:solidFill>
              </a:rPr>
              <a:t>cos</a:t>
            </a:r>
            <a:r>
              <a:rPr lang="ja-JP" altLang="en-US" sz="2263" b="1" dirty="0"/>
              <a:t>を使って</a:t>
            </a:r>
            <a:br>
              <a:rPr lang="en-US" altLang="ja-JP" sz="2263" b="1" dirty="0"/>
            </a:br>
            <a:r>
              <a:rPr lang="ja-JP" altLang="en-US" sz="2263" b="1" dirty="0"/>
              <a:t>　 回転させる。</a:t>
            </a:r>
            <a:endParaRPr lang="en-US" altLang="ja-JP" sz="2263" b="1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10919" y="3647536"/>
            <a:ext cx="795337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⑤現在の座標に④の結果を加算する。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306160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97830"/>
            <a:ext cx="8676456" cy="5873020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7544" y="97347"/>
            <a:ext cx="795337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＜どうしても分からない人向け＞</a:t>
            </a:r>
            <a:endParaRPr lang="en-US" altLang="ja-JP" sz="2263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1691681" y="3703660"/>
            <a:ext cx="3816424" cy="2293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403648" y="1478561"/>
            <a:ext cx="5760640" cy="466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029063" y="4411916"/>
            <a:ext cx="1325236" cy="2521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643020" y="4664062"/>
            <a:ext cx="1325236" cy="2521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563911" y="5184900"/>
            <a:ext cx="4880297" cy="466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537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85" y="813253"/>
            <a:ext cx="1497670" cy="143401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65" y="1170239"/>
            <a:ext cx="1281447" cy="1616968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39552" y="183734"/>
            <a:ext cx="795337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[</a:t>
            </a:r>
            <a:r>
              <a:rPr lang="ja-JP" altLang="en-US" sz="2263" b="1" dirty="0"/>
              <a:t>ホーミング移動の注意点</a:t>
            </a:r>
            <a:r>
              <a:rPr lang="en-US" altLang="ja-JP" sz="2263" b="1" dirty="0"/>
              <a:t>]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83" y="1451088"/>
            <a:ext cx="1497670" cy="1434019"/>
          </a:xfrm>
          <a:prstGeom prst="rect">
            <a:avLst/>
          </a:prstGeom>
        </p:spPr>
      </p:pic>
      <p:sp>
        <p:nvSpPr>
          <p:cNvPr id="11" name="円/楕円 10"/>
          <p:cNvSpPr/>
          <p:nvPr/>
        </p:nvSpPr>
        <p:spPr>
          <a:xfrm>
            <a:off x="1213479" y="1978723"/>
            <a:ext cx="180528" cy="1684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01596" y="2823809"/>
            <a:ext cx="839453" cy="44057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点</a:t>
            </a:r>
            <a:r>
              <a:rPr lang="en-US" altLang="ja-JP" sz="2263" b="1" dirty="0"/>
              <a:t>A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5016520" y="1530262"/>
            <a:ext cx="180528" cy="168442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753034" y="2486648"/>
            <a:ext cx="839453" cy="44057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点</a:t>
            </a:r>
            <a:r>
              <a:rPr lang="en-US" altLang="ja-JP" sz="2263" b="1" dirty="0"/>
              <a:t>B</a:t>
            </a:r>
          </a:p>
        </p:txBody>
      </p:sp>
      <p:sp>
        <p:nvSpPr>
          <p:cNvPr id="19" name="円/楕円 18"/>
          <p:cNvSpPr/>
          <p:nvPr/>
        </p:nvSpPr>
        <p:spPr>
          <a:xfrm>
            <a:off x="7082497" y="2173146"/>
            <a:ext cx="180528" cy="168442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687057" y="1848190"/>
            <a:ext cx="839453" cy="44057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点</a:t>
            </a:r>
            <a:r>
              <a:rPr lang="en-US" altLang="ja-JP" sz="2263" b="1" dirty="0"/>
              <a:t>B</a:t>
            </a:r>
          </a:p>
        </p:txBody>
      </p:sp>
      <p:cxnSp>
        <p:nvCxnSpPr>
          <p:cNvPr id="6" name="直線矢印コネクタ 5"/>
          <p:cNvCxnSpPr>
            <a:stCxn id="19" idx="2"/>
          </p:cNvCxnSpPr>
          <p:nvPr/>
        </p:nvCxnSpPr>
        <p:spPr>
          <a:xfrm flipH="1" flipV="1">
            <a:off x="5480305" y="1668666"/>
            <a:ext cx="1602192" cy="5887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00819" y="4644818"/>
            <a:ext cx="8116650" cy="183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目標との角度の誤差がわずかになった場合、</a:t>
            </a:r>
            <a:br>
              <a:rPr lang="en-US" altLang="ja-JP" sz="2263" b="1" dirty="0"/>
            </a:br>
            <a:r>
              <a:rPr lang="ja-JP" altLang="en-US" sz="2263" b="1" dirty="0"/>
              <a:t>「</a:t>
            </a:r>
            <a:r>
              <a:rPr lang="ja-JP" altLang="en-US" sz="2263" b="1" dirty="0">
                <a:solidFill>
                  <a:srgbClr val="0000FF"/>
                </a:solidFill>
              </a:rPr>
              <a:t>必ず角度を</a:t>
            </a:r>
            <a:r>
              <a:rPr lang="en-US" altLang="ja-JP" sz="2263" b="1" dirty="0">
                <a:solidFill>
                  <a:srgbClr val="0000FF"/>
                </a:solidFill>
              </a:rPr>
              <a:t>5</a:t>
            </a:r>
            <a:r>
              <a:rPr lang="ja-JP" altLang="en-US" sz="2263" b="1" dirty="0">
                <a:solidFill>
                  <a:srgbClr val="0000FF"/>
                </a:solidFill>
              </a:rPr>
              <a:t>度回転させる</a:t>
            </a:r>
            <a:r>
              <a:rPr lang="ja-JP" altLang="en-US" sz="2263" b="1" dirty="0"/>
              <a:t>」などの条件を元に</a:t>
            </a:r>
            <a:br>
              <a:rPr lang="en-US" altLang="ja-JP" sz="2263" b="1" dirty="0"/>
            </a:br>
            <a:r>
              <a:rPr lang="ja-JP" altLang="en-US" sz="2263" b="1" dirty="0"/>
              <a:t>進行方向を決めると</a:t>
            </a:r>
            <a:r>
              <a:rPr lang="ja-JP" altLang="en-US" sz="2263" b="1" dirty="0">
                <a:solidFill>
                  <a:srgbClr val="FF0000"/>
                </a:solidFill>
              </a:rPr>
              <a:t>ブルブルと震えたようになる</a:t>
            </a:r>
            <a:r>
              <a:rPr lang="ja-JP" altLang="en-US" sz="2263" b="1" dirty="0"/>
              <a:t>事がある。</a:t>
            </a:r>
            <a:br>
              <a:rPr lang="en-US" altLang="ja-JP" sz="2263" b="1" dirty="0"/>
            </a:br>
            <a:r>
              <a:rPr lang="ja-JP" altLang="en-US" sz="2263" b="1" dirty="0"/>
              <a:t>こうなってしまった場合は、さらに一手間加える必要があるので</a:t>
            </a:r>
            <a:br>
              <a:rPr lang="en-US" altLang="ja-JP" sz="2263" b="1" dirty="0"/>
            </a:br>
            <a:r>
              <a:rPr lang="ja-JP" altLang="en-US" sz="2263" b="1" dirty="0"/>
              <a:t>自信がある人は挑戦してみよう！</a:t>
            </a:r>
            <a:endParaRPr lang="en-US" altLang="ja-JP" sz="2263" b="1" dirty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6184694" y="990462"/>
            <a:ext cx="2408593" cy="4405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1</a:t>
            </a:r>
            <a:r>
              <a:rPr lang="ja-JP" altLang="en-US" sz="2263" b="1" dirty="0"/>
              <a:t>回目の進行方向</a:t>
            </a:r>
            <a:endParaRPr lang="en-US" altLang="ja-JP" sz="2263" b="1" dirty="0"/>
          </a:p>
        </p:txBody>
      </p:sp>
      <p:sp>
        <p:nvSpPr>
          <p:cNvPr id="33" name="角丸四角形吹き出し 32"/>
          <p:cNvSpPr/>
          <p:nvPr/>
        </p:nvSpPr>
        <p:spPr>
          <a:xfrm>
            <a:off x="6184694" y="3314023"/>
            <a:ext cx="2776057" cy="454454"/>
          </a:xfrm>
          <a:prstGeom prst="wedgeRoundRectCallout">
            <a:avLst>
              <a:gd name="adj1" fmla="val -16073"/>
              <a:gd name="adj2" fmla="val -11990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次は</a:t>
            </a:r>
            <a:r>
              <a:rPr lang="ja-JP" altLang="en-US" sz="2000" b="1" dirty="0">
                <a:solidFill>
                  <a:srgbClr val="0000FF"/>
                </a:solidFill>
                <a:latin typeface="ＭＳ Ｐゴシック"/>
              </a:rPr>
              <a:t>右に</a:t>
            </a:r>
            <a:r>
              <a:rPr lang="en-US" altLang="ja-JP" sz="2000" b="1" dirty="0">
                <a:solidFill>
                  <a:srgbClr val="0000FF"/>
                </a:solidFill>
                <a:latin typeface="ＭＳ Ｐゴシック"/>
              </a:rPr>
              <a:t>5</a:t>
            </a:r>
            <a:r>
              <a:rPr lang="ja-JP" altLang="en-US" sz="2000" b="1" dirty="0">
                <a:solidFill>
                  <a:srgbClr val="0000FF"/>
                </a:solidFill>
                <a:latin typeface="ＭＳ Ｐゴシック"/>
              </a:rPr>
              <a:t>度</a:t>
            </a:r>
            <a:r>
              <a:rPr lang="ja-JP" altLang="en-US" sz="2000" b="1" dirty="0">
                <a:latin typeface="ＭＳ Ｐゴシック"/>
              </a:rPr>
              <a:t>回転だ！</a:t>
            </a:r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3345635" y="1614483"/>
            <a:ext cx="1670885" cy="5498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1851491" y="949954"/>
            <a:ext cx="2463090" cy="44057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2</a:t>
            </a:r>
            <a:r>
              <a:rPr lang="ja-JP" altLang="en-US" sz="2263" b="1" dirty="0"/>
              <a:t>回目の進行方向</a:t>
            </a:r>
            <a:endParaRPr lang="en-US" altLang="ja-JP" sz="2263" b="1" dirty="0"/>
          </a:p>
        </p:txBody>
      </p:sp>
      <p:sp>
        <p:nvSpPr>
          <p:cNvPr id="28" name="角丸四角形吹き出し 27"/>
          <p:cNvSpPr/>
          <p:nvPr/>
        </p:nvSpPr>
        <p:spPr>
          <a:xfrm>
            <a:off x="3809019" y="2677936"/>
            <a:ext cx="2776057" cy="454454"/>
          </a:xfrm>
          <a:prstGeom prst="wedgeRoundRectCallout">
            <a:avLst>
              <a:gd name="adj1" fmla="val -16073"/>
              <a:gd name="adj2" fmla="val -11990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次は</a:t>
            </a:r>
            <a:r>
              <a:rPr lang="ja-JP" altLang="en-US" sz="2000" b="1" dirty="0">
                <a:solidFill>
                  <a:srgbClr val="0000FF"/>
                </a:solidFill>
                <a:latin typeface="ＭＳ Ｐゴシック"/>
              </a:rPr>
              <a:t>左に</a:t>
            </a:r>
            <a:r>
              <a:rPr lang="en-US" altLang="ja-JP" sz="2000" b="1" dirty="0">
                <a:solidFill>
                  <a:srgbClr val="0000FF"/>
                </a:solidFill>
                <a:latin typeface="ＭＳ Ｐゴシック"/>
              </a:rPr>
              <a:t>5</a:t>
            </a:r>
            <a:r>
              <a:rPr lang="ja-JP" altLang="en-US" sz="2000" b="1" dirty="0">
                <a:solidFill>
                  <a:srgbClr val="0000FF"/>
                </a:solidFill>
                <a:latin typeface="ＭＳ Ｐゴシック"/>
              </a:rPr>
              <a:t>度</a:t>
            </a:r>
            <a:r>
              <a:rPr lang="ja-JP" altLang="en-US" sz="2000" b="1" dirty="0">
                <a:latin typeface="ＭＳ Ｐゴシック"/>
              </a:rPr>
              <a:t>回転だ！</a:t>
            </a:r>
          </a:p>
        </p:txBody>
      </p:sp>
    </p:spTree>
    <p:extLst>
      <p:ext uri="{BB962C8B-B14F-4D97-AF65-F5344CB8AC3E}">
        <p14:creationId xmlns:p14="http://schemas.microsoft.com/office/powerpoint/2010/main" val="3875988129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16194</TotalTime>
  <Words>672</Words>
  <Application>Microsoft Office PowerPoint</Application>
  <PresentationFormat>画面に合わせる (4:3)</PresentationFormat>
  <Paragraphs>67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Calibri</vt:lpstr>
      <vt:lpstr>標準デザイン</vt:lpstr>
      <vt:lpstr>この単元の目標</vt:lpstr>
      <vt:lpstr>3 外積を用いたホーミング処理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　初めてのプログラム</dc:title>
  <dc:creator>t_ymmt</dc:creator>
  <cp:lastModifiedBy>宮近 一星</cp:lastModifiedBy>
  <cp:revision>591</cp:revision>
  <dcterms:created xsi:type="dcterms:W3CDTF">2013-04-19T02:46:48Z</dcterms:created>
  <dcterms:modified xsi:type="dcterms:W3CDTF">2024-09-09T09:16:43Z</dcterms:modified>
</cp:coreProperties>
</file>