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7"/>
  </p:notesMasterIdLst>
  <p:handoutMasterIdLst>
    <p:handoutMasterId r:id="rId18"/>
  </p:handoutMasterIdLst>
  <p:sldIdLst>
    <p:sldId id="330" r:id="rId5"/>
    <p:sldId id="353" r:id="rId6"/>
    <p:sldId id="354" r:id="rId7"/>
    <p:sldId id="344" r:id="rId8"/>
    <p:sldId id="356" r:id="rId9"/>
    <p:sldId id="355" r:id="rId10"/>
    <p:sldId id="357" r:id="rId11"/>
    <p:sldId id="334" r:id="rId12"/>
    <p:sldId id="361" r:id="rId13"/>
    <p:sldId id="360" r:id="rId14"/>
    <p:sldId id="362" r:id="rId15"/>
    <p:sldId id="332" r:id="rId16"/>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208A5-9315-8A0E-5589-63A18A87EC80}" v="81" dt="2021-04-19T19:16:54.655"/>
    <p1510:client id="{BBCEDBBA-DF63-445D-B9C7-D0258F994E00}" v="1163" dt="2021-04-08T22:27:0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940" autoAdjust="0"/>
  </p:normalViewPr>
  <p:slideViewPr>
    <p:cSldViewPr snapToGrid="0" snapToObjects="1" showGuides="1">
      <p:cViewPr>
        <p:scale>
          <a:sx n="91" d="100"/>
          <a:sy n="91" d="100"/>
        </p:scale>
        <p:origin x="834" y="78"/>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72150447213517"/>
          <c:y val="2.8520504446129559E-2"/>
          <c:w val="0.64426572891980738"/>
          <c:h val="0.94630135468653276"/>
        </c:manualLayout>
      </c:layout>
      <c:doughnutChart>
        <c:varyColors val="1"/>
        <c:ser>
          <c:idx val="0"/>
          <c:order val="0"/>
          <c:tx>
            <c:strRef>
              <c:f>Sheet1!$B$1</c:f>
              <c:strCache>
                <c:ptCount val="1"/>
                <c:pt idx="0">
                  <c:v>Pie Chart</c:v>
                </c:pt>
              </c:strCache>
            </c:strRef>
          </c:tx>
          <c:dPt>
            <c:idx val="0"/>
            <c:bubble3D val="0"/>
            <c:spPr>
              <a:solidFill>
                <a:srgbClr val="0097D9"/>
              </a:solidFill>
              <a:ln w="19050">
                <a:solidFill>
                  <a:schemeClr val="lt1"/>
                </a:solidFill>
              </a:ln>
              <a:effectLst/>
            </c:spPr>
            <c:extLst>
              <c:ext xmlns:c16="http://schemas.microsoft.com/office/drawing/2014/chart" uri="{C3380CC4-5D6E-409C-BE32-E72D297353CC}">
                <c16:uniqueId val="{00000002-C23A-4645-8103-46DCA3A346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19-D648-BE9C-25D27BC6D72D}"/>
              </c:ext>
            </c:extLst>
          </c:dPt>
          <c:dPt>
            <c:idx val="2"/>
            <c:bubble3D val="0"/>
            <c:spPr>
              <a:solidFill>
                <a:srgbClr val="BCD900"/>
              </a:solidFill>
              <a:ln w="19050">
                <a:solidFill>
                  <a:schemeClr val="lt1"/>
                </a:solidFill>
              </a:ln>
              <a:effectLst/>
            </c:spPr>
            <c:extLst>
              <c:ext xmlns:c16="http://schemas.microsoft.com/office/drawing/2014/chart" uri="{C3380CC4-5D6E-409C-BE32-E72D297353CC}">
                <c16:uniqueId val="{00000003-C23A-4645-8103-46DCA3A34646}"/>
              </c:ext>
            </c:extLst>
          </c:dPt>
          <c:dPt>
            <c:idx val="3"/>
            <c:bubble3D val="0"/>
            <c:spPr>
              <a:solidFill>
                <a:srgbClr val="002D56"/>
              </a:solidFill>
              <a:ln w="19050">
                <a:solidFill>
                  <a:schemeClr val="lt1"/>
                </a:solidFill>
              </a:ln>
              <a:effectLst/>
            </c:spPr>
            <c:extLst>
              <c:ext xmlns:c16="http://schemas.microsoft.com/office/drawing/2014/chart" uri="{C3380CC4-5D6E-409C-BE32-E72D297353CC}">
                <c16:uniqueId val="{00000001-C23A-4645-8103-46DCA3A3464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data</c:v>
                </c:pt>
                <c:pt idx="1">
                  <c:v>data</c:v>
                </c:pt>
                <c:pt idx="2">
                  <c:v>data</c:v>
                </c:pt>
                <c:pt idx="3">
                  <c:v>data</c:v>
                </c:pt>
              </c:strCache>
            </c:strRef>
          </c:cat>
          <c:val>
            <c:numRef>
              <c:f>Sheet1!$B$2:$B$5</c:f>
              <c:numCache>
                <c:formatCode>General</c:formatCode>
                <c:ptCount val="4"/>
                <c:pt idx="0">
                  <c:v>20</c:v>
                </c:pt>
                <c:pt idx="1">
                  <c:v>10</c:v>
                </c:pt>
                <c:pt idx="2">
                  <c:v>5</c:v>
                </c:pt>
                <c:pt idx="3">
                  <c:v>65</c:v>
                </c:pt>
              </c:numCache>
            </c:numRef>
          </c:val>
          <c:extLst>
            <c:ext xmlns:c16="http://schemas.microsoft.com/office/drawing/2014/chart" uri="{C3380CC4-5D6E-409C-BE32-E72D297353CC}">
              <c16:uniqueId val="{00000000-C23A-4645-8103-46DCA3A3464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717073"/>
          </a:solidFill>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72150447213517"/>
          <c:y val="2.8520504446129559E-2"/>
          <c:w val="0.64426572891980738"/>
          <c:h val="0.94630135468653276"/>
        </c:manualLayout>
      </c:layout>
      <c:doughnutChart>
        <c:varyColors val="1"/>
        <c:ser>
          <c:idx val="0"/>
          <c:order val="0"/>
          <c:tx>
            <c:strRef>
              <c:f>Sheet1!$B$1</c:f>
              <c:strCache>
                <c:ptCount val="1"/>
                <c:pt idx="0">
                  <c:v>Pie Chart</c:v>
                </c:pt>
              </c:strCache>
            </c:strRef>
          </c:tx>
          <c:dPt>
            <c:idx val="0"/>
            <c:bubble3D val="0"/>
            <c:spPr>
              <a:solidFill>
                <a:srgbClr val="0097D9"/>
              </a:solidFill>
              <a:ln w="19050">
                <a:solidFill>
                  <a:schemeClr val="lt1"/>
                </a:solidFill>
              </a:ln>
              <a:effectLst/>
            </c:spPr>
            <c:extLst>
              <c:ext xmlns:c16="http://schemas.microsoft.com/office/drawing/2014/chart" uri="{C3380CC4-5D6E-409C-BE32-E72D297353CC}">
                <c16:uniqueId val="{00000002-C23A-4645-8103-46DCA3A346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19-D648-BE9C-25D27BC6D72D}"/>
              </c:ext>
            </c:extLst>
          </c:dPt>
          <c:dPt>
            <c:idx val="2"/>
            <c:bubble3D val="0"/>
            <c:spPr>
              <a:solidFill>
                <a:srgbClr val="BCD900"/>
              </a:solidFill>
              <a:ln w="19050">
                <a:solidFill>
                  <a:schemeClr val="lt1"/>
                </a:solidFill>
              </a:ln>
              <a:effectLst/>
            </c:spPr>
            <c:extLst>
              <c:ext xmlns:c16="http://schemas.microsoft.com/office/drawing/2014/chart" uri="{C3380CC4-5D6E-409C-BE32-E72D297353CC}">
                <c16:uniqueId val="{00000003-C23A-4645-8103-46DCA3A34646}"/>
              </c:ext>
            </c:extLst>
          </c:dPt>
          <c:dPt>
            <c:idx val="3"/>
            <c:bubble3D val="0"/>
            <c:spPr>
              <a:solidFill>
                <a:srgbClr val="002D56"/>
              </a:solidFill>
              <a:ln w="19050">
                <a:solidFill>
                  <a:schemeClr val="lt1"/>
                </a:solidFill>
              </a:ln>
              <a:effectLst/>
            </c:spPr>
            <c:extLst>
              <c:ext xmlns:c16="http://schemas.microsoft.com/office/drawing/2014/chart" uri="{C3380CC4-5D6E-409C-BE32-E72D297353CC}">
                <c16:uniqueId val="{00000001-C23A-4645-8103-46DCA3A3464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data</c:v>
                </c:pt>
                <c:pt idx="1">
                  <c:v>data</c:v>
                </c:pt>
                <c:pt idx="2">
                  <c:v>data</c:v>
                </c:pt>
                <c:pt idx="3">
                  <c:v>data</c:v>
                </c:pt>
              </c:strCache>
            </c:strRef>
          </c:cat>
          <c:val>
            <c:numRef>
              <c:f>Sheet1!$B$2:$B$5</c:f>
              <c:numCache>
                <c:formatCode>General</c:formatCode>
                <c:ptCount val="4"/>
                <c:pt idx="0">
                  <c:v>20</c:v>
                </c:pt>
                <c:pt idx="1">
                  <c:v>10</c:v>
                </c:pt>
                <c:pt idx="2">
                  <c:v>5</c:v>
                </c:pt>
                <c:pt idx="3">
                  <c:v>65</c:v>
                </c:pt>
              </c:numCache>
            </c:numRef>
          </c:val>
          <c:extLst>
            <c:ext xmlns:c16="http://schemas.microsoft.com/office/drawing/2014/chart" uri="{C3380CC4-5D6E-409C-BE32-E72D297353CC}">
              <c16:uniqueId val="{00000000-C23A-4645-8103-46DCA3A3464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rgbClr val="717073"/>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93.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94.png"/></Relationships>
</file>

<file path=ppt/drawings/drawing1.xml><?xml version="1.0" encoding="utf-8"?>
<c:userShapes xmlns:c="http://schemas.openxmlformats.org/drawingml/2006/chart">
  <cdr:relSizeAnchor xmlns:cdr="http://schemas.openxmlformats.org/drawingml/2006/chartDrawing">
    <cdr:from>
      <cdr:x>0</cdr:x>
      <cdr:y>0</cdr:y>
    </cdr:from>
    <cdr:to>
      <cdr:x>0.84963</cdr:x>
      <cdr:y>1</cdr:y>
    </cdr:to>
    <cdr:pic>
      <cdr:nvPicPr>
        <cdr:cNvPr id="2" name="chart">
          <a:extLst xmlns:a="http://schemas.openxmlformats.org/drawingml/2006/main">
            <a:ext uri="{FF2B5EF4-FFF2-40B4-BE49-F238E27FC236}">
              <a16:creationId xmlns:a16="http://schemas.microsoft.com/office/drawing/2014/main" id="{79BD6EEB-958E-49A8-A551-A0BD0F92F6F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3334215" cy="347711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D55AB481-B596-40E5-AA6B-696446CD594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7563906" cy="5172797"/>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3/10/2022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3/10/2022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1 </a:t>
            </a:r>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vert="horz" wrap="square" lIns="0" tIns="45720" rIns="91440" bIns="45720" rtlCol="0" anchor="t">
            <a:noAutofit/>
          </a:bodyPr>
          <a:lstStyle/>
          <a:p>
            <a:r>
              <a:rPr lang="en-US" i="1" dirty="0">
                <a:cs typeface="Arial"/>
              </a:rPr>
              <a:t>Stevens solution</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Steven Ragan</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3/10/22</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9CE17D-2234-4E46-B9A4-A8F0A364F313}"/>
              </a:ext>
            </a:extLst>
          </p:cNvPr>
          <p:cNvSpPr>
            <a:spLocks noGrp="1"/>
          </p:cNvSpPr>
          <p:nvPr>
            <p:ph type="title"/>
          </p:nvPr>
        </p:nvSpPr>
        <p:spPr/>
        <p:txBody>
          <a:bodyPr/>
          <a:lstStyle/>
          <a:p>
            <a:r>
              <a:rPr lang="en-US" dirty="0"/>
              <a:t>EER Model</a:t>
            </a:r>
          </a:p>
        </p:txBody>
      </p:sp>
      <p:sp>
        <p:nvSpPr>
          <p:cNvPr id="14" name="Slide Number Placeholder 5">
            <a:extLst>
              <a:ext uri="{FF2B5EF4-FFF2-40B4-BE49-F238E27FC236}">
                <a16:creationId xmlns:a16="http://schemas.microsoft.com/office/drawing/2014/main" id="{12E0F59A-57A2-CB4E-B987-DE323577DB29}"/>
              </a:ext>
            </a:extLst>
          </p:cNvPr>
          <p:cNvSpPr>
            <a:spLocks noGrp="1"/>
          </p:cNvSpPr>
          <p:nvPr>
            <p:ph type="sldNum" sz="quarter" idx="12"/>
          </p:nvPr>
        </p:nvSpPr>
        <p:spPr/>
        <p:txBody>
          <a:bodyPr/>
          <a:lstStyle/>
          <a:p>
            <a:fld id="{535EF33A-04D8-4107-96E5-33B70AE88DFF}" type="slidenum">
              <a:rPr lang="en-US" smtClean="0"/>
              <a:pPr/>
              <a:t>10</a:t>
            </a:fld>
            <a:endParaRPr lang="en-US" dirty="0"/>
          </a:p>
        </p:txBody>
      </p:sp>
      <p:sp>
        <p:nvSpPr>
          <p:cNvPr id="10" name="Content Placeholder 9">
            <a:extLst>
              <a:ext uri="{FF2B5EF4-FFF2-40B4-BE49-F238E27FC236}">
                <a16:creationId xmlns:a16="http://schemas.microsoft.com/office/drawing/2014/main" id="{00BE441B-2B61-B840-9213-10E0C2B4E409}"/>
              </a:ext>
            </a:extLst>
          </p:cNvPr>
          <p:cNvSpPr>
            <a:spLocks noGrp="1"/>
          </p:cNvSpPr>
          <p:nvPr>
            <p:ph sz="half" idx="2"/>
          </p:nvPr>
        </p:nvSpPr>
        <p:spPr/>
        <p:txBody>
          <a:bodyPr>
            <a:normAutofit/>
          </a:bodyPr>
          <a:lstStyle/>
          <a:p>
            <a:r>
              <a:rPr lang="en-US" b="1" dirty="0">
                <a:solidFill>
                  <a:srgbClr val="0097D9"/>
                </a:solidFill>
              </a:rPr>
              <a:t>Schema?</a:t>
            </a:r>
            <a:r>
              <a:rPr lang="en-US" dirty="0"/>
              <a:t> I chose to go with a star schema because the data was fairly simple and didn’t need to go into the detail a snowflake schema would require.</a:t>
            </a:r>
          </a:p>
        </p:txBody>
      </p:sp>
      <p:graphicFrame>
        <p:nvGraphicFramePr>
          <p:cNvPr id="13" name="Chart Placeholder 12">
            <a:extLst>
              <a:ext uri="{FF2B5EF4-FFF2-40B4-BE49-F238E27FC236}">
                <a16:creationId xmlns:a16="http://schemas.microsoft.com/office/drawing/2014/main" id="{5E5E37FA-4C13-184C-BDDE-ACCB1996C4DC}"/>
              </a:ext>
            </a:extLst>
          </p:cNvPr>
          <p:cNvGraphicFramePr>
            <a:graphicFrameLocks noGrp="1"/>
          </p:cNvGraphicFramePr>
          <p:nvPr>
            <p:ph type="chart" sz="quarter" idx="14"/>
            <p:extLst>
              <p:ext uri="{D42A27DB-BD31-4B8C-83A1-F6EECF244321}">
                <p14:modId xmlns:p14="http://schemas.microsoft.com/office/powerpoint/2010/main" val="3579187817"/>
              </p:ext>
            </p:extLst>
          </p:nvPr>
        </p:nvGraphicFramePr>
        <p:xfrm>
          <a:off x="647700" y="1747838"/>
          <a:ext cx="3924300" cy="2671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548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Tables in Database</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534971"/>
            <a:ext cx="8134348" cy="2702891"/>
          </a:xfrm>
        </p:spPr>
        <p:txBody>
          <a:bodyPr>
            <a:normAutofit/>
          </a:bodyPr>
          <a:lstStyle/>
          <a:p>
            <a:pPr marL="0" indent="0">
              <a:buNone/>
            </a:pPr>
            <a:endParaRPr lang="en-US" dirty="0">
              <a:solidFill>
                <a:schemeClr val="tx1"/>
              </a:solidFill>
            </a:endParaRPr>
          </a:p>
          <a:p>
            <a:r>
              <a:rPr lang="en-US" b="1" dirty="0">
                <a:solidFill>
                  <a:srgbClr val="0097D9"/>
                </a:solidFill>
              </a:rPr>
              <a:t>products: </a:t>
            </a:r>
            <a:r>
              <a:rPr lang="en-US" dirty="0">
                <a:solidFill>
                  <a:schemeClr val="tx1"/>
                </a:solidFill>
              </a:rPr>
              <a:t>This table holds all the products being sold along with price and manufacture</a:t>
            </a:r>
          </a:p>
          <a:p>
            <a:r>
              <a:rPr lang="en-US" b="1" dirty="0" err="1">
                <a:solidFill>
                  <a:srgbClr val="0097D9"/>
                </a:solidFill>
              </a:rPr>
              <a:t>date_dim</a:t>
            </a:r>
            <a:r>
              <a:rPr lang="en-US" b="1" dirty="0">
                <a:solidFill>
                  <a:srgbClr val="0097D9"/>
                </a:solidFill>
              </a:rPr>
              <a:t>: </a:t>
            </a:r>
            <a:r>
              <a:rPr lang="en-US" dirty="0">
                <a:solidFill>
                  <a:schemeClr val="tx1"/>
                </a:solidFill>
              </a:rPr>
              <a:t>This table holds the week order dates and all other time factors</a:t>
            </a:r>
          </a:p>
          <a:p>
            <a:r>
              <a:rPr lang="en-US" b="1" dirty="0" err="1">
                <a:solidFill>
                  <a:srgbClr val="0097D9"/>
                </a:solidFill>
              </a:rPr>
              <a:t>Sales_team</a:t>
            </a:r>
            <a:r>
              <a:rPr lang="en-US" b="1" dirty="0">
                <a:solidFill>
                  <a:srgbClr val="0097D9"/>
                </a:solidFill>
              </a:rPr>
              <a:t>: </a:t>
            </a:r>
            <a:r>
              <a:rPr lang="en-US" dirty="0">
                <a:solidFill>
                  <a:schemeClr val="tx1"/>
                </a:solidFill>
              </a:rPr>
              <a:t>This chart holds the employee id and all other employee data</a:t>
            </a:r>
          </a:p>
          <a:p>
            <a:r>
              <a:rPr lang="en-US" b="1" dirty="0" err="1">
                <a:solidFill>
                  <a:srgbClr val="0097D9"/>
                </a:solidFill>
              </a:rPr>
              <a:t>Service_pkg</a:t>
            </a:r>
            <a:r>
              <a:rPr lang="en-US" b="1" dirty="0">
                <a:solidFill>
                  <a:srgbClr val="0097D9"/>
                </a:solidFill>
              </a:rPr>
              <a:t>: </a:t>
            </a:r>
            <a:r>
              <a:rPr lang="en-US" dirty="0">
                <a:solidFill>
                  <a:schemeClr val="tx1"/>
                </a:solidFill>
              </a:rPr>
              <a:t>This table holds the service warranty details</a:t>
            </a:r>
          </a:p>
          <a:p>
            <a:r>
              <a:rPr lang="en-US" b="1" dirty="0" err="1">
                <a:solidFill>
                  <a:srgbClr val="0097D9"/>
                </a:solidFill>
              </a:rPr>
              <a:t>Hist_data</a:t>
            </a:r>
            <a:r>
              <a:rPr lang="en-US" b="1" dirty="0">
                <a:solidFill>
                  <a:srgbClr val="0097D9"/>
                </a:solidFill>
              </a:rPr>
              <a:t>: </a:t>
            </a:r>
            <a:r>
              <a:rPr lang="en-US" dirty="0">
                <a:solidFill>
                  <a:schemeClr val="tx1"/>
                </a:solidFill>
              </a:rPr>
              <a:t>This table is the fact table and holds all of the historical data given to us and is where the web app inputs its data</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11</a:t>
            </a:fld>
            <a:endParaRPr lang="en-US" dirty="0"/>
          </a:p>
        </p:txBody>
      </p:sp>
    </p:spTree>
    <p:extLst>
      <p:ext uri="{BB962C8B-B14F-4D97-AF65-F5344CB8AC3E}">
        <p14:creationId xmlns:p14="http://schemas.microsoft.com/office/powerpoint/2010/main" val="1608365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Questions?</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9A95-CB26-4CC1-9294-A44BF11967A7}"/>
              </a:ext>
            </a:extLst>
          </p:cNvPr>
          <p:cNvSpPr>
            <a:spLocks noGrp="1"/>
          </p:cNvSpPr>
          <p:nvPr>
            <p:ph type="title"/>
          </p:nvPr>
        </p:nvSpPr>
        <p:spPr/>
        <p:txBody>
          <a:bodyPr/>
          <a:lstStyle/>
          <a:p>
            <a:r>
              <a:rPr lang="en-US" dirty="0"/>
              <a:t>Planning process</a:t>
            </a:r>
          </a:p>
        </p:txBody>
      </p:sp>
      <p:sp>
        <p:nvSpPr>
          <p:cNvPr id="3" name="Content Placeholder 2">
            <a:extLst>
              <a:ext uri="{FF2B5EF4-FFF2-40B4-BE49-F238E27FC236}">
                <a16:creationId xmlns:a16="http://schemas.microsoft.com/office/drawing/2014/main" id="{E3376174-C023-444A-B18E-14313534F35A}"/>
              </a:ext>
            </a:extLst>
          </p:cNvPr>
          <p:cNvSpPr>
            <a:spLocks noGrp="1"/>
          </p:cNvSpPr>
          <p:nvPr>
            <p:ph idx="1"/>
          </p:nvPr>
        </p:nvSpPr>
        <p:spPr/>
        <p:txBody>
          <a:bodyPr vert="horz" lIns="91440" tIns="45720" rIns="91440" bIns="45720" rtlCol="0" anchor="t">
            <a:normAutofit/>
          </a:bodyPr>
          <a:lstStyle/>
          <a:p>
            <a:r>
              <a:rPr lang="en-US" dirty="0"/>
              <a:t>Started with building the web app and got it functional before trying to connect to database</a:t>
            </a:r>
          </a:p>
          <a:p>
            <a:r>
              <a:rPr lang="en-US" dirty="0"/>
              <a:t>Then moved to setting up the database and got all the connections going and running smoothly</a:t>
            </a:r>
          </a:p>
          <a:p>
            <a:r>
              <a:rPr lang="en-US" dirty="0"/>
              <a:t>I did the excel dashboard last </a:t>
            </a:r>
          </a:p>
          <a:p>
            <a:endParaRPr lang="en-US" dirty="0"/>
          </a:p>
        </p:txBody>
      </p:sp>
      <p:sp>
        <p:nvSpPr>
          <p:cNvPr id="4" name="Text Placeholder 3">
            <a:extLst>
              <a:ext uri="{FF2B5EF4-FFF2-40B4-BE49-F238E27FC236}">
                <a16:creationId xmlns:a16="http://schemas.microsoft.com/office/drawing/2014/main" id="{1F1D0F82-7F1A-4B83-BDC8-2C2520608F9D}"/>
              </a:ext>
            </a:extLst>
          </p:cNvPr>
          <p:cNvSpPr>
            <a:spLocks noGrp="1"/>
          </p:cNvSpPr>
          <p:nvPr>
            <p:ph type="body" sz="quarter" idx="13"/>
          </p:nvPr>
        </p:nvSpPr>
        <p:spPr/>
        <p:txBody>
          <a:bodyPr/>
          <a:lstStyle/>
          <a:p>
            <a:r>
              <a:rPr lang="en-US" dirty="0"/>
              <a:t>Order of operations I went in </a:t>
            </a:r>
          </a:p>
        </p:txBody>
      </p:sp>
    </p:spTree>
    <p:extLst>
      <p:ext uri="{BB962C8B-B14F-4D97-AF65-F5344CB8AC3E}">
        <p14:creationId xmlns:p14="http://schemas.microsoft.com/office/powerpoint/2010/main" val="49338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Making the UI</a:t>
            </a: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2998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Design choices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534971"/>
            <a:ext cx="8134348" cy="2702891"/>
          </a:xfrm>
        </p:spPr>
        <p:txBody>
          <a:bodyPr>
            <a:normAutofit/>
          </a:bodyPr>
          <a:lstStyle/>
          <a:p>
            <a:r>
              <a:rPr lang="en-US" b="1" i="1" dirty="0">
                <a:solidFill>
                  <a:srgbClr val="0097D9"/>
                </a:solidFill>
              </a:rPr>
              <a:t>Home tab: </a:t>
            </a:r>
            <a:r>
              <a:rPr lang="en-US" dirty="0">
                <a:solidFill>
                  <a:schemeClr val="tx1"/>
                </a:solidFill>
              </a:rPr>
              <a:t>This is just a simple welcoming tab</a:t>
            </a:r>
            <a:r>
              <a:rPr lang="en-US" i="1" dirty="0"/>
              <a:t>. </a:t>
            </a:r>
          </a:p>
          <a:p>
            <a:r>
              <a:rPr lang="en-US" b="1" dirty="0">
                <a:solidFill>
                  <a:srgbClr val="0097D9"/>
                </a:solidFill>
              </a:rPr>
              <a:t>Add new sale tab: </a:t>
            </a:r>
            <a:r>
              <a:rPr lang="en-US" dirty="0">
                <a:solidFill>
                  <a:schemeClr val="tx1"/>
                </a:solidFill>
              </a:rPr>
              <a:t>This tab is used to enter a new sale just enter the emp id, product id along with the week, month and year of the sale</a:t>
            </a:r>
          </a:p>
          <a:p>
            <a:r>
              <a:rPr lang="en-US" b="1" dirty="0">
                <a:solidFill>
                  <a:srgbClr val="0097D9"/>
                </a:solidFill>
              </a:rPr>
              <a:t>List tab: </a:t>
            </a:r>
            <a:r>
              <a:rPr lang="en-US" dirty="0">
                <a:solidFill>
                  <a:schemeClr val="tx1"/>
                </a:solidFill>
              </a:rPr>
              <a:t>This tab is used for viewing all the orders that have been entered into the database  </a:t>
            </a:r>
          </a:p>
          <a:p>
            <a:r>
              <a:rPr lang="en-US" b="1" dirty="0">
                <a:solidFill>
                  <a:srgbClr val="0097D9"/>
                </a:solidFill>
              </a:rPr>
              <a:t>Delete tab: </a:t>
            </a:r>
            <a:r>
              <a:rPr lang="en-US" dirty="0">
                <a:solidFill>
                  <a:schemeClr val="tx1"/>
                </a:solidFill>
              </a:rPr>
              <a:t>This tab is used to delete sales from the database </a:t>
            </a:r>
          </a:p>
          <a:p>
            <a:r>
              <a:rPr lang="en-US" dirty="0">
                <a:solidFill>
                  <a:schemeClr val="tx1"/>
                </a:solidFill>
              </a:rPr>
              <a:t>Used a combination of flask and </a:t>
            </a:r>
            <a:r>
              <a:rPr lang="en-US" dirty="0" err="1">
                <a:solidFill>
                  <a:schemeClr val="tx1"/>
                </a:solidFill>
              </a:rPr>
              <a:t>sqlalchemy</a:t>
            </a:r>
            <a:r>
              <a:rPr lang="en-US" dirty="0">
                <a:solidFill>
                  <a:schemeClr val="tx1"/>
                </a:solidFill>
              </a:rPr>
              <a:t> to create the UI and get it connected to the database</a:t>
            </a:r>
          </a:p>
          <a:p>
            <a:endParaRPr lang="en-US" dirty="0">
              <a:solidFill>
                <a:schemeClr val="tx1"/>
              </a:solidFill>
            </a:endParaRPr>
          </a:p>
          <a:p>
            <a:r>
              <a:rPr lang="en-US" dirty="0">
                <a:solidFill>
                  <a:schemeClr val="tx1"/>
                </a:solidFill>
              </a:rPr>
              <a:t>Things I would add if I had more time would be making the employee id and product id fields a dropdown instead of typing it in</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 Dashboard</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p:txBody>
          <a:bodyPr/>
          <a:lstStyle/>
          <a:p>
            <a:r>
              <a:rPr lang="en-US" dirty="0"/>
              <a:t>This Subtitle is Arial in Medium Blue</a:t>
            </a:r>
          </a:p>
        </p:txBody>
      </p:sp>
    </p:spTree>
    <p:extLst>
      <p:ext uri="{BB962C8B-B14F-4D97-AF65-F5344CB8AC3E}">
        <p14:creationId xmlns:p14="http://schemas.microsoft.com/office/powerpoint/2010/main" val="253554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Dashboard elements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534971"/>
            <a:ext cx="8134348" cy="2702891"/>
          </a:xfrm>
        </p:spPr>
        <p:txBody>
          <a:bodyPr>
            <a:normAutofit/>
          </a:bodyPr>
          <a:lstStyle/>
          <a:p>
            <a:r>
              <a:rPr lang="en-US" dirty="0">
                <a:solidFill>
                  <a:schemeClr val="tx1"/>
                </a:solidFill>
              </a:rPr>
              <a:t>The dashboard is used to make quick and easy decisions because its so easy to read </a:t>
            </a:r>
          </a:p>
          <a:p>
            <a:r>
              <a:rPr lang="en-US" b="1" dirty="0">
                <a:solidFill>
                  <a:srgbClr val="0097D9"/>
                </a:solidFill>
              </a:rPr>
              <a:t>Sales by Region: </a:t>
            </a:r>
            <a:r>
              <a:rPr lang="en-US" dirty="0">
                <a:solidFill>
                  <a:schemeClr val="tx1"/>
                </a:solidFill>
              </a:rPr>
              <a:t>This chart lets the user see the number of sales given by each reason </a:t>
            </a:r>
          </a:p>
          <a:p>
            <a:r>
              <a:rPr lang="en-US" b="1" dirty="0">
                <a:solidFill>
                  <a:srgbClr val="0097D9"/>
                </a:solidFill>
              </a:rPr>
              <a:t>Sales by Employee: </a:t>
            </a:r>
            <a:r>
              <a:rPr lang="en-US" dirty="0">
                <a:solidFill>
                  <a:schemeClr val="tx1"/>
                </a:solidFill>
              </a:rPr>
              <a:t>This chart is supposed to show the sales in dollars by each of the 5 teams</a:t>
            </a:r>
          </a:p>
          <a:p>
            <a:r>
              <a:rPr lang="en-US" b="1" dirty="0">
                <a:solidFill>
                  <a:srgbClr val="0097D9"/>
                </a:solidFill>
              </a:rPr>
              <a:t>Sales by Product: </a:t>
            </a:r>
            <a:r>
              <a:rPr lang="en-US" dirty="0">
                <a:solidFill>
                  <a:schemeClr val="tx1"/>
                </a:solidFill>
              </a:rPr>
              <a:t>This chart is showing the sales by product </a:t>
            </a:r>
          </a:p>
          <a:p>
            <a:r>
              <a:rPr lang="en-US" b="1" dirty="0">
                <a:solidFill>
                  <a:srgbClr val="0097D9"/>
                </a:solidFill>
              </a:rPr>
              <a:t>Slicers: </a:t>
            </a:r>
            <a:r>
              <a:rPr lang="en-US" dirty="0">
                <a:solidFill>
                  <a:schemeClr val="tx1"/>
                </a:solidFill>
              </a:rPr>
              <a:t>I used the emp id the year and the product id as my slicers this allows you to filter through any combination of options and all the charts will reflect that</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6</a:t>
            </a:fld>
            <a:endParaRPr lang="en-US" dirty="0"/>
          </a:p>
        </p:txBody>
      </p:sp>
    </p:spTree>
    <p:extLst>
      <p:ext uri="{BB962C8B-B14F-4D97-AF65-F5344CB8AC3E}">
        <p14:creationId xmlns:p14="http://schemas.microsoft.com/office/powerpoint/2010/main" val="2359736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Pivot charts and tables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534971"/>
            <a:ext cx="8134348" cy="2702891"/>
          </a:xfrm>
        </p:spPr>
        <p:txBody>
          <a:bodyPr>
            <a:normAutofit/>
          </a:bodyPr>
          <a:lstStyle/>
          <a:p>
            <a:r>
              <a:rPr lang="en-US" dirty="0">
                <a:solidFill>
                  <a:schemeClr val="tx1"/>
                </a:solidFill>
              </a:rPr>
              <a:t>The pivot charts and tables are created using the connection of the UI and </a:t>
            </a:r>
            <a:r>
              <a:rPr lang="en-US" dirty="0" err="1">
                <a:solidFill>
                  <a:schemeClr val="tx1"/>
                </a:solidFill>
              </a:rPr>
              <a:t>MySql</a:t>
            </a:r>
            <a:r>
              <a:rPr lang="en-US" dirty="0">
                <a:solidFill>
                  <a:schemeClr val="tx1"/>
                </a:solidFill>
              </a:rPr>
              <a:t> database </a:t>
            </a:r>
          </a:p>
          <a:p>
            <a:r>
              <a:rPr lang="en-US" dirty="0">
                <a:solidFill>
                  <a:schemeClr val="tx1"/>
                </a:solidFill>
              </a:rPr>
              <a:t>These are what power the dashboard</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7</a:t>
            </a:fld>
            <a:endParaRPr lang="en-US" dirty="0"/>
          </a:p>
        </p:txBody>
      </p:sp>
    </p:spTree>
    <p:extLst>
      <p:ext uri="{BB962C8B-B14F-4D97-AF65-F5344CB8AC3E}">
        <p14:creationId xmlns:p14="http://schemas.microsoft.com/office/powerpoint/2010/main" val="1067127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9CE17D-2234-4E46-B9A4-A8F0A364F313}"/>
              </a:ext>
            </a:extLst>
          </p:cNvPr>
          <p:cNvSpPr>
            <a:spLocks noGrp="1"/>
          </p:cNvSpPr>
          <p:nvPr>
            <p:ph type="title"/>
          </p:nvPr>
        </p:nvSpPr>
        <p:spPr/>
        <p:txBody>
          <a:bodyPr/>
          <a:lstStyle/>
          <a:p>
            <a:r>
              <a:rPr lang="en-US" dirty="0"/>
              <a:t>Using Power Query</a:t>
            </a:r>
          </a:p>
        </p:txBody>
      </p:sp>
      <p:sp>
        <p:nvSpPr>
          <p:cNvPr id="14" name="Slide Number Placeholder 5">
            <a:extLst>
              <a:ext uri="{FF2B5EF4-FFF2-40B4-BE49-F238E27FC236}">
                <a16:creationId xmlns:a16="http://schemas.microsoft.com/office/drawing/2014/main" id="{12E0F59A-57A2-CB4E-B987-DE323577DB29}"/>
              </a:ext>
            </a:extLst>
          </p:cNvPr>
          <p:cNvSpPr>
            <a:spLocks noGrp="1"/>
          </p:cNvSpPr>
          <p:nvPr>
            <p:ph type="sldNum" sz="quarter" idx="12"/>
          </p:nvPr>
        </p:nvSpPr>
        <p:spPr/>
        <p:txBody>
          <a:bodyPr/>
          <a:lstStyle/>
          <a:p>
            <a:fld id="{535EF33A-04D8-4107-96E5-33B70AE88DFF}" type="slidenum">
              <a:rPr lang="en-US" smtClean="0"/>
              <a:pPr/>
              <a:t>8</a:t>
            </a:fld>
            <a:endParaRPr lang="en-US" dirty="0"/>
          </a:p>
        </p:txBody>
      </p:sp>
      <p:sp>
        <p:nvSpPr>
          <p:cNvPr id="10" name="Content Placeholder 9">
            <a:extLst>
              <a:ext uri="{FF2B5EF4-FFF2-40B4-BE49-F238E27FC236}">
                <a16:creationId xmlns:a16="http://schemas.microsoft.com/office/drawing/2014/main" id="{00BE441B-2B61-B840-9213-10E0C2B4E409}"/>
              </a:ext>
            </a:extLst>
          </p:cNvPr>
          <p:cNvSpPr>
            <a:spLocks noGrp="1"/>
          </p:cNvSpPr>
          <p:nvPr>
            <p:ph sz="half" idx="2"/>
          </p:nvPr>
        </p:nvSpPr>
        <p:spPr/>
        <p:txBody>
          <a:bodyPr>
            <a:normAutofit/>
          </a:bodyPr>
          <a:lstStyle/>
          <a:p>
            <a:r>
              <a:rPr lang="en-US" b="1" dirty="0">
                <a:solidFill>
                  <a:srgbClr val="0097D9"/>
                </a:solidFill>
              </a:rPr>
              <a:t>These are the queries I used:</a:t>
            </a:r>
            <a:r>
              <a:rPr lang="en-US" dirty="0"/>
              <a:t> These are the queries I used in order to clean the original data and used it to load the historical data back into the excel file now connected to the database and can be updated from the Web app</a:t>
            </a:r>
          </a:p>
        </p:txBody>
      </p:sp>
      <p:graphicFrame>
        <p:nvGraphicFramePr>
          <p:cNvPr id="13" name="Chart Placeholder 12">
            <a:extLst>
              <a:ext uri="{FF2B5EF4-FFF2-40B4-BE49-F238E27FC236}">
                <a16:creationId xmlns:a16="http://schemas.microsoft.com/office/drawing/2014/main" id="{5E5E37FA-4C13-184C-BDDE-ACCB1996C4DC}"/>
              </a:ext>
            </a:extLst>
          </p:cNvPr>
          <p:cNvGraphicFramePr>
            <a:graphicFrameLocks noGrp="1"/>
          </p:cNvGraphicFramePr>
          <p:nvPr>
            <p:ph type="chart" sz="quarter" idx="14"/>
            <p:extLst>
              <p:ext uri="{D42A27DB-BD31-4B8C-83A1-F6EECF244321}">
                <p14:modId xmlns:p14="http://schemas.microsoft.com/office/powerpoint/2010/main" val="2568658750"/>
              </p:ext>
            </p:extLst>
          </p:nvPr>
        </p:nvGraphicFramePr>
        <p:xfrm>
          <a:off x="647700" y="1747838"/>
          <a:ext cx="3924300" cy="267176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10">
            <a:extLst>
              <a:ext uri="{FF2B5EF4-FFF2-40B4-BE49-F238E27FC236}">
                <a16:creationId xmlns:a16="http://schemas.microsoft.com/office/drawing/2014/main" id="{8925C4BA-0F8B-D04D-88FC-5275FF326B33}"/>
              </a:ext>
            </a:extLst>
          </p:cNvPr>
          <p:cNvSpPr>
            <a:spLocks noGrp="1"/>
          </p:cNvSpPr>
          <p:nvPr>
            <p:ph type="body" sz="quarter" idx="13"/>
          </p:nvPr>
        </p:nvSpPr>
        <p:spPr/>
        <p:txBody>
          <a:bodyPr/>
          <a:lstStyle/>
          <a:p>
            <a:r>
              <a:rPr lang="en-US" dirty="0"/>
              <a:t>My Queries</a:t>
            </a:r>
          </a:p>
        </p:txBody>
      </p:sp>
    </p:spTree>
    <p:extLst>
      <p:ext uri="{BB962C8B-B14F-4D97-AF65-F5344CB8AC3E}">
        <p14:creationId xmlns:p14="http://schemas.microsoft.com/office/powerpoint/2010/main" val="40716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 MySQL database</a:t>
            </a:r>
          </a:p>
        </p:txBody>
      </p:sp>
      <p:sp>
        <p:nvSpPr>
          <p:cNvPr id="10" name="Subtitle 9">
            <a:extLst>
              <a:ext uri="{FF2B5EF4-FFF2-40B4-BE49-F238E27FC236}">
                <a16:creationId xmlns:a16="http://schemas.microsoft.com/office/drawing/2014/main" id="{9A910F8B-F301-344C-A29C-38C95E37930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22380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F0252B-B6E9-4221-B01E-0247E154DC26}">
  <ds:schemaRefs>
    <ds:schemaRef ds:uri="http://purl.org/dc/elements/1.1/"/>
    <ds:schemaRef ds:uri="http://schemas.openxmlformats.org/package/2006/metadata/core-properties"/>
    <ds:schemaRef ds:uri="ad1dcd44-2c79-421e-996d-e07b6b6a06b7"/>
    <ds:schemaRef ds:uri="872877ae-a410-445f-835b-653367d2e530"/>
    <ds:schemaRef ds:uri="http://schemas.microsoft.com/office/infopath/2007/PartnerControls"/>
    <ds:schemaRef ds:uri="http://purl.org/dc/terms/"/>
    <ds:schemaRef ds:uri="http://schemas.microsoft.com/office/2006/metadata/properties"/>
    <ds:schemaRef ds:uri="http://schemas.microsoft.com/office/2006/documentManagement/types"/>
    <ds:schemaRef ds:uri="d2a9f884-c2eb-4182-8d97-b2c1069a1e77"/>
    <ds:schemaRef ds:uri="http://www.w3.org/XML/1998/namespace"/>
    <ds:schemaRef ds:uri="http://purl.org/dc/dcmitype/"/>
  </ds:schemaRefs>
</ds:datastoreItem>
</file>

<file path=customXml/itemProps2.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36923</TotalTime>
  <Words>501</Words>
  <Application>Microsoft Office PowerPoint</Application>
  <PresentationFormat>On-screen Show (16:9)</PresentationFormat>
  <Paragraphs>50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.AppleSystemUIFont</vt:lpstr>
      <vt:lpstr>Arial</vt:lpstr>
      <vt:lpstr>Calibri</vt:lpstr>
      <vt:lpstr>System Font Regular</vt:lpstr>
      <vt:lpstr>2018_TEK_PPT_Tmplt_Tagline</vt:lpstr>
      <vt:lpstr>Capstone 1 </vt:lpstr>
      <vt:lpstr>Planning process</vt:lpstr>
      <vt:lpstr>Making the UI</vt:lpstr>
      <vt:lpstr>Design choices</vt:lpstr>
      <vt:lpstr> Dashboard</vt:lpstr>
      <vt:lpstr>Dashboard elements</vt:lpstr>
      <vt:lpstr>Pivot charts and tables</vt:lpstr>
      <vt:lpstr>Using Power Query</vt:lpstr>
      <vt:lpstr> MySQL database</vt:lpstr>
      <vt:lpstr>EER Model</vt:lpstr>
      <vt:lpstr>Tables in Database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sragan22@yahoo.com</cp:lastModifiedBy>
  <cp:revision>531</cp:revision>
  <cp:lastPrinted>2019-09-27T20:27:38Z</cp:lastPrinted>
  <dcterms:created xsi:type="dcterms:W3CDTF">2018-04-23T16:24:53Z</dcterms:created>
  <dcterms:modified xsi:type="dcterms:W3CDTF">2022-03-10T14:16:36Z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