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62" r:id="rId4"/>
    <p:sldId id="263" r:id="rId5"/>
    <p:sldId id="258" r:id="rId6"/>
    <p:sldId id="257" r:id="rId7"/>
    <p:sldId id="264" r:id="rId8"/>
    <p:sldId id="291" r:id="rId9"/>
    <p:sldId id="292" r:id="rId10"/>
    <p:sldId id="259" r:id="rId11"/>
    <p:sldId id="265" r:id="rId12"/>
    <p:sldId id="266" r:id="rId13"/>
    <p:sldId id="269" r:id="rId14"/>
    <p:sldId id="286" r:id="rId15"/>
    <p:sldId id="287" r:id="rId16"/>
    <p:sldId id="271" r:id="rId17"/>
    <p:sldId id="293" r:id="rId18"/>
    <p:sldId id="273" r:id="rId19"/>
    <p:sldId id="294" r:id="rId20"/>
    <p:sldId id="295" r:id="rId21"/>
    <p:sldId id="296" r:id="rId22"/>
    <p:sldId id="297" r:id="rId23"/>
    <p:sldId id="298" r:id="rId24"/>
    <p:sldId id="270" r:id="rId25"/>
    <p:sldId id="272" r:id="rId26"/>
    <p:sldId id="260" r:id="rId27"/>
    <p:sldId id="299" r:id="rId28"/>
    <p:sldId id="301" r:id="rId29"/>
    <p:sldId id="302" r:id="rId30"/>
    <p:sldId id="303" r:id="rId31"/>
    <p:sldId id="304" r:id="rId32"/>
    <p:sldId id="305" r:id="rId33"/>
    <p:sldId id="306" r:id="rId34"/>
    <p:sldId id="277" r:id="rId35"/>
    <p:sldId id="278" r:id="rId36"/>
    <p:sldId id="279" r:id="rId37"/>
    <p:sldId id="274" r:id="rId38"/>
    <p:sldId id="280" r:id="rId39"/>
    <p:sldId id="281" r:id="rId40"/>
    <p:sldId id="282" r:id="rId41"/>
    <p:sldId id="283" r:id="rId42"/>
    <p:sldId id="284" r:id="rId43"/>
    <p:sldId id="285" r:id="rId44"/>
    <p:sldId id="276" r:id="rId45"/>
    <p:sldId id="290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390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3A19-A15C-45B5-9A65-4B89EF0D79B1}" type="datetimeFigureOut">
              <a:rPr lang="zh-TW" altLang="en-US" smtClean="0"/>
              <a:t>2015/7/26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B901-4511-4270-82BF-96C1F4F46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我不斷的強調，概念夠的程式設計者，即便撰寫 </a:t>
            </a:r>
            <a:r>
              <a:rPr lang="en-US" altLang="zh-TW" dirty="0" smtClean="0"/>
              <a:t>Web Form</a:t>
            </a:r>
            <a:r>
              <a:rPr lang="zh-TW" altLang="en-US" dirty="0" smtClean="0"/>
              <a:t>，也會很好維護，所以，課程的重點也在於架構設計，並不在於 </a:t>
            </a:r>
            <a:r>
              <a:rPr lang="en-US" altLang="zh-TW" dirty="0" err="1" smtClean="0"/>
              <a:t>WebForm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，因為不管是哪一種，我們都希望是一個妥善的、經過分析、設計、職責分離，彼此偶和度低，容易維護、擴展的網站。也不會把它當成 </a:t>
            </a:r>
            <a:r>
              <a:rPr lang="en-US" altLang="zh-TW" dirty="0" err="1" smtClean="0"/>
              <a:t>WinForm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來開發。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B901-4511-4270-82BF-96C1F4F4659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B901-4511-4270-82BF-96C1F4F4659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358842"/>
            <a:ext cx="10240454" cy="747897"/>
          </a:xfrm>
        </p:spPr>
        <p:txBody>
          <a:bodyPr anchor="b" anchorCtr="0"/>
          <a:lstStyle>
            <a:lvl1pPr>
              <a:defRPr sz="54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452" name="Rectangle 451"/>
          <p:cNvSpPr/>
          <p:nvPr/>
        </p:nvSpPr>
        <p:spPr bwMode="auto">
          <a:xfrm>
            <a:off x="9850543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3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3" y="-160540"/>
            <a:ext cx="875238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3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4" y="5081417"/>
            <a:ext cx="774114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4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5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8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6" y="1234418"/>
            <a:ext cx="244538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8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7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200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2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2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2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2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1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955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hidden">
          <a:xfrm flipV="1">
            <a:off x="1" y="0"/>
            <a:ext cx="12192000" cy="115594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solidFill>
                <a:schemeClr val="tx1">
                  <a:alpha val="99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0"/>
            <a:ext cx="11155093" cy="51816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6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488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81"/>
            <a:ext cx="11231365" cy="1218795"/>
          </a:xfrm>
        </p:spPr>
        <p:txBody>
          <a:bodyPr/>
          <a:lstStyle>
            <a:lvl1pPr marL="0" indent="0">
              <a:buNone/>
              <a:defRPr lang="en-US" sz="8797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089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80" y="6307016"/>
            <a:ext cx="1870135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8" y="3219165"/>
            <a:ext cx="7515594" cy="443198"/>
          </a:xfrm>
        </p:spPr>
        <p:txBody>
          <a:bodyPr/>
          <a:lstStyle>
            <a:lvl1pPr marL="0" indent="0">
              <a:buNone/>
              <a:defRPr lang="en-US" sz="3199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089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64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 cstate="print">
            <a:lum bright="-2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30194"/>
            <a:ext cx="11176000" cy="664797"/>
          </a:xfrm>
        </p:spPr>
        <p:txBody>
          <a:bodyPr/>
          <a:lstStyle>
            <a:lvl1pPr>
              <a:def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447800"/>
            <a:ext cx="11176000" cy="2806922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</a:defRPr>
            </a:lvl1pPr>
            <a:lvl2pPr marL="833438" marR="0" indent="-354013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Pct val="75000"/>
              <a:buFont typeface="Wingdings 2" pitchFamily="18" charset="2"/>
              <a:buBlip>
                <a:blip r:embed="rId4"/>
              </a:buBlip>
              <a:tabLst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2pPr>
            <a:lvl3pPr marL="1208088" marR="0" indent="-373063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Pct val="75000"/>
              <a:buFont typeface="Wingdings 2" pitchFamily="18" charset="2"/>
              <a:buBlip>
                <a:blip r:embed="rId4"/>
              </a:buBlip>
              <a:tabLst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3pPr>
            <a:lvl4pPr marL="1544638" marR="0" indent="-334963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Pct val="75000"/>
              <a:buFont typeface="Wingdings 2" pitchFamily="18" charset="2"/>
              <a:buBlip>
                <a:blip r:embed="rId4"/>
              </a:buBlip>
              <a:tabLst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4pPr>
            <a:lvl5pPr marL="1851025" marR="0" indent="-3048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Pct val="75000"/>
              <a:buFont typeface="Wingdings 2" pitchFamily="18" charset="2"/>
              <a:buBlip>
                <a:blip r:embed="rId4"/>
              </a:buBlip>
              <a:tabLst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zh-TW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egoe Semibold"/>
                <a:ea typeface="+mn-ea"/>
                <a:cs typeface="+mn-cs"/>
              </a:rPr>
              <a:t>按一下以編輯母片文字樣式</a:t>
            </a:r>
          </a:p>
          <a:p>
            <a:pPr marL="447675" marR="0" lvl="1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zh-TW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egoe Semibold"/>
                <a:ea typeface="+mn-ea"/>
                <a:cs typeface="+mn-cs"/>
              </a:rPr>
              <a:t>第二層</a:t>
            </a:r>
          </a:p>
          <a:p>
            <a:pPr marL="447675" marR="0" lvl="2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zh-TW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egoe Semibold"/>
                <a:ea typeface="+mn-ea"/>
                <a:cs typeface="+mn-cs"/>
              </a:rPr>
              <a:t>第三層</a:t>
            </a:r>
          </a:p>
          <a:p>
            <a:pPr marL="447675" marR="0" lvl="3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zh-TW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egoe Semibold"/>
                <a:ea typeface="+mn-ea"/>
                <a:cs typeface="+mn-cs"/>
              </a:rPr>
              <a:t>第四層</a:t>
            </a:r>
          </a:p>
          <a:p>
            <a:pPr marL="447675" marR="0" lvl="4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zh-TW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egoe Semibold"/>
                <a:ea typeface="+mn-ea"/>
                <a:cs typeface="+mn-cs"/>
              </a:rPr>
              <a:t>第五層</a:t>
            </a:r>
            <a:endParaRPr lang="en-US" dirty="0"/>
          </a:p>
        </p:txBody>
      </p:sp>
      <p:pic>
        <p:nvPicPr>
          <p:cNvPr id="4" name="Picture 3" descr="VS_h_rgb_r_2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 bwMode="black">
          <a:xfrm>
            <a:off x="8997290" y="6332994"/>
            <a:ext cx="2686710" cy="296406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70116" y="6290090"/>
            <a:ext cx="38608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08001" y="6290090"/>
            <a:ext cx="4656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67EB-E76E-4B03-8427-2D5830B9CBAE}" type="slidenum">
              <a:rPr lang="zh-TW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848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8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18" y="4827762"/>
            <a:ext cx="774114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4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2" y="1011536"/>
            <a:ext cx="244538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7" y="1879032"/>
            <a:ext cx="875238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7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80" y="6307016"/>
            <a:ext cx="1870135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8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972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055052"/>
            <a:ext cx="11151917" cy="747897"/>
          </a:xfrm>
        </p:spPr>
        <p:txBody>
          <a:bodyPr anchor="ctr" anchorCtr="0"/>
          <a:lstStyle>
            <a:lvl1pPr>
              <a:defRPr sz="54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3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3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3" y="-160540"/>
            <a:ext cx="875238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3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4" y="5081417"/>
            <a:ext cx="774114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4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5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8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6" y="1234418"/>
            <a:ext cx="244538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8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7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1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8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8" y="1447800"/>
            <a:ext cx="10240454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137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5181601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5181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1775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5720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693738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5181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1775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5720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693738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0"/>
            <a:ext cx="5396365" cy="5181600"/>
          </a:xfrm>
        </p:spPr>
        <p:txBody>
          <a:bodyPr>
            <a:no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20700" indent="-228600">
              <a:defRPr sz="20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685800" indent="-165100">
              <a:tabLst/>
              <a:defRPr sz="200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863600" indent="-177800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028700" indent="-165100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0"/>
            <a:ext cx="5396365" cy="5181600"/>
          </a:xfrm>
        </p:spPr>
        <p:txBody>
          <a:bodyPr>
            <a:no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600" kern="1200" spc="-7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smtClean="0"/>
              <a:t>按一下以編輯母片文字樣式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smtClean="0"/>
              <a:t>第二層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smtClean="0"/>
              <a:t>第三層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smtClean="0"/>
              <a:t>第四層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0"/>
            <a:ext cx="5396365" cy="518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3363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5720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693738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0"/>
            <a:ext cx="5396365" cy="518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按一下以編輯母片文字樣式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第二層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第三層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第四層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home.cc/Gossip/DesignPattern/" TargetMode="External"/><Relationship Id="rId2" Type="http://schemas.openxmlformats.org/officeDocument/2006/relationships/hyperlink" Target="http://www.asp.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otblogs.com.tw/gelis/Tags/%e8%bb%9f%e9%ab%94%e6%9e%b6%e6%a7%8b%e8%a8%ad%e8%a8%88/default.aspx" TargetMode="External"/><Relationship Id="rId5" Type="http://schemas.openxmlformats.org/officeDocument/2006/relationships/hyperlink" Target="http://gelis-dotnet.blogspot.tw/2011/03/visual-studio-2010.html" TargetMode="External"/><Relationship Id="rId4" Type="http://schemas.openxmlformats.org/officeDocument/2006/relationships/hyperlink" Target="http://www.asp.net/mvc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8949" y="2358842"/>
            <a:ext cx="10240454" cy="747897"/>
          </a:xfrm>
        </p:spPr>
        <p:txBody>
          <a:bodyPr/>
          <a:lstStyle/>
          <a:p>
            <a:r>
              <a:rPr lang="zh-TW" altLang="en-US" dirty="0" smtClean="0"/>
              <a:t>如何將現有 </a:t>
            </a:r>
            <a:r>
              <a:rPr lang="en-US" altLang="zh-TW" dirty="0" smtClean="0"/>
              <a:t>Web Form</a:t>
            </a:r>
            <a:r>
              <a:rPr lang="zh-TW" altLang="en-US" dirty="0" smtClean="0"/>
              <a:t> 轉換到</a:t>
            </a:r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Gelis</a:t>
            </a:r>
            <a:endParaRPr lang="zh-TW" altLang="en-US" dirty="0"/>
          </a:p>
        </p:txBody>
      </p:sp>
      <p:pic>
        <p:nvPicPr>
          <p:cNvPr id="4" name="Picture 2" descr="C:\SkyDrive\Documents\MVP\MVP Logo Kit With Enhancements\MVP_Horizontal_Blue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01" y="5128929"/>
            <a:ext cx="2311099" cy="94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良好的職責切割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zh-TW" altLang="en-US" dirty="0"/>
              <a:t>談分層</a:t>
            </a:r>
          </a:p>
        </p:txBody>
      </p:sp>
    </p:spTree>
    <p:extLst>
      <p:ext uri="{BB962C8B-B14F-4D97-AF65-F5344CB8AC3E}">
        <p14:creationId xmlns:p14="http://schemas.microsoft.com/office/powerpoint/2010/main" val="26436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何謂良好</a:t>
            </a:r>
            <a:r>
              <a:rPr lang="zh-TW" altLang="en-US" dirty="0"/>
              <a:t>的職責</a:t>
            </a:r>
            <a:r>
              <a:rPr lang="zh-TW" altLang="en-US" dirty="0" smtClean="0"/>
              <a:t>切割？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一個軟體系統是由各個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元件／組件／類別／模組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所組成</a:t>
            </a:r>
            <a:endParaRPr lang="en-US" altLang="zh-TW" dirty="0" smtClean="0"/>
          </a:p>
          <a:p>
            <a:r>
              <a:rPr lang="zh-TW" altLang="en-US" dirty="0"/>
              <a:t>各</a:t>
            </a:r>
            <a:r>
              <a:rPr lang="zh-TW" altLang="en-US" dirty="0" smtClean="0"/>
              <a:t>組件各司其職，彼此又不要有太強的耦合性</a:t>
            </a:r>
            <a:endParaRPr lang="en-US" altLang="zh-TW" dirty="0" smtClean="0"/>
          </a:p>
          <a:p>
            <a:r>
              <a:rPr lang="zh-TW" altLang="en-US" dirty="0" smtClean="0"/>
              <a:t>各組件也可能各自獨立發展、演變</a:t>
            </a:r>
            <a:endParaRPr lang="en-US" altLang="zh-TW" dirty="0" smtClean="0"/>
          </a:p>
          <a:p>
            <a:r>
              <a:rPr lang="zh-TW" altLang="en-US" dirty="0" smtClean="0"/>
              <a:t>各組件也可被重複使用在其他軟體系統中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1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分層的種</a:t>
            </a:r>
            <a:r>
              <a:rPr lang="zh-TW" altLang="en-US" dirty="0"/>
              <a:t>類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實體機器分層</a:t>
            </a:r>
            <a:endParaRPr lang="en-US" altLang="zh-TW" dirty="0" smtClean="0"/>
          </a:p>
          <a:p>
            <a:pPr lvl="1"/>
            <a:r>
              <a:rPr lang="en-US" altLang="zh-TW" sz="3200" dirty="0" smtClean="0"/>
              <a:t>Client Server</a:t>
            </a:r>
          </a:p>
          <a:p>
            <a:pPr lvl="1"/>
            <a:r>
              <a:rPr lang="en-US" altLang="zh-TW" sz="3200" dirty="0" smtClean="0"/>
              <a:t>Three-Tier</a:t>
            </a:r>
          </a:p>
          <a:p>
            <a:pPr lvl="1"/>
            <a:r>
              <a:rPr lang="en-US" altLang="zh-TW" sz="3200" dirty="0" smtClean="0"/>
              <a:t>N-Tier</a:t>
            </a:r>
            <a:endParaRPr lang="en-US" altLang="zh-TW" sz="3200" dirty="0"/>
          </a:p>
          <a:p>
            <a:endParaRPr lang="zh-TW" altLang="en-US" dirty="0"/>
          </a:p>
        </p:txBody>
      </p:sp>
      <p:pic>
        <p:nvPicPr>
          <p:cNvPr id="1026" name="Picture 2" descr="C:\Users\Gelis\AppData\Local\Temp\SNAGHTML4e68b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36" y="763830"/>
            <a:ext cx="50673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elis\AppData\Local\Temp\SNAGHTML4f51a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36" y="3716581"/>
            <a:ext cx="53149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分層的種類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軟體架構分層</a:t>
            </a:r>
            <a:endParaRPr lang="en-US" altLang="zh-TW" dirty="0"/>
          </a:p>
          <a:p>
            <a:pPr lvl="1"/>
            <a:r>
              <a:rPr lang="en-US" altLang="zh-TW" sz="3200" dirty="0"/>
              <a:t>DAL (Data Access Layer)</a:t>
            </a:r>
          </a:p>
          <a:p>
            <a:pPr lvl="1"/>
            <a:r>
              <a:rPr lang="en-US" altLang="zh-TW" sz="3200" dirty="0"/>
              <a:t>Business Logic Layer (BLL) </a:t>
            </a:r>
            <a:r>
              <a:rPr lang="en-US" altLang="zh-TW" sz="3200" dirty="0">
                <a:sym typeface="Wingdings" panose="05000000000000000000" pitchFamily="2" charset="2"/>
              </a:rPr>
              <a:t>Domain Model</a:t>
            </a:r>
            <a:endParaRPr lang="en-US" altLang="zh-TW" sz="3200" dirty="0"/>
          </a:p>
          <a:p>
            <a:pPr lvl="1"/>
            <a:r>
              <a:rPr lang="en-US" altLang="zh-TW" sz="3200" dirty="0"/>
              <a:t>Services Layer</a:t>
            </a:r>
          </a:p>
          <a:p>
            <a:pPr lvl="1"/>
            <a:r>
              <a:rPr lang="en-US" altLang="zh-TW" sz="3200" dirty="0"/>
              <a:t>Presentation Layer</a:t>
            </a:r>
          </a:p>
          <a:p>
            <a:endParaRPr lang="zh-TW" altLang="en-US" dirty="0"/>
          </a:p>
        </p:txBody>
      </p:sp>
      <p:pic>
        <p:nvPicPr>
          <p:cNvPr id="2052" name="Picture 4" descr="C:\Users\Gelis\AppData\Local\Temp\SNAGHTML59a17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1" y="3249404"/>
            <a:ext cx="6119447" cy="3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9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適當的分層－優點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獨立性－良好的職責切割</a:t>
            </a:r>
            <a:endParaRPr lang="en-US" altLang="zh-TW" dirty="0" smtClean="0"/>
          </a:p>
          <a:p>
            <a:r>
              <a:rPr lang="zh-TW" altLang="en-US" dirty="0" smtClean="0"/>
              <a:t>容易（維護／擴展／重用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容易分工</a:t>
            </a:r>
            <a:endParaRPr lang="en-US" altLang="zh-TW" dirty="0" smtClean="0"/>
          </a:p>
          <a:p>
            <a:r>
              <a:rPr lang="zh-TW" altLang="en-US" dirty="0" smtClean="0"/>
              <a:t>有利於標準化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1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過多的分層－缺點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效能影響</a:t>
            </a:r>
            <a:endParaRPr lang="en-US" altLang="zh-TW" dirty="0" smtClean="0"/>
          </a:p>
          <a:p>
            <a:r>
              <a:rPr lang="zh-TW" altLang="en-US" dirty="0" smtClean="0"/>
              <a:t>常修改的部分，如：</a:t>
            </a:r>
            <a:r>
              <a:rPr lang="en-US" altLang="zh-TW" dirty="0" smtClean="0"/>
              <a:t>Business/Services/DAL</a:t>
            </a:r>
            <a:r>
              <a:rPr lang="zh-TW" altLang="en-US" dirty="0" smtClean="0"/>
              <a:t> 可考慮獨立性，否則有時光是加個欄位得從</a:t>
            </a:r>
            <a:r>
              <a:rPr lang="en-US" altLang="zh-TW" dirty="0" smtClean="0"/>
              <a:t>Presentation</a:t>
            </a:r>
            <a:r>
              <a:rPr lang="zh-TW" altLang="en-US" dirty="0" smtClean="0"/>
              <a:t>開始，改到</a:t>
            </a:r>
            <a:r>
              <a:rPr lang="en-US" altLang="zh-TW" dirty="0" smtClean="0"/>
              <a:t>Business/Services/DAL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6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9248" y="2514904"/>
            <a:ext cx="11151917" cy="1828193"/>
          </a:xfrm>
        </p:spPr>
        <p:txBody>
          <a:bodyPr/>
          <a:lstStyle/>
          <a:p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轉換 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我</a:t>
            </a:r>
            <a:r>
              <a:rPr lang="zh-TW" altLang="en-US" dirty="0">
                <a:sym typeface="Wingdings" panose="05000000000000000000" pitchFamily="2" charset="2"/>
              </a:rPr>
              <a:t>需要了解的知識</a:t>
            </a:r>
            <a:r>
              <a:rPr lang="zh-TW" altLang="en-US" dirty="0" smtClean="0">
                <a:sym typeface="Wingdings" panose="05000000000000000000" pitchFamily="2" charset="2"/>
              </a:rPr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7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開始轉換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我需要了解的知識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OOP </a:t>
            </a:r>
            <a:r>
              <a:rPr lang="zh-TW" altLang="en-US" dirty="0" smtClean="0"/>
              <a:t>物件導向程式設計</a:t>
            </a:r>
            <a:endParaRPr lang="en-US" altLang="zh-TW" dirty="0" smtClean="0"/>
          </a:p>
          <a:p>
            <a:r>
              <a:rPr lang="zh-TW" altLang="en-US" dirty="0" smtClean="0"/>
              <a:t>物件導向五大</a:t>
            </a:r>
            <a:r>
              <a:rPr lang="zh-TW" altLang="en-US" dirty="0"/>
              <a:t>設計</a:t>
            </a:r>
            <a:r>
              <a:rPr lang="zh-TW" altLang="en-US" dirty="0" smtClean="0"/>
              <a:t>原則 </a:t>
            </a:r>
            <a:r>
              <a:rPr lang="en-US" altLang="zh-TW" dirty="0" smtClean="0"/>
              <a:t>SOLID</a:t>
            </a:r>
          </a:p>
          <a:p>
            <a:pPr lvl="1"/>
            <a:r>
              <a:rPr lang="en-US" altLang="zh-TW" sz="3200" dirty="0"/>
              <a:t>SRT </a:t>
            </a:r>
            <a:r>
              <a:rPr lang="en-US" altLang="zh-TW" sz="3200" dirty="0" smtClean="0"/>
              <a:t>(Single Responsibility Principle)</a:t>
            </a:r>
          </a:p>
          <a:p>
            <a:pPr lvl="1"/>
            <a:r>
              <a:rPr lang="en-US" altLang="zh-TW" sz="3200" dirty="0" smtClean="0"/>
              <a:t>OCP (Opened Closed Principle)</a:t>
            </a:r>
          </a:p>
          <a:p>
            <a:pPr lvl="1"/>
            <a:r>
              <a:rPr lang="en-US" altLang="zh-TW" sz="3200" dirty="0" smtClean="0"/>
              <a:t>LSP (</a:t>
            </a:r>
            <a:r>
              <a:rPr lang="en-US" altLang="zh-TW" sz="3200" dirty="0" err="1" smtClean="0"/>
              <a:t>Liscov</a:t>
            </a:r>
            <a:r>
              <a:rPr lang="en-US" altLang="zh-TW" sz="3200" dirty="0" smtClean="0"/>
              <a:t> Substitution Principle)</a:t>
            </a:r>
          </a:p>
          <a:p>
            <a:pPr lvl="1"/>
            <a:r>
              <a:rPr lang="en-US" altLang="zh-TW" sz="3200" dirty="0" smtClean="0"/>
              <a:t>ISP (Interface Segregation Principle)</a:t>
            </a:r>
          </a:p>
          <a:p>
            <a:pPr lvl="1"/>
            <a:r>
              <a:rPr lang="en-US" altLang="zh-TW" sz="3200" dirty="0"/>
              <a:t>DIP </a:t>
            </a:r>
            <a:r>
              <a:rPr lang="en-US" altLang="zh-TW" sz="3200" dirty="0" smtClean="0"/>
              <a:t>(</a:t>
            </a:r>
            <a:r>
              <a:rPr lang="en-US" altLang="zh-TW" sz="3200" smtClean="0"/>
              <a:t>Dependency </a:t>
            </a:r>
            <a:r>
              <a:rPr lang="en-US" altLang="zh-TW" sz="3200" smtClean="0"/>
              <a:t>Inversion </a:t>
            </a:r>
            <a:r>
              <a:rPr lang="en-US" altLang="zh-TW" sz="3200" dirty="0" smtClean="0"/>
              <a:t>Principle)</a:t>
            </a:r>
          </a:p>
          <a:p>
            <a:r>
              <a:rPr lang="zh-TW" altLang="en-US" dirty="0" smtClean="0"/>
              <a:t>基本設計模式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60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TW" dirty="0"/>
              <a:t>SRP (Single Responsibility Principle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單一職責原則 </a:t>
            </a:r>
            <a:r>
              <a:rPr lang="en-US" altLang="zh-TW" dirty="0"/>
              <a:t>SRP</a:t>
            </a:r>
          </a:p>
          <a:p>
            <a:r>
              <a:rPr lang="zh-TW" altLang="en-US" dirty="0" smtClean="0"/>
              <a:t>一個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只做一件事</a:t>
            </a:r>
            <a:endParaRPr lang="en-US" altLang="zh-TW" dirty="0" smtClean="0"/>
          </a:p>
          <a:p>
            <a:r>
              <a:rPr lang="zh-TW" altLang="en-US" dirty="0" smtClean="0"/>
              <a:t>如有其他職責應是透過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實作繼承</a:t>
            </a:r>
            <a:endParaRPr lang="en-US" altLang="zh-TW" dirty="0" smtClean="0"/>
          </a:p>
          <a:p>
            <a:r>
              <a:rPr lang="en-US" altLang="zh-TW" dirty="0" smtClean="0"/>
              <a:t>Class</a:t>
            </a:r>
            <a:r>
              <a:rPr lang="zh-TW" altLang="en-US" dirty="0" smtClean="0"/>
              <a:t>可維護性提高、複雜度降低、容易擴展</a:t>
            </a:r>
            <a:endParaRPr lang="en-US" altLang="zh-TW" dirty="0" smtClean="0"/>
          </a:p>
          <a:p>
            <a:r>
              <a:rPr lang="zh-TW" altLang="en-US" dirty="0" smtClean="0"/>
              <a:t>提高內聚</a:t>
            </a:r>
            <a:r>
              <a:rPr lang="zh-TW" altLang="en-US" dirty="0"/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3903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TW" dirty="0"/>
              <a:t>OCP (Opened Closed Principle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672752" cy="5181601"/>
          </a:xfrm>
        </p:spPr>
        <p:txBody>
          <a:bodyPr/>
          <a:lstStyle/>
          <a:p>
            <a:r>
              <a:rPr lang="zh-TW" altLang="en-US" dirty="0"/>
              <a:t>開放封閉原則</a:t>
            </a:r>
            <a:endParaRPr lang="en-US" altLang="zh-TW" dirty="0"/>
          </a:p>
          <a:p>
            <a:r>
              <a:rPr lang="zh-TW" altLang="en-US" dirty="0" smtClean="0"/>
              <a:t>擴展一個類別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的行為，不該是修改原有程式碼</a:t>
            </a:r>
            <a:endParaRPr lang="en-US" altLang="zh-TW" dirty="0" smtClean="0"/>
          </a:p>
          <a:p>
            <a:r>
              <a:rPr lang="zh-TW" altLang="en-US" dirty="0" smtClean="0"/>
              <a:t>與封裝</a:t>
            </a:r>
            <a:r>
              <a:rPr lang="en-US" altLang="zh-TW" dirty="0" smtClean="0"/>
              <a:t>(Encapsulation)</a:t>
            </a:r>
            <a:r>
              <a:rPr lang="zh-TW" altLang="en-US" dirty="0" smtClean="0"/>
              <a:t>、單一職責相輔相成</a:t>
            </a:r>
            <a:endParaRPr lang="en-US" altLang="zh-TW" dirty="0" smtClean="0"/>
          </a:p>
          <a:p>
            <a:r>
              <a:rPr lang="zh-TW" altLang="en-US" dirty="0" smtClean="0"/>
              <a:t>因為類別應該是經過分析、設計 的過程才有的實作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4685" y="280766"/>
            <a:ext cx="11147885" cy="747724"/>
          </a:xfrm>
        </p:spPr>
        <p:txBody>
          <a:bodyPr/>
          <a:lstStyle/>
          <a:p>
            <a:r>
              <a:rPr lang="zh-TW" altLang="en-US" sz="5399" dirty="0"/>
              <a:t>關於我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4294967295"/>
          </p:nvPr>
        </p:nvSpPr>
        <p:spPr>
          <a:xfrm>
            <a:off x="962421" y="1342714"/>
            <a:ext cx="11227376" cy="4924873"/>
          </a:xfrm>
        </p:spPr>
        <p:txBody>
          <a:bodyPr/>
          <a:lstStyle/>
          <a:p>
            <a:pPr marL="685783" indent="-685783"/>
            <a:r>
              <a:rPr lang="zh-TW" altLang="en-US" sz="4000" dirty="0" smtClean="0">
                <a:solidFill>
                  <a:schemeClr val="tx1">
                    <a:alpha val="99000"/>
                  </a:schemeClr>
                </a:solidFill>
              </a:rPr>
              <a:t>連續五屆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微軟最有價值專家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MVP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(</a:t>
            </a:r>
            <a:r>
              <a:rPr lang="en-US" altLang="zh-TW" sz="4000" dirty="0" smtClean="0">
                <a:solidFill>
                  <a:schemeClr val="tx1">
                    <a:alpha val="99000"/>
                  </a:schemeClr>
                </a:solidFill>
              </a:rPr>
              <a:t>2011~2015)</a:t>
            </a:r>
            <a:endParaRPr lang="en-US" altLang="zh-TW" sz="4000" dirty="0">
              <a:solidFill>
                <a:schemeClr val="tx1">
                  <a:alpha val="99000"/>
                </a:schemeClr>
              </a:solidFill>
            </a:endParaRPr>
          </a:p>
          <a:p>
            <a:pPr marL="685783" indent="-685783"/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集英信誠資深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.NET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開發顧問</a:t>
            </a:r>
            <a:endParaRPr lang="en-US" altLang="zh-TW" sz="4000" dirty="0">
              <a:solidFill>
                <a:schemeClr val="tx1">
                  <a:alpha val="99000"/>
                </a:schemeClr>
              </a:solidFill>
            </a:endParaRPr>
          </a:p>
          <a:p>
            <a:pPr marL="685783" indent="-685783"/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部落客，點部落 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(Gelis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 技術隨筆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)</a:t>
            </a:r>
          </a:p>
          <a:p>
            <a:pPr marL="685783" indent="-685783"/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在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2000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年早期致力於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Win32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底層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COM+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與分散式應用的開發，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2002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年開始轉戰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.NET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平台</a:t>
            </a:r>
            <a:endParaRPr lang="en-US" altLang="zh-TW" sz="4000" dirty="0">
              <a:solidFill>
                <a:schemeClr val="tx1">
                  <a:alpha val="99000"/>
                </a:schemeClr>
              </a:solidFill>
            </a:endParaRPr>
          </a:p>
          <a:p>
            <a:pPr marL="685783" indent="-685783"/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熟悉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C#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、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ASP.NET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、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MVC 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、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Web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平台技術開發、與各項微軟開發的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Solution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，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UML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與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OOAD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塑模化設計、系統分析與設計等</a:t>
            </a:r>
            <a:endParaRPr lang="zh-TW" altLang="en-US" sz="3999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LSP (</a:t>
            </a:r>
            <a:r>
              <a:rPr lang="en-US" altLang="zh-TW" dirty="0" err="1"/>
              <a:t>Liscov</a:t>
            </a:r>
            <a:r>
              <a:rPr lang="en-US" altLang="zh-TW" dirty="0"/>
              <a:t> Substitution Principle)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672752" cy="5181601"/>
          </a:xfrm>
        </p:spPr>
        <p:txBody>
          <a:bodyPr/>
          <a:lstStyle/>
          <a:p>
            <a:r>
              <a:rPr lang="zh-TW" altLang="en-US" dirty="0" smtClean="0"/>
              <a:t>里式替換原則</a:t>
            </a:r>
            <a:endParaRPr lang="en-US" altLang="zh-TW" dirty="0" smtClean="0"/>
          </a:p>
          <a:p>
            <a:r>
              <a:rPr lang="zh-TW" altLang="en-US" dirty="0"/>
              <a:t>物件導向中，利用繼承，程式碼共享，減少</a:t>
            </a:r>
            <a:r>
              <a:rPr lang="zh-TW" altLang="en-US" dirty="0" smtClean="0"/>
              <a:t>工作量</a:t>
            </a:r>
            <a:endParaRPr lang="en-US" altLang="zh-TW" dirty="0" smtClean="0"/>
          </a:p>
          <a:p>
            <a:r>
              <a:rPr lang="zh-TW" altLang="en-US" dirty="0" smtClean="0"/>
              <a:t>在繼承中，子類別應該要能夠完全的替代父類別</a:t>
            </a:r>
            <a:endParaRPr lang="en-US" altLang="zh-TW" dirty="0" smtClean="0"/>
          </a:p>
          <a:p>
            <a:pPr lvl="1"/>
            <a:r>
              <a:rPr lang="zh-TW" altLang="en-US" sz="3200" dirty="0" smtClean="0"/>
              <a:t>多型 </a:t>
            </a:r>
            <a:r>
              <a:rPr lang="en-US" altLang="zh-TW" sz="3200" dirty="0" smtClean="0"/>
              <a:t>(Polymorphism)</a:t>
            </a:r>
          </a:p>
          <a:p>
            <a:r>
              <a:rPr lang="zh-TW" altLang="en-US" dirty="0" smtClean="0"/>
              <a:t>透過以上，提升程式碼的可擴展性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5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ISP (Interface Segregation Principle)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介面簡單原則</a:t>
            </a:r>
            <a:endParaRPr lang="en-US" altLang="zh-TW" dirty="0" smtClean="0"/>
          </a:p>
          <a:p>
            <a:r>
              <a:rPr lang="zh-TW" altLang="en-US" dirty="0" smtClean="0"/>
              <a:t>就像單一職責</a:t>
            </a:r>
            <a:r>
              <a:rPr lang="en-US" altLang="zh-TW" dirty="0" smtClean="0"/>
              <a:t>(SRP)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zh-TW" altLang="en-US" dirty="0" smtClean="0"/>
              <a:t>介面不應該定義不相關的方法</a:t>
            </a:r>
            <a:endParaRPr lang="en-US" altLang="zh-TW" dirty="0" smtClean="0"/>
          </a:p>
          <a:p>
            <a:r>
              <a:rPr lang="zh-TW" altLang="en-US" dirty="0" smtClean="0"/>
              <a:t>介面應該簡單，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實作時，也只需要實作與它相關的方法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任務明確，容易重用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2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DIP (Dependency </a:t>
            </a:r>
            <a:r>
              <a:rPr lang="en-US" altLang="zh-TW" dirty="0" smtClean="0"/>
              <a:t>Inversion </a:t>
            </a:r>
            <a:r>
              <a:rPr lang="en-US" altLang="zh-TW" dirty="0"/>
              <a:t>Principle)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依賴反轉</a:t>
            </a:r>
            <a:r>
              <a:rPr lang="zh-TW" altLang="en-US" dirty="0" smtClean="0"/>
              <a:t>原則</a:t>
            </a:r>
            <a:endParaRPr lang="en-US" altLang="zh-TW" dirty="0" smtClean="0"/>
          </a:p>
          <a:p>
            <a:r>
              <a:rPr lang="zh-TW" altLang="en-US" dirty="0" smtClean="0"/>
              <a:t>類別的</a:t>
            </a:r>
            <a:r>
              <a:rPr lang="zh-TW" altLang="en-US" dirty="0"/>
              <a:t>實</a:t>
            </a:r>
            <a:r>
              <a:rPr lang="zh-TW" altLang="en-US" dirty="0" smtClean="0"/>
              <a:t>作，不應該依賴其他類別，應該依賴一個抽象的實作</a:t>
            </a:r>
            <a:endParaRPr lang="en-US" altLang="zh-TW" dirty="0" smtClean="0"/>
          </a:p>
          <a:p>
            <a:r>
              <a:rPr lang="en-US" altLang="zh-TW" dirty="0" smtClean="0"/>
              <a:t>ISP</a:t>
            </a:r>
            <a:r>
              <a:rPr lang="zh-TW" altLang="en-US" dirty="0" smtClean="0"/>
              <a:t> 概念的衍伸，與</a:t>
            </a:r>
            <a:r>
              <a:rPr lang="en-US" altLang="zh-TW" dirty="0" smtClean="0"/>
              <a:t>OCP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SRP</a:t>
            </a:r>
            <a:r>
              <a:rPr lang="zh-TW" altLang="en-US" dirty="0" smtClean="0"/>
              <a:t> 相輔相成</a:t>
            </a:r>
            <a:endParaRPr lang="en-US" altLang="zh-TW" dirty="0" smtClean="0"/>
          </a:p>
          <a:p>
            <a:r>
              <a:rPr lang="zh-TW" altLang="en-US" dirty="0" smtClean="0"/>
              <a:t>好比車子輪胎、引擎等模組，只要規格</a:t>
            </a:r>
            <a:r>
              <a:rPr lang="en-US" altLang="zh-TW" dirty="0" smtClean="0"/>
              <a:t>(Interface)</a:t>
            </a:r>
            <a:r>
              <a:rPr lang="zh-TW" altLang="en-US" dirty="0" smtClean="0"/>
              <a:t>相同，直接更換即可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7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2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Repository 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資料倉儲模式</a:t>
            </a:r>
            <a:endParaRPr lang="en-US" altLang="zh-TW" dirty="0" smtClean="0"/>
          </a:p>
          <a:p>
            <a:r>
              <a:rPr lang="zh-TW" altLang="en-US" dirty="0" smtClean="0"/>
              <a:t>可切割</a:t>
            </a:r>
            <a:r>
              <a:rPr lang="en-US" altLang="zh-TW" dirty="0"/>
              <a:t>BLL</a:t>
            </a:r>
            <a:r>
              <a:rPr lang="zh-TW" altLang="en-US" dirty="0"/>
              <a:t>與</a:t>
            </a:r>
            <a:r>
              <a:rPr lang="en-US" altLang="zh-TW" dirty="0"/>
              <a:t>DAL</a:t>
            </a:r>
            <a:r>
              <a:rPr lang="zh-TW" altLang="en-US" dirty="0" smtClean="0"/>
              <a:t>之間彼此的</a:t>
            </a:r>
            <a:r>
              <a:rPr lang="zh-TW" altLang="en-US" dirty="0"/>
              <a:t>相依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BLL</a:t>
            </a:r>
            <a:r>
              <a:rPr lang="zh-TW" altLang="en-US" dirty="0" smtClean="0"/>
              <a:t>或領域</a:t>
            </a:r>
            <a:r>
              <a:rPr lang="zh-TW" altLang="en-US" dirty="0"/>
              <a:t>層，只需要</a:t>
            </a:r>
            <a:r>
              <a:rPr lang="zh-TW" altLang="en-US" dirty="0" smtClean="0"/>
              <a:t>知道</a:t>
            </a:r>
            <a:r>
              <a:rPr lang="en-US" altLang="zh-TW" dirty="0" smtClean="0"/>
              <a:t>Repository</a:t>
            </a:r>
          </a:p>
          <a:p>
            <a:r>
              <a:rPr lang="en-US" altLang="zh-TW" dirty="0"/>
              <a:t>Repository</a:t>
            </a:r>
            <a:r>
              <a:rPr lang="zh-TW" altLang="en-US" dirty="0"/>
              <a:t>應該只需要設計</a:t>
            </a:r>
            <a:r>
              <a:rPr lang="zh-TW" altLang="en-US" dirty="0" smtClean="0"/>
              <a:t>出</a:t>
            </a:r>
            <a:r>
              <a:rPr lang="en-US" altLang="zh-TW" dirty="0" smtClean="0"/>
              <a:t>BLL</a:t>
            </a:r>
            <a:r>
              <a:rPr lang="zh-TW" altLang="en-US" dirty="0" smtClean="0"/>
              <a:t>或領域</a:t>
            </a:r>
            <a:r>
              <a:rPr lang="zh-TW" altLang="en-US" dirty="0"/>
              <a:t>層需要的介面就夠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zh-TW" altLang="en-US" dirty="0" smtClean="0"/>
              <a:t>因此，</a:t>
            </a:r>
            <a:r>
              <a:rPr lang="en-US" altLang="zh-TW" dirty="0" smtClean="0"/>
              <a:t>Repository</a:t>
            </a:r>
            <a:r>
              <a:rPr lang="zh-TW" altLang="en-US" dirty="0"/>
              <a:t>的用意是隔離相依</a:t>
            </a:r>
            <a:endParaRPr lang="en-US" altLang="zh-TW" dirty="0" smtClean="0"/>
          </a:p>
          <a:p>
            <a:r>
              <a:rPr lang="zh-TW" altLang="en-US" dirty="0" smtClean="0"/>
              <a:t>甚至可讓系統有抽換</a:t>
            </a:r>
            <a:r>
              <a:rPr lang="en-US" altLang="zh-TW" dirty="0" smtClean="0"/>
              <a:t>DAL</a:t>
            </a:r>
            <a:r>
              <a:rPr lang="zh-TW" altLang="en-US" dirty="0" smtClean="0"/>
              <a:t>的能力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2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UnitOfWork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GenericRepository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UnitOfWork</a:t>
            </a:r>
            <a:endParaRPr lang="en-US" altLang="zh-TW" dirty="0" smtClean="0"/>
          </a:p>
          <a:p>
            <a:pPr lvl="1"/>
            <a:r>
              <a:rPr lang="zh-TW" altLang="en-US" sz="3200" dirty="0" smtClean="0"/>
              <a:t>維持交易</a:t>
            </a:r>
            <a:r>
              <a:rPr lang="en-US" altLang="zh-TW" sz="3200" dirty="0" smtClean="0"/>
              <a:t>(Transaction)</a:t>
            </a:r>
            <a:r>
              <a:rPr lang="zh-TW" altLang="en-US" sz="3200" dirty="0" smtClean="0"/>
              <a:t>完整性，一次交易可能由多個</a:t>
            </a:r>
            <a:r>
              <a:rPr lang="en-US" altLang="zh-TW" sz="3200" dirty="0" smtClean="0"/>
              <a:t>Repository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(Add, Edit, Del)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r>
              <a:rPr lang="en-US" altLang="zh-TW" dirty="0" err="1" smtClean="0"/>
              <a:t>GenericRepository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1"/>
            <a:r>
              <a:rPr lang="zh-TW" altLang="en-US" sz="3200" dirty="0" smtClean="0"/>
              <a:t>為了減少重複的</a:t>
            </a:r>
            <a:r>
              <a:rPr lang="en-US" altLang="zh-TW" sz="3200" dirty="0" smtClean="0"/>
              <a:t>Repository </a:t>
            </a:r>
            <a:r>
              <a:rPr lang="zh-TW" altLang="en-US" sz="3200" dirty="0" smtClean="0"/>
              <a:t>程式碼</a:t>
            </a:r>
            <a:endParaRPr lang="en-US" altLang="zh-TW" sz="3200" smtClean="0"/>
          </a:p>
          <a:p>
            <a:pPr lvl="1"/>
            <a:r>
              <a:rPr lang="en-US" altLang="zh-TW" sz="3200" smtClean="0"/>
              <a:t>DRY(Don’t </a:t>
            </a:r>
            <a:r>
              <a:rPr lang="en-US" altLang="zh-TW" sz="3200" dirty="0" smtClean="0"/>
              <a:t>Repeat Yourself)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06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9248" y="2971952"/>
            <a:ext cx="11151917" cy="914096"/>
          </a:xfrm>
        </p:spPr>
        <p:txBody>
          <a:bodyPr/>
          <a:lstStyle/>
          <a:p>
            <a:r>
              <a:rPr lang="zh-TW" altLang="en-US" dirty="0">
                <a:sym typeface="Wingdings" panose="05000000000000000000" pitchFamily="2" charset="2"/>
              </a:rPr>
              <a:t>如何培養架構性的</a:t>
            </a:r>
            <a:r>
              <a:rPr lang="zh-TW" altLang="en-US" dirty="0" smtClean="0">
                <a:sym typeface="Wingdings" panose="05000000000000000000" pitchFamily="2" charset="2"/>
              </a:rPr>
              <a:t>思考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3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如何培養架構性的思考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7" y="1447799"/>
            <a:ext cx="8518411" cy="5181601"/>
          </a:xfrm>
        </p:spPr>
        <p:txBody>
          <a:bodyPr/>
          <a:lstStyle/>
          <a:p>
            <a:r>
              <a:rPr lang="zh-TW" altLang="en-US" dirty="0" smtClean="0"/>
              <a:t>可以從重構的思維開始培養</a:t>
            </a:r>
            <a:endParaRPr lang="en-US" altLang="zh-TW" dirty="0" smtClean="0"/>
          </a:p>
          <a:p>
            <a:r>
              <a:rPr lang="zh-TW" altLang="en-US" dirty="0" smtClean="0"/>
              <a:t>所謂的重構 </a:t>
            </a:r>
            <a:r>
              <a:rPr lang="en-US" altLang="zh-TW" dirty="0" smtClean="0"/>
              <a:t>(Refactoring)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zh-TW" sz="3200" dirty="0" smtClean="0"/>
              <a:t>即</a:t>
            </a:r>
            <a:r>
              <a:rPr lang="zh-TW" altLang="zh-TW" sz="3200" dirty="0"/>
              <a:t>是將程式碼結構化，去除重複的</a:t>
            </a:r>
            <a:r>
              <a:rPr lang="zh-TW" altLang="zh-TW" sz="3200" dirty="0" smtClean="0"/>
              <a:t>程式碼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改善既有的程式碼，使之更具</a:t>
            </a:r>
            <a:r>
              <a:rPr lang="zh-TW" altLang="en-US" sz="3200" dirty="0" smtClean="0"/>
              <a:t>彈性，擴充性、可維護性</a:t>
            </a:r>
            <a:endParaRPr lang="en-US" altLang="zh-TW" sz="3200" dirty="0" smtClean="0"/>
          </a:p>
          <a:p>
            <a:r>
              <a:rPr lang="zh-TW" altLang="en-US" dirty="0" smtClean="0"/>
              <a:t>重構的範例：</a:t>
            </a:r>
            <a:endParaRPr lang="en-US" altLang="zh-TW" dirty="0" smtClean="0"/>
          </a:p>
          <a:p>
            <a:pPr lvl="1"/>
            <a:r>
              <a:rPr lang="zh-TW" altLang="en-US" sz="2800" dirty="0" smtClean="0"/>
              <a:t>第一式</a:t>
            </a:r>
            <a:endParaRPr lang="en-US" altLang="zh-TW" sz="2800" dirty="0"/>
          </a:p>
          <a:p>
            <a:pPr lvl="1"/>
            <a:r>
              <a:rPr lang="zh-TW" altLang="en-US" sz="2800" dirty="0" smtClean="0"/>
              <a:t>第二式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第三式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第四式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59" y="1863969"/>
            <a:ext cx="2633506" cy="36869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58" y="1863968"/>
            <a:ext cx="2925884" cy="36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7909" y="1187217"/>
            <a:ext cx="11934091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private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Page_Load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System.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Object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sender,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System.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EventArgs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e)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(!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IsPostBack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new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DataTable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dtPermission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sqlDt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Sql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DataRow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foreach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DataRow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dr_loopVariable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in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dtPermission.Rows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dr_loopVariable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rfP.RF_FunQuery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RF_FunQuery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RF_FunQuery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rfP.RF_FunAdd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RF_FunAdd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RF_FunAdd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 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21285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		</a:t>
            </a:r>
            <a:r>
              <a:rPr lang="en-US" altLang="zh-TW" sz="1400" kern="0" dirty="0" smtClean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	    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rfP.RF_FunUpdate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RF_FunUpdate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RF_FunUpdate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rfP.RF_FunDel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RF_FunDel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RF_FunDel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rfP.RF_FunPrint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RF_FunPrint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4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4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RF_FunPrint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}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}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else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(!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rfP.RF_FunAdd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btnAdd.Enabled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    </a:t>
            </a:r>
            <a:r>
              <a:rPr lang="en-US" altLang="zh-TW" sz="14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btnAdd.ToolTip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4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zh-TW" altLang="zh-TW" sz="1400" kern="0" dirty="0">
                <a:solidFill>
                  <a:srgbClr val="A3151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目前使用者無新增權限</a:t>
            </a:r>
            <a:r>
              <a:rPr lang="en-US" altLang="zh-TW" sz="1400" kern="0" dirty="0">
                <a:solidFill>
                  <a:srgbClr val="A3151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}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}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}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一個雜亂不堪的程式碼</a:t>
            </a:r>
          </a:p>
        </p:txBody>
      </p:sp>
    </p:spTree>
    <p:extLst>
      <p:ext uri="{BB962C8B-B14F-4D97-AF65-F5344CB8AC3E}">
        <p14:creationId xmlns:p14="http://schemas.microsoft.com/office/powerpoint/2010/main" val="30306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重構第一式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744416"/>
          </a:xfrm>
        </p:spPr>
        <p:txBody>
          <a:bodyPr/>
          <a:lstStyle/>
          <a:p>
            <a:r>
              <a:rPr lang="zh-TW" altLang="en-US" dirty="0"/>
              <a:t>應該</a:t>
            </a:r>
            <a:r>
              <a:rPr lang="zh-TW" altLang="en-US" dirty="0" smtClean="0"/>
              <a:t>將取得 </a:t>
            </a:r>
            <a:r>
              <a:rPr lang="en-US" altLang="zh-TW" dirty="0" err="1" smtClean="0"/>
              <a:t>RoleFunProperty</a:t>
            </a:r>
            <a:r>
              <a:rPr lang="zh-TW" altLang="en-US" dirty="0" smtClean="0"/>
              <a:t> 寫</a:t>
            </a:r>
            <a:r>
              <a:rPr lang="zh-TW" altLang="en-US" dirty="0"/>
              <a:t>成一個方法。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0308" y="1988840"/>
            <a:ext cx="11863754" cy="470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GetFuncPermission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UR_RMRoleID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Session[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UR_RMRoleID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id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MenuID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Sql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"select * from 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RF 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+ 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"where 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RF.RF_RMRoleId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='"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+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UR_RMRoleID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+ 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"' 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+ 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"AND 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RF.RF_MCId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="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+ id;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(id ==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|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string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.IsNullOrEmpty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(id))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}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new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DataTable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dtPermission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sqlDt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Sql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DataRow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DataRow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dr_loopVariable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dtPermission.Rows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dr_loopVariable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rfP.RF_FunQuery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RF_FunQuery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2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RF_FunQuery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rfP.RF_FunAdd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RF_FunAdd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2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RF_FunAdd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rfP.RF_FunUpdate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RF_FunUpdate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2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RF_FunUpdate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rfP.RF_FunDel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RF_FunDel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2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RF_FunDel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rfP.RF_FunPrint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= 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RF_FunPrint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sz="1200" kern="0" dirty="0" err="1">
                <a:solidFill>
                  <a:srgbClr val="2B91A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DBNull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.Value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?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: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.Parse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dr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RF_FunPrint</a:t>
            </a:r>
            <a:r>
              <a:rPr lang="en-US" altLang="zh-TW" sz="1200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].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ToString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()));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}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rfP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}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8" y="300422"/>
            <a:ext cx="11151917" cy="747897"/>
          </a:xfrm>
        </p:spPr>
        <p:txBody>
          <a:bodyPr/>
          <a:lstStyle/>
          <a:p>
            <a:r>
              <a:rPr lang="zh-TW" altLang="en-US" smtClean="0"/>
              <a:t>經歷</a:t>
            </a:r>
            <a:endParaRPr lang="zh-TW" altLang="en-US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48708" y="1343025"/>
            <a:ext cx="11231562" cy="492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/>
            <a:r>
              <a:rPr lang="en-US" altLang="zh-TW" sz="4000" dirty="0" err="1">
                <a:solidFill>
                  <a:schemeClr val="tx1">
                    <a:alpha val="99000"/>
                  </a:schemeClr>
                </a:solidFill>
              </a:rPr>
              <a:t>twMVC</a:t>
            </a:r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 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社群講師</a:t>
            </a:r>
            <a:endParaRPr lang="en-US" altLang="zh-TW" sz="4000" dirty="0">
              <a:solidFill>
                <a:schemeClr val="tx1">
                  <a:alpha val="99000"/>
                </a:schemeClr>
              </a:solidFill>
            </a:endParaRPr>
          </a:p>
          <a:p>
            <a:pPr marL="685800" indent="-685800"/>
            <a:r>
              <a:rPr lang="en-US" altLang="zh-TW" sz="4000" dirty="0">
                <a:solidFill>
                  <a:schemeClr val="tx1">
                    <a:alpha val="99000"/>
                  </a:schemeClr>
                </a:solidFill>
              </a:rPr>
              <a:t>Study.4</a:t>
            </a:r>
            <a:r>
              <a:rPr lang="zh-TW" altLang="en-US" sz="4000" dirty="0">
                <a:solidFill>
                  <a:schemeClr val="tx1">
                    <a:alpha val="99000"/>
                  </a:schemeClr>
                </a:solidFill>
              </a:rPr>
              <a:t>社群講師</a:t>
            </a:r>
            <a:endParaRPr lang="en-US" altLang="zh-TW" sz="4000" dirty="0">
              <a:solidFill>
                <a:schemeClr val="tx1">
                  <a:alpha val="99000"/>
                </a:schemeClr>
              </a:solidFill>
            </a:endParaRPr>
          </a:p>
          <a:p>
            <a:pPr marL="685800" indent="-685800"/>
            <a:r>
              <a:rPr lang="zh-TW" altLang="en-US" sz="4000" dirty="0" smtClean="0">
                <a:solidFill>
                  <a:schemeClr val="tx1">
                    <a:alpha val="99000"/>
                  </a:schemeClr>
                </a:solidFill>
              </a:rPr>
              <a:t>企業 </a:t>
            </a:r>
            <a:r>
              <a:rPr lang="en-US" altLang="zh-TW" sz="4000" dirty="0" smtClean="0">
                <a:solidFill>
                  <a:schemeClr val="tx1">
                    <a:alpha val="99000"/>
                  </a:schemeClr>
                </a:solidFill>
              </a:rPr>
              <a:t>Visual Studio 2013/C#</a:t>
            </a:r>
            <a:r>
              <a:rPr lang="zh-TW" altLang="en-US" sz="4000" dirty="0" smtClean="0">
                <a:solidFill>
                  <a:schemeClr val="tx1">
                    <a:alpha val="99000"/>
                  </a:schemeClr>
                </a:solidFill>
              </a:rPr>
              <a:t>課程講師</a:t>
            </a:r>
            <a:endParaRPr lang="en-US" altLang="zh-TW" sz="4000" dirty="0" smtClean="0">
              <a:solidFill>
                <a:schemeClr val="tx1">
                  <a:alpha val="99000"/>
                </a:schemeClr>
              </a:solidFill>
            </a:endParaRPr>
          </a:p>
          <a:p>
            <a:pPr marL="685800" indent="-685800"/>
            <a:r>
              <a:rPr lang="zh-TW" altLang="en-US" sz="4000" dirty="0" smtClean="0">
                <a:solidFill>
                  <a:schemeClr val="tx1">
                    <a:alpha val="99000"/>
                  </a:schemeClr>
                </a:solidFill>
              </a:rPr>
              <a:t>企業 </a:t>
            </a:r>
            <a:r>
              <a:rPr lang="en-US" altLang="zh-TW" sz="4000" dirty="0" smtClean="0">
                <a:solidFill>
                  <a:schemeClr val="tx1">
                    <a:alpha val="99000"/>
                  </a:schemeClr>
                </a:solidFill>
              </a:rPr>
              <a:t>IIS 7.5/8.0/8.5 </a:t>
            </a:r>
            <a:r>
              <a:rPr lang="zh-TW" altLang="en-US" sz="4000" dirty="0" smtClean="0">
                <a:solidFill>
                  <a:schemeClr val="tx1">
                    <a:alpha val="99000"/>
                  </a:schemeClr>
                </a:solidFill>
              </a:rPr>
              <a:t>訓練講師</a:t>
            </a:r>
            <a:endParaRPr lang="en-US" altLang="zh-TW" sz="4000" dirty="0" smtClean="0">
              <a:solidFill>
                <a:schemeClr val="tx1">
                  <a:alpha val="99000"/>
                </a:schemeClr>
              </a:solidFill>
            </a:endParaRPr>
          </a:p>
          <a:p>
            <a:pPr marL="685800" indent="-685800"/>
            <a:endParaRPr lang="zh-TW" altLang="en-US" sz="40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構第二式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261122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』</a:t>
            </a:r>
            <a:r>
              <a:rPr lang="zh-TW" altLang="en-US" dirty="0" smtClean="0"/>
              <a:t>按鈕</a:t>
            </a:r>
            <a:r>
              <a:rPr lang="zh-TW" altLang="en-US" dirty="0"/>
              <a:t>權限的程式獨立出來，以讓所有頁面共用呼叫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5720" y="2978552"/>
            <a:ext cx="8766720" cy="2059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GetAddButtonSecurity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role =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GetFuncPermission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else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role = (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role.RF_FunAdd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}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構第三式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584939"/>
          </a:xfrm>
        </p:spPr>
        <p:txBody>
          <a:bodyPr/>
          <a:lstStyle/>
          <a:p>
            <a:r>
              <a:rPr lang="zh-TW" altLang="en-US" dirty="0"/>
              <a:t>但是頁面有 新增、修改、刪除 等按鈕，總不能每次都判斷一次</a:t>
            </a:r>
            <a:r>
              <a:rPr lang="en-US" altLang="zh-TW" dirty="0" err="1"/>
              <a:t>ViewState</a:t>
            </a:r>
            <a:r>
              <a:rPr lang="en-US" altLang="zh-TW" dirty="0"/>
              <a:t>["</a:t>
            </a:r>
            <a:r>
              <a:rPr lang="en-US" altLang="zh-TW" dirty="0" err="1"/>
              <a:t>RoleFunProperty</a:t>
            </a:r>
            <a:r>
              <a:rPr lang="en-US" altLang="zh-TW" dirty="0"/>
              <a:t>"]</a:t>
            </a:r>
          </a:p>
          <a:p>
            <a:r>
              <a:rPr lang="zh-TW" altLang="en-US" dirty="0"/>
              <a:t>因此應該切出一個</a:t>
            </a:r>
            <a:r>
              <a:rPr lang="en-US" altLang="zh-TW" dirty="0" err="1"/>
              <a:t>GetAndKeepFuncPermission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681" y="4032738"/>
            <a:ext cx="11107904" cy="22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GetAndKeepFuncPermission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{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(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 ==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null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role = 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GetFuncPermission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else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    role = (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r>
              <a:rPr lang="en-US" altLang="zh-TW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ViewState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kern="0" dirty="0">
                <a:solidFill>
                  <a:srgbClr val="A3151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 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    </a:t>
            </a:r>
            <a:r>
              <a:rPr lang="en-US" altLang="zh-TW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    }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</a:t>
            </a:r>
            <a:r>
              <a:rPr lang="zh-TW" altLang="en-US" smtClean="0"/>
              <a:t>第四式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9247" y="1154723"/>
            <a:ext cx="11151917" cy="931986"/>
          </a:xfrm>
        </p:spPr>
        <p:txBody>
          <a:bodyPr/>
          <a:lstStyle/>
          <a:p>
            <a:r>
              <a:rPr lang="zh-TW" altLang="en-US" dirty="0"/>
              <a:t>此時各個按鈕權限的取得變成如下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4215" y="1643264"/>
            <a:ext cx="7398568" cy="527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zh-TW" altLang="zh-TW" sz="1200" kern="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取得新增按鈕權限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&lt;/summary&gt;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&lt;returns&gt;&lt;/returns&gt;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GetAddButtonSecurity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GetAndKeepFuncPermission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role.RF_FunAdd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zh-TW" altLang="zh-TW" sz="1200" kern="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取得修改按鈕權限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&lt;/summary&gt;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&lt;returns&gt;&lt;/returns&gt;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GetUpdateButtonSecurity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GetAndKeepFuncPermission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role.RF_FunUpdate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zh-TW" altLang="zh-TW" sz="1200" kern="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取得刪除按鈕權限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&lt;/summary&gt;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///</a:t>
            </a:r>
            <a:r>
              <a:rPr lang="en-US" altLang="zh-TW" sz="1200" kern="0" dirty="0">
                <a:solidFill>
                  <a:srgbClr val="008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>
                <a:solidFill>
                  <a:srgbClr val="80808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&lt;returns&gt;&lt;/returns&gt;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protected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bool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GetDelButtonSecurity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RoleFunProperty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role =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GetAndKeepFuncPermission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();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   </a:t>
            </a:r>
            <a:r>
              <a:rPr lang="en-US" altLang="zh-TW" sz="1200" kern="0" dirty="0">
                <a:solidFill>
                  <a:srgbClr val="0000FF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 </a:t>
            </a:r>
            <a:r>
              <a:rPr lang="en-US" altLang="zh-TW" sz="1200" kern="0" dirty="0" err="1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role.RF_FunDel</a:t>
            </a: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02923" y="2727650"/>
            <a:ext cx="6224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程式碼不僅較為乾淨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r>
              <a:rPr lang="zh-TW" altLang="en-US" sz="3200" b="1" dirty="0">
                <a:solidFill>
                  <a:srgbClr val="FF0000"/>
                </a:solidFill>
              </a:rPr>
              <a:t>也更具彈性，擴充性、可維護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性也都提高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開始轉換</a:t>
            </a:r>
            <a:r>
              <a:rPr lang="en-US" altLang="zh-TW" dirty="0"/>
              <a:t>(</a:t>
            </a:r>
            <a:r>
              <a:rPr lang="zh-TW" altLang="en-US" dirty="0"/>
              <a:t>分層</a:t>
            </a:r>
            <a:r>
              <a:rPr lang="en-US" altLang="zh-TW" dirty="0"/>
              <a:t>)</a:t>
            </a:r>
            <a:r>
              <a:rPr lang="zh-TW" altLang="en-US" dirty="0"/>
              <a:t>、架構性的思考</a:t>
            </a:r>
          </a:p>
        </p:txBody>
      </p:sp>
    </p:spTree>
    <p:extLst>
      <p:ext uri="{BB962C8B-B14F-4D97-AF65-F5344CB8AC3E}">
        <p14:creationId xmlns:p14="http://schemas.microsoft.com/office/powerpoint/2010/main" val="32017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64" y="1447799"/>
            <a:ext cx="6321736" cy="4721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架構性的</a:t>
            </a:r>
            <a:r>
              <a:rPr lang="zh-TW" altLang="en-US" dirty="0" smtClean="0"/>
              <a:t>思考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頂層思考</a:t>
            </a:r>
            <a:endParaRPr lang="en-US" altLang="zh-TW" dirty="0" smtClean="0"/>
          </a:p>
          <a:p>
            <a:r>
              <a:rPr lang="zh-TW" altLang="en-US" dirty="0" smtClean="0"/>
              <a:t>是否有外部界接？</a:t>
            </a:r>
            <a:endParaRPr lang="en-US" altLang="zh-TW" dirty="0" smtClean="0"/>
          </a:p>
          <a:p>
            <a:r>
              <a:rPr lang="zh-TW" altLang="en-US" dirty="0" smtClean="0"/>
              <a:t>我有什麼共用的模組？</a:t>
            </a:r>
            <a:endParaRPr lang="en-US" altLang="zh-TW" dirty="0" smtClean="0"/>
          </a:p>
          <a:p>
            <a:r>
              <a:rPr lang="en-US" altLang="zh-TW" dirty="0" smtClean="0"/>
              <a:t>Knows-How 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程式碼架構分析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 Visual Studio </a:t>
            </a:r>
            <a:r>
              <a:rPr lang="zh-TW" altLang="en-US" dirty="0" smtClean="0"/>
              <a:t>的相依性圖型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架構總管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 Code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7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如何培養養架構性思考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可從 </a:t>
            </a:r>
            <a:r>
              <a:rPr lang="en-US" altLang="zh-TW" dirty="0" smtClean="0"/>
              <a:t>DRY</a:t>
            </a:r>
            <a:r>
              <a:rPr lang="zh-TW" altLang="en-US" dirty="0" smtClean="0"/>
              <a:t> </a:t>
            </a:r>
            <a:r>
              <a:rPr lang="en-US" altLang="zh-TW" dirty="0" smtClean="0"/>
              <a:t>(Don’t </a:t>
            </a:r>
            <a:r>
              <a:rPr lang="en-US" altLang="zh-TW" dirty="0"/>
              <a:t>Repeat Yourself</a:t>
            </a:r>
            <a:r>
              <a:rPr lang="en-US" altLang="zh-TW" dirty="0" smtClean="0"/>
              <a:t>)</a:t>
            </a:r>
            <a:r>
              <a:rPr lang="zh-TW" altLang="en-US" dirty="0" smtClean="0"/>
              <a:t> 開始培養</a:t>
            </a:r>
            <a:endParaRPr lang="en-US" altLang="zh-TW" dirty="0" smtClean="0"/>
          </a:p>
          <a:p>
            <a:r>
              <a:rPr lang="zh-TW" altLang="en-US" dirty="0" smtClean="0"/>
              <a:t>實際 </a:t>
            </a:r>
            <a:r>
              <a:rPr lang="en-US" altLang="zh-TW" dirty="0"/>
              <a:t>Coding </a:t>
            </a:r>
            <a:r>
              <a:rPr lang="zh-TW" altLang="en-US" dirty="0"/>
              <a:t>時，該在腦中進行的小迴圈 </a:t>
            </a:r>
          </a:p>
          <a:p>
            <a:r>
              <a:rPr lang="zh-TW" altLang="en-US" dirty="0"/>
              <a:t>即便是 </a:t>
            </a:r>
            <a:r>
              <a:rPr lang="en-US" altLang="zh-TW" dirty="0"/>
              <a:t>Coding</a:t>
            </a:r>
            <a:r>
              <a:rPr lang="zh-TW" altLang="en-US" dirty="0"/>
              <a:t>，也要以架構師的角度來看程式碼 </a:t>
            </a:r>
          </a:p>
          <a:p>
            <a:r>
              <a:rPr lang="zh-TW" altLang="en-US" dirty="0"/>
              <a:t>程式來自於 需求 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需求 </a:t>
            </a:r>
            <a:r>
              <a:rPr lang="zh-TW" altLang="en-US" dirty="0"/>
              <a:t>完成程式 </a:t>
            </a:r>
          </a:p>
          <a:p>
            <a:r>
              <a:rPr lang="zh-TW" altLang="en-US" dirty="0"/>
              <a:t>專案的 </a:t>
            </a:r>
            <a:r>
              <a:rPr lang="en-US" altLang="zh-TW" dirty="0"/>
              <a:t>Domain Known-How </a:t>
            </a:r>
            <a:r>
              <a:rPr lang="zh-TW" altLang="en-US" dirty="0"/>
              <a:t>重要性 </a:t>
            </a:r>
            <a:r>
              <a:rPr lang="en-US" altLang="zh-TW" dirty="0"/>
              <a:t>(</a:t>
            </a:r>
            <a:r>
              <a:rPr lang="zh-TW" altLang="en-US" dirty="0"/>
              <a:t>優先性</a:t>
            </a:r>
            <a:r>
              <a:rPr lang="en-US" altLang="zh-TW" dirty="0"/>
              <a:t>) </a:t>
            </a:r>
            <a:r>
              <a:rPr lang="zh-TW" altLang="en-US" dirty="0"/>
              <a:t>絕對高出技術許多，難道說技術不重要嗎？當然不是，而是精準掌握住客戶的需求，那麼剩下的，就只是技術的問題而已。如此一來，你會知道那些 </a:t>
            </a:r>
            <a:r>
              <a:rPr lang="en-US" altLang="zh-TW" dirty="0"/>
              <a:t>Business </a:t>
            </a:r>
            <a:r>
              <a:rPr lang="zh-TW" altLang="en-US" dirty="0"/>
              <a:t>是高可重用性的。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499529" y="3686110"/>
            <a:ext cx="696191" cy="1039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如何培養養架構性思考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Gelis\AppData\Local\Temp\SNAGHTML18c8e8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1073727"/>
            <a:ext cx="64579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9248" y="2514904"/>
            <a:ext cx="11151917" cy="1828193"/>
          </a:xfrm>
        </p:spPr>
        <p:txBody>
          <a:bodyPr/>
          <a:lstStyle/>
          <a:p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轉換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需要解決那些問題</a:t>
            </a:r>
            <a:r>
              <a:rPr lang="zh-TW" altLang="en-US" dirty="0" smtClean="0">
                <a:sym typeface="Wingdings" panose="05000000000000000000" pitchFamily="2" charset="2"/>
              </a:rPr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6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2897" y="1768479"/>
            <a:ext cx="11231365" cy="2437590"/>
          </a:xfrm>
        </p:spPr>
        <p:txBody>
          <a:bodyPr/>
          <a:lstStyle/>
          <a:p>
            <a:r>
              <a:rPr lang="zh-TW" altLang="en-US" dirty="0"/>
              <a:t>解決</a:t>
            </a:r>
            <a:r>
              <a:rPr lang="en-US" altLang="zh-TW" dirty="0"/>
              <a:t>Knows How</a:t>
            </a:r>
            <a:r>
              <a:rPr lang="zh-TW" altLang="en-US" dirty="0"/>
              <a:t>的問題、解決</a:t>
            </a:r>
            <a:r>
              <a:rPr lang="en-US" altLang="zh-TW" dirty="0"/>
              <a:t>View</a:t>
            </a:r>
            <a:r>
              <a:rPr lang="zh-TW" altLang="en-US" dirty="0"/>
              <a:t>的問題</a:t>
            </a:r>
          </a:p>
        </p:txBody>
      </p:sp>
    </p:spTree>
    <p:extLst>
      <p:ext uri="{BB962C8B-B14F-4D97-AF65-F5344CB8AC3E}">
        <p14:creationId xmlns:p14="http://schemas.microsoft.com/office/powerpoint/2010/main" val="243307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解決</a:t>
            </a:r>
            <a:r>
              <a:rPr lang="en-US" altLang="zh-TW" sz="4400" dirty="0"/>
              <a:t>Knows How</a:t>
            </a:r>
            <a:r>
              <a:rPr lang="zh-TW" altLang="en-US" sz="4400" dirty="0"/>
              <a:t>的</a:t>
            </a:r>
            <a:r>
              <a:rPr lang="zh-TW" altLang="en-US" sz="4400" dirty="0" smtClean="0"/>
              <a:t>問題、</a:t>
            </a:r>
            <a:r>
              <a:rPr lang="zh-TW" altLang="en-US" sz="4400" dirty="0"/>
              <a:t>解決</a:t>
            </a:r>
            <a:r>
              <a:rPr lang="en-US" altLang="zh-TW" sz="4400" dirty="0"/>
              <a:t>View</a:t>
            </a:r>
            <a:r>
              <a:rPr lang="zh-TW" altLang="en-US" sz="4400" dirty="0"/>
              <a:t>的問題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是否了解現有系統 </a:t>
            </a:r>
            <a:r>
              <a:rPr lang="en-US" altLang="zh-TW" dirty="0" smtClean="0"/>
              <a:t>Business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sz="2800" dirty="0" smtClean="0"/>
              <a:t>有沒有可抽離的</a:t>
            </a:r>
            <a:r>
              <a:rPr lang="en-US" altLang="zh-TW" sz="2800" dirty="0" smtClean="0"/>
              <a:t>Business</a:t>
            </a:r>
            <a:r>
              <a:rPr lang="zh-TW" altLang="en-US" sz="2800" dirty="0" smtClean="0"/>
              <a:t>？與原本的</a:t>
            </a:r>
            <a:r>
              <a:rPr lang="en-US" altLang="zh-TW" sz="2800" dirty="0" smtClean="0"/>
              <a:t>DAL</a:t>
            </a:r>
            <a:r>
              <a:rPr lang="zh-TW" altLang="en-US" sz="2800" dirty="0" smtClean="0"/>
              <a:t>太黏，只抽離</a:t>
            </a:r>
            <a:r>
              <a:rPr lang="en-US" altLang="zh-TW" sz="2800" dirty="0" smtClean="0"/>
              <a:t>DAL</a:t>
            </a:r>
          </a:p>
          <a:p>
            <a:r>
              <a:rPr lang="en-US" altLang="zh-TW" dirty="0" smtClean="0"/>
              <a:t>User Menu</a:t>
            </a:r>
            <a:r>
              <a:rPr lang="zh-TW" altLang="en-US" dirty="0" smtClean="0"/>
              <a:t>？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畫面流程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 決定</a:t>
            </a:r>
            <a:r>
              <a:rPr lang="en-US" altLang="zh-TW" dirty="0" smtClean="0"/>
              <a:t>Controller </a:t>
            </a:r>
          </a:p>
          <a:p>
            <a:r>
              <a:rPr lang="zh-TW" altLang="en-US" dirty="0"/>
              <a:t>解決 </a:t>
            </a:r>
            <a:r>
              <a:rPr lang="en-US" altLang="zh-TW" dirty="0"/>
              <a:t>View </a:t>
            </a:r>
            <a:r>
              <a:rPr lang="zh-TW" altLang="en-US" dirty="0"/>
              <a:t>的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 -&gt;</a:t>
            </a:r>
            <a:r>
              <a:rPr lang="zh-TW" altLang="en-US" dirty="0" smtClean="0"/>
              <a:t>直接將前端的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CSHTML</a:t>
            </a:r>
            <a:endParaRPr lang="en-US" altLang="zh-TW" dirty="0"/>
          </a:p>
          <a:p>
            <a:r>
              <a:rPr lang="zh-TW" altLang="en-US" dirty="0" smtClean="0"/>
              <a:t>分析畫面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產出 </a:t>
            </a:r>
            <a:r>
              <a:rPr lang="en-US" altLang="zh-TW" dirty="0" err="1" smtClean="0"/>
              <a:t>ViewModels</a:t>
            </a:r>
            <a:endParaRPr lang="en-US" altLang="zh-TW" dirty="0" smtClean="0"/>
          </a:p>
          <a:p>
            <a:pPr lvl="1"/>
            <a:r>
              <a:rPr lang="zh-TW" altLang="en-US" sz="2800" dirty="0" smtClean="0"/>
              <a:t>實作一些小工具，將複雜畫面的</a:t>
            </a:r>
            <a:r>
              <a:rPr lang="en-US" altLang="zh-TW" sz="2800" dirty="0" smtClean="0"/>
              <a:t>SQL</a:t>
            </a:r>
            <a:r>
              <a:rPr lang="zh-TW" altLang="en-US" sz="2800" dirty="0" smtClean="0"/>
              <a:t>產出為 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 定義的 </a:t>
            </a:r>
            <a:r>
              <a:rPr lang="en-US" altLang="zh-TW" sz="2800" dirty="0" err="1" smtClean="0"/>
              <a:t>ViewModels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8" y="300422"/>
            <a:ext cx="11151917" cy="747897"/>
          </a:xfrm>
        </p:spPr>
        <p:txBody>
          <a:bodyPr/>
          <a:lstStyle/>
          <a:p>
            <a:r>
              <a:rPr lang="zh-TW" altLang="en-US" smtClean="0"/>
              <a:t>講授過課程</a:t>
            </a:r>
            <a:endParaRPr lang="zh-TW" altLang="en-US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48708" y="1343025"/>
            <a:ext cx="11231562" cy="5514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[.NET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技術研討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(LINQ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與架構開發</a:t>
            </a:r>
            <a:r>
              <a:rPr lang="en-US" altLang="zh-TW" sz="2400" smtClean="0">
                <a:solidFill>
                  <a:schemeClr val="tx1">
                    <a:alpha val="99000"/>
                  </a:schemeClr>
                </a:solidFill>
              </a:rPr>
              <a:t>)]</a:t>
            </a:r>
            <a:endParaRPr lang="en-US" altLang="zh-TW" sz="2400">
              <a:solidFill>
                <a:schemeClr val="tx1">
                  <a:alpha val="99000"/>
                </a:schemeClr>
              </a:solidFill>
            </a:endParaRP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[ASP.NET MVC 4 RC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新增功能介紹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[ASP.NET MVC 4 Web API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開發簡介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[ASP.NET MVC 4 Web API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全攻略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[ASP.NET MVC 4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新增功能介紹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[ASP.NET MVC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基礎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[CSharp 4.0 LINQ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與泛型應用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(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簡介與開發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)]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[HTML5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課程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[IIS 7.0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應用程式開發實務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[Visual Studio 2010 UML]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[Visual Studio 2012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與 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ASP.NET 4.5 (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新功能與開發介紹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)]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[Visual Studio 2013 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新功能介紹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如何培養架構性思考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(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談軟體架構師必經之路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)]</a:t>
            </a:r>
          </a:p>
          <a:p>
            <a:pPr marL="685800" indent="-685800"/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[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如何將現有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ASP.NET Web Form</a:t>
            </a:r>
            <a:r>
              <a:rPr lang="zh-TW" altLang="en-US" sz="2400">
                <a:solidFill>
                  <a:schemeClr val="tx1">
                    <a:alpha val="99000"/>
                  </a:schemeClr>
                </a:solidFill>
              </a:rPr>
              <a:t>網站轉為</a:t>
            </a:r>
            <a:r>
              <a:rPr lang="en-US" altLang="zh-TW" sz="2400">
                <a:solidFill>
                  <a:schemeClr val="tx1">
                    <a:alpha val="99000"/>
                  </a:schemeClr>
                </a:solidFill>
              </a:rPr>
              <a:t>ASP.NET MVC]</a:t>
            </a:r>
          </a:p>
          <a:p>
            <a:pPr marL="685800" indent="-685800"/>
            <a:endParaRPr lang="zh-TW" altLang="en-US" sz="32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307154"/>
            <a:ext cx="11151917" cy="2243691"/>
          </a:xfrm>
        </p:spPr>
        <p:txBody>
          <a:bodyPr/>
          <a:lstStyle/>
          <a:p>
            <a:r>
              <a:rPr lang="zh-TW" altLang="en-US" dirty="0"/>
              <a:t>轉換的困難點？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沒有既有的</a:t>
            </a:r>
            <a:r>
              <a:rPr lang="en-US" altLang="zh-TW" dirty="0"/>
              <a:t>Model</a:t>
            </a:r>
            <a:r>
              <a:rPr lang="zh-TW" altLang="en-US" dirty="0"/>
              <a:t>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對</a:t>
            </a:r>
            <a:r>
              <a:rPr lang="en-US" altLang="zh-TW" dirty="0"/>
              <a:t>ASP.NET MVC</a:t>
            </a:r>
            <a:r>
              <a:rPr lang="zh-TW" altLang="en-US" dirty="0"/>
              <a:t>不熟悉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2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1994392"/>
          </a:xfrm>
        </p:spPr>
        <p:txBody>
          <a:bodyPr/>
          <a:lstStyle/>
          <a:p>
            <a:r>
              <a:rPr lang="zh-TW" altLang="en-US" sz="4800" dirty="0"/>
              <a:t>轉換的困難點</a:t>
            </a:r>
            <a:r>
              <a:rPr lang="zh-TW" altLang="en-US" sz="4800" dirty="0" smtClean="0"/>
              <a:t>？沒有</a:t>
            </a:r>
            <a:r>
              <a:rPr lang="zh-TW" altLang="en-US" sz="4800" dirty="0"/>
              <a:t>既有的</a:t>
            </a:r>
            <a:r>
              <a:rPr lang="en-US" altLang="zh-TW" sz="4800" dirty="0"/>
              <a:t>Model</a:t>
            </a:r>
            <a:r>
              <a:rPr lang="zh-TW" altLang="en-US" sz="4800" dirty="0"/>
              <a:t>？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zh-TW" altLang="en-US" sz="4800" dirty="0"/>
              <a:t>對</a:t>
            </a:r>
            <a:r>
              <a:rPr lang="en-US" altLang="zh-TW" sz="4800" dirty="0"/>
              <a:t>ASP.NET MVC</a:t>
            </a:r>
            <a:r>
              <a:rPr lang="zh-TW" altLang="en-US" sz="4800" dirty="0"/>
              <a:t>不熟悉？</a:t>
            </a:r>
            <a:br>
              <a:rPr lang="zh-TW" altLang="en-US" sz="4800" dirty="0"/>
            </a:b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 smtClean="0"/>
              <a:t>如何做？如何開始？</a:t>
            </a:r>
            <a:endParaRPr lang="en-US" altLang="zh-TW" sz="3600" dirty="0" smtClean="0"/>
          </a:p>
          <a:p>
            <a:r>
              <a:rPr lang="zh-TW" altLang="en-US" sz="3600" dirty="0" smtClean="0"/>
              <a:t>首先：如果沒有現有的</a:t>
            </a:r>
            <a:r>
              <a:rPr lang="en-US" altLang="zh-TW" sz="3600" dirty="0" smtClean="0"/>
              <a:t>DAL</a:t>
            </a:r>
            <a:r>
              <a:rPr lang="zh-TW" altLang="en-US" sz="3600" dirty="0" smtClean="0"/>
              <a:t>，你得解決 </a:t>
            </a:r>
            <a:r>
              <a:rPr lang="en-US" altLang="zh-TW" sz="3600" dirty="0" smtClean="0"/>
              <a:t>DAL</a:t>
            </a:r>
            <a:r>
              <a:rPr lang="zh-TW" altLang="en-US" sz="3600" dirty="0" smtClean="0"/>
              <a:t> 的問題</a:t>
            </a:r>
            <a:endParaRPr lang="en-US" altLang="zh-TW" sz="3600" dirty="0" smtClean="0"/>
          </a:p>
          <a:p>
            <a:r>
              <a:rPr lang="zh-TW" altLang="en-US" sz="3600" dirty="0" smtClean="0"/>
              <a:t>從 </a:t>
            </a:r>
            <a:r>
              <a:rPr lang="en-US" altLang="zh-TW" sz="3600" dirty="0" smtClean="0"/>
              <a:t>Model</a:t>
            </a:r>
            <a:r>
              <a:rPr lang="zh-TW" altLang="en-US" sz="3600" dirty="0" smtClean="0"/>
              <a:t> 角度來思考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從</a:t>
            </a:r>
            <a:r>
              <a:rPr lang="en-US" altLang="zh-TW" sz="3600" dirty="0" smtClean="0"/>
              <a:t>Model</a:t>
            </a:r>
            <a:r>
              <a:rPr lang="zh-TW" altLang="en-US" sz="3600" dirty="0" smtClean="0"/>
              <a:t>開始</a:t>
            </a:r>
            <a:r>
              <a:rPr lang="en-US" altLang="zh-TW" sz="3600" dirty="0" smtClean="0"/>
              <a:t>)</a:t>
            </a:r>
          </a:p>
          <a:p>
            <a:r>
              <a:rPr lang="zh-TW" altLang="en-US" sz="3600" dirty="0" smtClean="0"/>
              <a:t>現有的 </a:t>
            </a:r>
            <a:r>
              <a:rPr lang="en-US" altLang="zh-TW" sz="3600" dirty="0" smtClean="0"/>
              <a:t>SQL </a:t>
            </a:r>
            <a:r>
              <a:rPr lang="zh-TW" altLang="en-US" sz="3600" dirty="0" smtClean="0"/>
              <a:t>敘述可以是分界點</a:t>
            </a:r>
            <a:endParaRPr lang="en-US" altLang="zh-TW" sz="3600" dirty="0" smtClean="0"/>
          </a:p>
          <a:p>
            <a:r>
              <a:rPr lang="zh-TW" altLang="en-US" sz="3600" dirty="0" smtClean="0"/>
              <a:t>一個 </a:t>
            </a:r>
            <a:r>
              <a:rPr lang="en-US" altLang="zh-TW" sz="3600" dirty="0" smtClean="0"/>
              <a:t>View</a:t>
            </a:r>
            <a:r>
              <a:rPr lang="zh-TW" altLang="en-US" sz="3600" dirty="0" smtClean="0"/>
              <a:t> 通常可以是</a:t>
            </a:r>
            <a:r>
              <a:rPr lang="zh-TW" altLang="en-US" sz="3600" dirty="0"/>
              <a:t>一</a:t>
            </a:r>
            <a:r>
              <a:rPr lang="zh-TW" altLang="en-US" sz="3600" dirty="0" smtClean="0"/>
              <a:t>個到多個 </a:t>
            </a:r>
            <a:r>
              <a:rPr lang="en-US" altLang="zh-TW" sz="3600" dirty="0" smtClean="0"/>
              <a:t>SQL</a:t>
            </a:r>
            <a:r>
              <a:rPr lang="zh-TW" altLang="en-US" sz="3600" dirty="0" smtClean="0"/>
              <a:t> 敘述得到的結果</a:t>
            </a:r>
            <a:endParaRPr lang="en-US" altLang="zh-TW" sz="3600" dirty="0" smtClean="0"/>
          </a:p>
          <a:p>
            <a:r>
              <a:rPr lang="zh-TW" altLang="en-US" sz="3600" dirty="0" smtClean="0"/>
              <a:t>決定 </a:t>
            </a:r>
            <a:r>
              <a:rPr lang="en-US" altLang="zh-TW" sz="3600" dirty="0" err="1" smtClean="0"/>
              <a:t>ViewModel</a:t>
            </a:r>
            <a:endParaRPr lang="en-US" altLang="zh-TW" sz="3600" dirty="0"/>
          </a:p>
          <a:p>
            <a:r>
              <a:rPr lang="zh-TW" altLang="en-US" sz="3600" dirty="0" smtClean="0"/>
              <a:t>使用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ViewModel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產生 </a:t>
            </a:r>
            <a:r>
              <a:rPr lang="en-US" altLang="zh-TW" sz="3600" dirty="0" smtClean="0"/>
              <a:t>MVC</a:t>
            </a:r>
            <a:r>
              <a:rPr lang="zh-TW" altLang="en-US" sz="3600" smtClean="0"/>
              <a:t> 的 </a:t>
            </a:r>
            <a:r>
              <a:rPr lang="en-US" altLang="zh-TW" sz="3600" smtClean="0"/>
              <a:t>View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重新設計 </a:t>
            </a:r>
            <a:r>
              <a:rPr lang="en-US" altLang="zh-TW" sz="3600" dirty="0" smtClean="0"/>
              <a:t>View)</a:t>
            </a:r>
          </a:p>
          <a:p>
            <a:r>
              <a:rPr lang="zh-TW" altLang="en-US" sz="3600" dirty="0" smtClean="0"/>
              <a:t>決定</a:t>
            </a:r>
            <a:r>
              <a:rPr lang="en-US" altLang="zh-TW" sz="3600" dirty="0" smtClean="0"/>
              <a:t> Controller </a:t>
            </a:r>
            <a:r>
              <a:rPr lang="zh-TW" altLang="en-US" sz="3600" dirty="0" smtClean="0"/>
              <a:t>該做的事、流程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Knows How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8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現有 </a:t>
            </a:r>
            <a:r>
              <a:rPr lang="en-US" altLang="zh-TW" dirty="0" smtClean="0"/>
              <a:t>DAL</a:t>
            </a:r>
            <a:r>
              <a:rPr lang="zh-TW" altLang="en-US" dirty="0" smtClean="0"/>
              <a:t> 解決方案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Entity Framework</a:t>
            </a:r>
          </a:p>
          <a:p>
            <a:pPr lvl="1"/>
            <a:r>
              <a:rPr lang="en-US" altLang="zh-TW" sz="2800" dirty="0" smtClean="0"/>
              <a:t>Code First</a:t>
            </a:r>
          </a:p>
          <a:p>
            <a:r>
              <a:rPr lang="en-US" altLang="zh-TW" dirty="0" err="1" smtClean="0"/>
              <a:t>NHibernate</a:t>
            </a:r>
            <a:endParaRPr lang="en-US" altLang="zh-TW" dirty="0" smtClean="0"/>
          </a:p>
          <a:p>
            <a:r>
              <a:rPr lang="en-US" altLang="zh-TW" dirty="0" smtClean="0"/>
              <a:t>Enterprise Library (Data Access Application Block)</a:t>
            </a:r>
          </a:p>
          <a:p>
            <a:r>
              <a:rPr lang="en-US" altLang="zh-TW" dirty="0" smtClean="0"/>
              <a:t>ADO.NET</a:t>
            </a:r>
          </a:p>
          <a:p>
            <a:r>
              <a:rPr lang="zh-TW" altLang="en-US" dirty="0" smtClean="0"/>
              <a:t>自行開發，後端實作方式一樣使用 </a:t>
            </a:r>
            <a:r>
              <a:rPr lang="en-US" altLang="zh-TW" dirty="0" smtClean="0"/>
              <a:t>ADO.NET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7052953" y="3725062"/>
            <a:ext cx="1348740" cy="1267735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Models</a:t>
            </a:r>
            <a:endParaRPr lang="zh-TW" altLang="en-US" b="1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／</a:t>
            </a:r>
            <a:r>
              <a:rPr lang="en-US" altLang="zh-TW" dirty="0" err="1" smtClean="0"/>
              <a:t>ViewModels</a:t>
            </a:r>
            <a:r>
              <a:rPr lang="zh-TW" altLang="en-US" dirty="0" smtClean="0"/>
              <a:t> </a:t>
            </a:r>
            <a:r>
              <a:rPr lang="zh-TW" altLang="en-US" dirty="0"/>
              <a:t>的問題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930660" cy="5181601"/>
          </a:xfrm>
        </p:spPr>
        <p:txBody>
          <a:bodyPr/>
          <a:lstStyle/>
          <a:p>
            <a:r>
              <a:rPr lang="en-US" altLang="zh-TW" sz="3600" dirty="0" smtClean="0"/>
              <a:t>View</a:t>
            </a:r>
            <a:r>
              <a:rPr lang="zh-TW" altLang="en-US" sz="3600" dirty="0" smtClean="0"/>
              <a:t> 所呈現的內容往往是後端</a:t>
            </a:r>
            <a:r>
              <a:rPr lang="en-US" altLang="zh-TW" sz="3600" dirty="0" smtClean="0"/>
              <a:t>1-</a:t>
            </a:r>
            <a:r>
              <a:rPr lang="zh-TW" altLang="en-US" sz="3600" dirty="0" smtClean="0"/>
              <a:t>多個</a:t>
            </a:r>
            <a:r>
              <a:rPr lang="en-US" altLang="zh-TW" sz="3600" dirty="0" smtClean="0"/>
              <a:t>SQL</a:t>
            </a:r>
            <a:r>
              <a:rPr lang="zh-TW" altLang="en-US" sz="3600" dirty="0" smtClean="0"/>
              <a:t>產生的結果</a:t>
            </a:r>
            <a:endParaRPr lang="en-US" altLang="zh-TW" sz="3600" dirty="0" smtClean="0"/>
          </a:p>
          <a:p>
            <a:r>
              <a:rPr lang="en-US" altLang="zh-TW" sz="3600" dirty="0" err="1" smtClean="0"/>
              <a:t>ViewModel</a:t>
            </a:r>
            <a:r>
              <a:rPr lang="zh-TW" altLang="en-US" sz="3600" dirty="0" smtClean="0"/>
              <a:t>不要有邏輯，盡量單純 </a:t>
            </a:r>
            <a:r>
              <a:rPr lang="en-US" altLang="zh-TW" sz="3600" dirty="0" smtClean="0"/>
              <a:t>(</a:t>
            </a:r>
            <a:r>
              <a:rPr lang="zh-TW" altLang="en-US" sz="3600" dirty="0" smtClean="0">
                <a:solidFill>
                  <a:srgbClr val="FFC000"/>
                </a:solidFill>
              </a:rPr>
              <a:t>這裡只有欄位</a:t>
            </a:r>
            <a:r>
              <a:rPr lang="en-US" altLang="zh-TW" sz="3600" dirty="0" smtClean="0"/>
              <a:t>)</a:t>
            </a:r>
          </a:p>
          <a:p>
            <a:r>
              <a:rPr lang="zh-TW" altLang="en-US" sz="3600" dirty="0" smtClean="0"/>
              <a:t>這裡的</a:t>
            </a:r>
            <a:r>
              <a:rPr lang="en-US" altLang="zh-TW" sz="3600" dirty="0" smtClean="0"/>
              <a:t>Services</a:t>
            </a:r>
            <a:r>
              <a:rPr lang="zh-TW" altLang="en-US" sz="3600" dirty="0" smtClean="0"/>
              <a:t>是</a:t>
            </a:r>
            <a:r>
              <a:rPr lang="en-US" altLang="zh-TW" sz="3600" dirty="0" err="1" smtClean="0"/>
              <a:t>ViewModel</a:t>
            </a:r>
            <a:r>
              <a:rPr lang="zh-TW" altLang="en-US" sz="3600" dirty="0" smtClean="0"/>
              <a:t>與</a:t>
            </a:r>
            <a:r>
              <a:rPr lang="en-US" altLang="zh-TW" sz="3600" dirty="0" smtClean="0"/>
              <a:t>(Model/Entities/DAL/SQL)</a:t>
            </a:r>
            <a:r>
              <a:rPr lang="zh-TW" altLang="en-US" sz="3600" dirty="0" smtClean="0"/>
              <a:t> 的橋樑，也作為</a:t>
            </a:r>
            <a:r>
              <a:rPr lang="en-US" altLang="zh-TW" sz="3600" dirty="0" smtClean="0"/>
              <a:t>Business Layer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 bwMode="auto">
          <a:xfrm>
            <a:off x="7018986" y="3717789"/>
            <a:ext cx="1416676" cy="12750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SQL</a:t>
            </a: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308760" y="4194307"/>
            <a:ext cx="837127" cy="798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DAL</a:t>
            </a: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29956" y="3769304"/>
            <a:ext cx="1210614" cy="12621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ViewModel</a:t>
            </a: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46987" y="3756425"/>
            <a:ext cx="1081825" cy="1275008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  <a:endParaRPr lang="zh-TW" altLang="en-US" spc="-50" dirty="0" err="1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左-右雙向箭號 7"/>
          <p:cNvSpPr/>
          <p:nvPr/>
        </p:nvSpPr>
        <p:spPr bwMode="auto">
          <a:xfrm>
            <a:off x="5916233" y="3935747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左-右雙向箭號 8"/>
          <p:cNvSpPr/>
          <p:nvPr/>
        </p:nvSpPr>
        <p:spPr bwMode="auto">
          <a:xfrm>
            <a:off x="5916232" y="4483590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左-右雙向箭號 9"/>
          <p:cNvSpPr/>
          <p:nvPr/>
        </p:nvSpPr>
        <p:spPr bwMode="auto">
          <a:xfrm>
            <a:off x="3604475" y="3935747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左-右雙向箭號 10"/>
          <p:cNvSpPr/>
          <p:nvPr/>
        </p:nvSpPr>
        <p:spPr bwMode="auto">
          <a:xfrm>
            <a:off x="3604474" y="4483590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018986" y="5198859"/>
            <a:ext cx="1416676" cy="1390918"/>
          </a:xfrm>
          <a:prstGeom prst="rect">
            <a:avLst/>
          </a:prstGeom>
          <a:solidFill>
            <a:srgbClr val="990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Entity Framework</a:t>
            </a: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629956" y="5282080"/>
            <a:ext cx="1210614" cy="12621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ViewModel</a:t>
            </a: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左-右雙向箭號 13"/>
          <p:cNvSpPr/>
          <p:nvPr/>
        </p:nvSpPr>
        <p:spPr bwMode="auto">
          <a:xfrm>
            <a:off x="5916233" y="5448523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左-右雙向箭號 14"/>
          <p:cNvSpPr/>
          <p:nvPr/>
        </p:nvSpPr>
        <p:spPr bwMode="auto">
          <a:xfrm>
            <a:off x="5916232" y="5996366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左-右雙向箭號 15"/>
          <p:cNvSpPr/>
          <p:nvPr/>
        </p:nvSpPr>
        <p:spPr bwMode="auto">
          <a:xfrm>
            <a:off x="3604475" y="5448523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左-右雙向箭號 16"/>
          <p:cNvSpPr/>
          <p:nvPr/>
        </p:nvSpPr>
        <p:spPr bwMode="auto">
          <a:xfrm>
            <a:off x="3604474" y="5996366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46987" y="5282080"/>
            <a:ext cx="1081825" cy="1275008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pc="-5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  <a:endParaRPr lang="zh-TW" altLang="en-US" spc="-50" dirty="0" err="1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左-右雙向箭號 19"/>
          <p:cNvSpPr/>
          <p:nvPr/>
        </p:nvSpPr>
        <p:spPr bwMode="auto">
          <a:xfrm>
            <a:off x="8588599" y="3926308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左-右雙向箭號 20"/>
          <p:cNvSpPr/>
          <p:nvPr/>
        </p:nvSpPr>
        <p:spPr bwMode="auto">
          <a:xfrm>
            <a:off x="8588598" y="4474151"/>
            <a:ext cx="949817" cy="29719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46 L 0.21094 0.000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0486 L 0.21211 -0.0004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37186" y="452529"/>
            <a:ext cx="11151917" cy="747897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2488" y="1488831"/>
            <a:ext cx="10726615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Implementing the Repository and Unit of Work Patterns in an ASP.NET MVC Application (9 of 10</a:t>
            </a:r>
            <a:r>
              <a:rPr lang="en-US" altLang="zh-TW" sz="2000" b="1" dirty="0" smtClean="0"/>
              <a:t>)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www.asp.net/mvc/overview/older-versions/getting-started-with-ef-5-using-mvc-4/implementing-the-repository-and-unit-of-work-patterns-in-an-asp-net-mvc-application</a:t>
            </a:r>
            <a:endParaRPr lang="en-US" altLang="zh-TW" sz="2000" dirty="0" smtClean="0"/>
          </a:p>
          <a:p>
            <a:endParaRPr lang="en-US" altLang="zh-TW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非</a:t>
            </a:r>
            <a:r>
              <a:rPr lang="zh-TW" alt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關語言</a:t>
            </a:r>
            <a:r>
              <a:rPr lang="en-US" altLang="zh-TW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TW" alt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設計模式 </a:t>
            </a:r>
            <a:r>
              <a:rPr lang="en-US" altLang="zh-TW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</a:t>
            </a:r>
            <a:r>
              <a:rPr lang="en-US" altLang="zh-TW" sz="2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OpenHome.cc</a:t>
            </a:r>
          </a:p>
          <a:p>
            <a:pPr lvl="1"/>
            <a:r>
              <a:rPr lang="en-US" altLang="zh-TW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http://openhome.cc/Gossip/DesignPattern</a:t>
            </a:r>
            <a:r>
              <a:rPr lang="en-US" altLang="zh-TW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endParaRPr lang="en-US" altLang="zh-TW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Learn About ASP.NET </a:t>
            </a:r>
            <a:r>
              <a:rPr lang="en-US" altLang="zh-TW" sz="2000" b="1" dirty="0" smtClean="0"/>
              <a:t>MVC</a:t>
            </a:r>
          </a:p>
          <a:p>
            <a:pPr lvl="1"/>
            <a:r>
              <a:rPr lang="en-US" altLang="zh-TW" sz="2000" dirty="0">
                <a:hlinkClick r:id="rId4"/>
              </a:rPr>
              <a:t>http://</a:t>
            </a:r>
            <a:r>
              <a:rPr lang="en-US" altLang="zh-TW" sz="2000" dirty="0" smtClean="0">
                <a:hlinkClick r:id="rId4"/>
              </a:rPr>
              <a:t>www.asp.net/mvc</a:t>
            </a:r>
            <a:endParaRPr lang="en-US" altLang="zh-TW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Visual Studio UML </a:t>
            </a:r>
            <a:r>
              <a:rPr lang="zh-TW" altLang="en-US" sz="2000" b="1" dirty="0" smtClean="0"/>
              <a:t>軟體工程 </a:t>
            </a:r>
            <a:r>
              <a:rPr lang="en-US" altLang="zh-TW" sz="2000" b="1" dirty="0" smtClean="0"/>
              <a:t>(OOA/OOD </a:t>
            </a:r>
            <a:r>
              <a:rPr lang="zh-TW" altLang="en-US" sz="2000" b="1" dirty="0" smtClean="0"/>
              <a:t>塑模化應用程式設計</a:t>
            </a:r>
            <a:r>
              <a:rPr lang="en-US" altLang="zh-TW" sz="2000" b="1" dirty="0" smtClean="0"/>
              <a:t>)</a:t>
            </a:r>
          </a:p>
          <a:p>
            <a:pPr lvl="1"/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gelis-dotnet.blogspot.tw/2011/03/visual-studio-2010.html</a:t>
            </a:r>
            <a:endParaRPr lang="en-US" altLang="zh-TW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Gelis </a:t>
            </a:r>
            <a:r>
              <a:rPr lang="zh-TW" altLang="en-US" sz="2000" b="1" dirty="0" smtClean="0"/>
              <a:t>技術隨筆－架構設計系列</a:t>
            </a:r>
            <a:endParaRPr lang="en-US" altLang="zh-TW" sz="2000" b="1" dirty="0" smtClean="0"/>
          </a:p>
          <a:p>
            <a:pPr lvl="1"/>
            <a:r>
              <a:rPr lang="en-US" altLang="zh-TW" sz="2000" dirty="0">
                <a:hlinkClick r:id="rId6"/>
              </a:rPr>
              <a:t>http://www.dotblogs.com.tw/gelis/Tags/%</a:t>
            </a:r>
            <a:r>
              <a:rPr lang="en-US" altLang="zh-TW" sz="2000" dirty="0" smtClean="0">
                <a:hlinkClick r:id="rId6"/>
              </a:rPr>
              <a:t>e8%bb%9f%e9%ab%94%e6%9e%b6%e6%a7%8b%e8%a8%ad%e8%a8%88/default.aspx</a:t>
            </a:r>
            <a:endParaRPr lang="en-US" altLang="zh-TW" sz="2000" dirty="0" smtClean="0"/>
          </a:p>
          <a:p>
            <a:pPr lvl="1"/>
            <a:endParaRPr lang="en-US" altLang="zh-TW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904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61386" y="2459864"/>
            <a:ext cx="4893972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500" b="1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Q&amp;A</a:t>
            </a:r>
            <a:endParaRPr lang="zh-TW" altLang="en-US" sz="11500" b="1" dirty="0" err="1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觀念</a:t>
            </a:r>
            <a:r>
              <a:rPr lang="zh-TW" altLang="en-US" dirty="0" smtClean="0"/>
              <a:t>澄清，為了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而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良好的職責切割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/>
              <a:t>談分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開始轉換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我需要了解的知識？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談談架構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如何培養架構性的</a:t>
            </a:r>
            <a:r>
              <a:rPr lang="zh-TW" altLang="en-US" dirty="0" smtClean="0">
                <a:sym typeface="Wingdings" panose="05000000000000000000" pitchFamily="2" charset="2"/>
              </a:rPr>
              <a:t>思考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</a:t>
            </a:r>
            <a:r>
              <a:rPr lang="zh-TW" altLang="en-US" dirty="0">
                <a:sym typeface="Wingdings" panose="05000000000000000000" pitchFamily="2" charset="2"/>
              </a:rPr>
              <a:t>轉換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需要解決那些問題？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實作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>
                <a:sym typeface="Wingdings" panose="05000000000000000000" pitchFamily="2" charset="2"/>
              </a:rPr>
              <a:t>Northwind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的客戶訂單系統 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514904"/>
            <a:ext cx="11151917" cy="1828193"/>
          </a:xfrm>
        </p:spPr>
        <p:txBody>
          <a:bodyPr/>
          <a:lstStyle/>
          <a:p>
            <a:r>
              <a:rPr lang="zh-TW" altLang="en-US" dirty="0"/>
              <a:t>觀念</a:t>
            </a:r>
            <a:r>
              <a:rPr lang="zh-TW" altLang="en-US" dirty="0" smtClean="0"/>
              <a:t>澄清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為了 </a:t>
            </a:r>
            <a:r>
              <a:rPr lang="en-US" altLang="zh-TW" dirty="0"/>
              <a:t>MVC</a:t>
            </a:r>
            <a:r>
              <a:rPr lang="zh-TW" altLang="en-US" dirty="0"/>
              <a:t> 而 </a:t>
            </a:r>
            <a:r>
              <a:rPr lang="en-US" altLang="zh-TW" dirty="0"/>
              <a:t>MVC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1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zh-TW" altLang="en-US" dirty="0"/>
              <a:t>觀念澄清，為了 </a:t>
            </a:r>
            <a:r>
              <a:rPr lang="en-US" altLang="zh-TW" dirty="0"/>
              <a:t>MVC </a:t>
            </a:r>
            <a:r>
              <a:rPr lang="zh-TW" altLang="en-US" dirty="0"/>
              <a:t>而 </a:t>
            </a:r>
            <a:r>
              <a:rPr lang="en-US" altLang="zh-TW" dirty="0"/>
              <a:t>MVC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再次強調！不是為了</a:t>
            </a:r>
            <a:r>
              <a:rPr lang="en-US" altLang="zh-TW" dirty="0" smtClean="0"/>
              <a:t>MVC</a:t>
            </a:r>
            <a:r>
              <a:rPr lang="zh-TW" altLang="en-US" dirty="0" smtClean="0"/>
              <a:t>而</a:t>
            </a:r>
            <a:r>
              <a:rPr lang="en-US" altLang="zh-TW" dirty="0" smtClean="0"/>
              <a:t>MVC</a:t>
            </a:r>
          </a:p>
          <a:p>
            <a:r>
              <a:rPr lang="zh-TW" altLang="en-US" dirty="0" smtClean="0"/>
              <a:t>重點：架構設計思維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觀念強的</a:t>
            </a:r>
            <a:r>
              <a:rPr lang="zh-TW" altLang="en-US" dirty="0"/>
              <a:t>程式設計者，即便撰寫 </a:t>
            </a:r>
            <a:r>
              <a:rPr lang="en-US" altLang="zh-TW" dirty="0"/>
              <a:t>Web Form</a:t>
            </a:r>
            <a:r>
              <a:rPr lang="zh-TW" altLang="en-US" dirty="0"/>
              <a:t>，也會很好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pPr lvl="1"/>
            <a:r>
              <a:rPr lang="zh-TW" altLang="en-US" dirty="0"/>
              <a:t>課程的重點也在於架構設計，並不在於 </a:t>
            </a:r>
            <a:r>
              <a:rPr lang="en-US" altLang="zh-TW" dirty="0" err="1"/>
              <a:t>WebForm</a:t>
            </a:r>
            <a:r>
              <a:rPr lang="en-US" altLang="zh-TW" dirty="0"/>
              <a:t> </a:t>
            </a:r>
            <a:r>
              <a:rPr lang="zh-TW" altLang="en-US" dirty="0"/>
              <a:t>或是 </a:t>
            </a:r>
            <a:r>
              <a:rPr lang="en-US" altLang="zh-TW" dirty="0" smtClean="0"/>
              <a:t>MVC</a:t>
            </a:r>
          </a:p>
          <a:p>
            <a:r>
              <a:rPr lang="zh-TW" altLang="en-US" dirty="0" smtClean="0"/>
              <a:t>目的：為了使程式容易維護</a:t>
            </a:r>
            <a:endParaRPr lang="en-US" altLang="zh-TW" dirty="0" smtClean="0"/>
          </a:p>
          <a:p>
            <a:pPr lvl="1"/>
            <a:r>
              <a:rPr lang="zh-TW" altLang="en-US" dirty="0"/>
              <a:t>因為不管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</a:t>
            </a:r>
            <a:r>
              <a:rPr lang="zh-TW" altLang="en-US" dirty="0"/>
              <a:t>我們都希望是一個妥善的、經過分析、設計、職責分離，彼此偶和度低，容易維護、擴展的網站</a:t>
            </a:r>
            <a:endParaRPr lang="en-US" altLang="zh-TW" dirty="0"/>
          </a:p>
          <a:p>
            <a:pPr lvl="1"/>
            <a:r>
              <a:rPr lang="zh-TW" altLang="en-US" dirty="0" smtClean="0"/>
              <a:t>不是為了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而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，只是本課程透過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切入而已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5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9248" y="2971952"/>
            <a:ext cx="11151917" cy="914096"/>
          </a:xfrm>
        </p:spPr>
        <p:txBody>
          <a:bodyPr/>
          <a:lstStyle/>
          <a:p>
            <a:r>
              <a:rPr lang="zh-TW" altLang="en-US" dirty="0"/>
              <a:t>元件化／模組化 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7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zh-TW" altLang="en-US" dirty="0"/>
              <a:t>元件化／模組化 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4554416"/>
          </a:xfrm>
        </p:spPr>
        <p:txBody>
          <a:bodyPr/>
          <a:lstStyle/>
          <a:p>
            <a:r>
              <a:rPr lang="zh-TW" altLang="en-US" dirty="0"/>
              <a:t>什麼是元件化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741362" lvl="1" indent="-457200">
              <a:buFont typeface="+mj-lt"/>
              <a:buAutoNum type="alphaUcPeriod"/>
            </a:pPr>
            <a:r>
              <a:rPr lang="en-US" altLang="zh-TW" dirty="0" smtClean="0"/>
              <a:t>Components </a:t>
            </a:r>
            <a:r>
              <a:rPr lang="zh-TW" altLang="en-US" dirty="0"/>
              <a:t>元件、重複使用 </a:t>
            </a:r>
            <a:r>
              <a:rPr lang="en-US" altLang="zh-TW" dirty="0"/>
              <a:t>(</a:t>
            </a:r>
            <a:r>
              <a:rPr lang="en-US" altLang="zh-TW" dirty="0" smtClean="0"/>
              <a:t>UI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非</a:t>
            </a:r>
            <a:r>
              <a:rPr lang="en-US" altLang="zh-TW" dirty="0" smtClean="0"/>
              <a:t>UI/Lib/DLL/API)</a:t>
            </a:r>
            <a:r>
              <a:rPr lang="zh-TW" altLang="en-US" dirty="0"/>
              <a:t>、某些特殊平台包裝</a:t>
            </a:r>
          </a:p>
          <a:p>
            <a:pPr marL="741362" lvl="1" indent="-457200">
              <a:buFont typeface="+mj-lt"/>
              <a:buAutoNum type="alphaUcPeriod"/>
            </a:pPr>
            <a:r>
              <a:rPr lang="en-US" altLang="zh-TW" dirty="0" smtClean="0"/>
              <a:t>VB6 </a:t>
            </a:r>
            <a:r>
              <a:rPr lang="en-US" altLang="zh-TW" dirty="0"/>
              <a:t>COM </a:t>
            </a:r>
            <a:r>
              <a:rPr lang="zh-TW" altLang="en-US" dirty="0"/>
              <a:t>元件、</a:t>
            </a:r>
            <a:r>
              <a:rPr lang="en-US" altLang="zh-TW" dirty="0"/>
              <a:t>Delphi VCL </a:t>
            </a:r>
            <a:r>
              <a:rPr lang="zh-TW" altLang="en-US" dirty="0"/>
              <a:t>元件、</a:t>
            </a:r>
            <a:r>
              <a:rPr lang="en-US" altLang="zh-TW" dirty="0"/>
              <a:t>VC++DLL</a:t>
            </a:r>
            <a:r>
              <a:rPr lang="zh-TW" altLang="en-US" dirty="0"/>
              <a:t>、</a:t>
            </a:r>
            <a:r>
              <a:rPr lang="en-US" altLang="zh-TW" dirty="0"/>
              <a:t>.NET DLL(Assembly)</a:t>
            </a:r>
          </a:p>
          <a:p>
            <a:pPr marL="741362" lvl="1" indent="-457200">
              <a:buFont typeface="+mj-lt"/>
              <a:buAutoNum type="alphaUcPeriod"/>
            </a:pPr>
            <a:r>
              <a:rPr lang="zh-TW" altLang="en-US" dirty="0" smtClean="0"/>
              <a:t>元件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/>
              <a:t>可能因為</a:t>
            </a:r>
            <a:r>
              <a:rPr lang="en-US" altLang="zh-TW" dirty="0"/>
              <a:t>(</a:t>
            </a:r>
            <a:r>
              <a:rPr lang="zh-TW" altLang="en-US" dirty="0"/>
              <a:t>平台</a:t>
            </a:r>
            <a:r>
              <a:rPr lang="en-US" altLang="zh-TW" dirty="0"/>
              <a:t>/OS/Framework) </a:t>
            </a:r>
            <a:r>
              <a:rPr lang="zh-TW" altLang="en-US" dirty="0"/>
              <a:t>不同，會有一些機制的</a:t>
            </a:r>
            <a:r>
              <a:rPr lang="zh-TW" altLang="en-US" dirty="0" smtClean="0"/>
              <a:t>不同</a:t>
            </a:r>
            <a:endParaRPr lang="zh-TW" altLang="en-US" dirty="0"/>
          </a:p>
          <a:p>
            <a:pPr marL="741362" lvl="1" indent="-457200">
              <a:buFont typeface="+mj-lt"/>
              <a:buAutoNum type="alphaUcPeriod"/>
            </a:pPr>
            <a:r>
              <a:rPr lang="en-US" altLang="zh-TW" dirty="0" smtClean="0"/>
              <a:t>COM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/>
              <a:t>可重複使用 </a:t>
            </a:r>
            <a:r>
              <a:rPr lang="en-US" altLang="zh-TW" dirty="0"/>
              <a:t>(</a:t>
            </a:r>
            <a:r>
              <a:rPr lang="zh-TW" altLang="en-US" dirty="0"/>
              <a:t>但沒有繼承的概念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什麼</a:t>
            </a:r>
            <a:r>
              <a:rPr lang="zh-TW" altLang="en-US" dirty="0"/>
              <a:t>是模組化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741362" lvl="1" indent="-457200">
              <a:buFont typeface="+mj-lt"/>
              <a:buAutoNum type="alphaUcPeriod"/>
            </a:pPr>
            <a:r>
              <a:rPr lang="en-US" altLang="zh-TW" dirty="0" smtClean="0"/>
              <a:t>Module</a:t>
            </a:r>
            <a:endParaRPr lang="en-US" altLang="zh-TW" dirty="0"/>
          </a:p>
          <a:p>
            <a:pPr marL="741362" lvl="1" indent="-457200">
              <a:buFont typeface="+mj-lt"/>
              <a:buAutoNum type="alphaUcPeriod"/>
            </a:pPr>
            <a:r>
              <a:rPr lang="zh-TW" altLang="en-US" dirty="0" smtClean="0"/>
              <a:t>一段</a:t>
            </a:r>
            <a:r>
              <a:rPr lang="zh-TW" altLang="en-US" dirty="0"/>
              <a:t>程式碼、副程式</a:t>
            </a:r>
          </a:p>
          <a:p>
            <a:pPr marL="741362" lvl="1" indent="-457200">
              <a:buFont typeface="+mj-lt"/>
              <a:buAutoNum type="alphaUcPeriod"/>
            </a:pPr>
            <a:r>
              <a:rPr lang="zh-TW" altLang="en-US" dirty="0" smtClean="0"/>
              <a:t>不一定</a:t>
            </a:r>
            <a:r>
              <a:rPr lang="zh-TW" altLang="en-US" dirty="0"/>
              <a:t>以元件來稱呼，因為一個元件可能又是由多個 </a:t>
            </a:r>
            <a:r>
              <a:rPr lang="en-US" altLang="zh-TW" dirty="0"/>
              <a:t>Module </a:t>
            </a:r>
            <a:r>
              <a:rPr lang="zh-TW" altLang="en-US" dirty="0"/>
              <a:t>所組成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19248" y="5571329"/>
            <a:ext cx="1091075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現在，在 </a:t>
            </a:r>
            <a:r>
              <a:rPr lang="en-US" altLang="zh-TW" sz="2800" dirty="0">
                <a:solidFill>
                  <a:srgbClr val="0000FF"/>
                </a:solidFill>
              </a:rPr>
              <a:t>OO </a:t>
            </a:r>
            <a:r>
              <a:rPr lang="zh-TW" altLang="en-US" sz="2800" dirty="0">
                <a:solidFill>
                  <a:srgbClr val="0000FF"/>
                </a:solidFill>
              </a:rPr>
              <a:t>的程式語言框架下，不管是元件、模組 皆由 </a:t>
            </a:r>
            <a:r>
              <a:rPr lang="en-US" altLang="zh-TW" sz="2800" dirty="0">
                <a:solidFill>
                  <a:srgbClr val="0000FF"/>
                </a:solidFill>
              </a:rPr>
              <a:t>Class </a:t>
            </a:r>
            <a:r>
              <a:rPr lang="zh-TW" altLang="en-US" sz="2800" dirty="0">
                <a:solidFill>
                  <a:srgbClr val="0000FF"/>
                </a:solidFill>
              </a:rPr>
              <a:t>所以定義，所以均會使用到 </a:t>
            </a:r>
            <a:r>
              <a:rPr lang="en-US" altLang="zh-TW" sz="2800" dirty="0">
                <a:solidFill>
                  <a:srgbClr val="0000FF"/>
                </a:solidFill>
              </a:rPr>
              <a:t>OO </a:t>
            </a:r>
            <a:r>
              <a:rPr lang="zh-TW" altLang="en-US" sz="2800" dirty="0">
                <a:solidFill>
                  <a:srgbClr val="0000FF"/>
                </a:solidFill>
              </a:rPr>
              <a:t>的好處。</a:t>
            </a:r>
            <a:endParaRPr lang="zh-TW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9248" y="5571329"/>
            <a:ext cx="11945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會有的差別在於，元件</a:t>
            </a:r>
            <a:r>
              <a:rPr lang="en-US" altLang="zh-TW" sz="2800" dirty="0">
                <a:solidFill>
                  <a:srgbClr val="0000FF"/>
                </a:solidFill>
              </a:rPr>
              <a:t>(</a:t>
            </a:r>
            <a:r>
              <a:rPr lang="zh-TW" altLang="en-US" sz="2800" dirty="0">
                <a:solidFill>
                  <a:srgbClr val="0000FF"/>
                </a:solidFill>
              </a:rPr>
              <a:t>語言</a:t>
            </a:r>
            <a:r>
              <a:rPr lang="en-US" altLang="zh-TW" sz="2800" dirty="0">
                <a:solidFill>
                  <a:srgbClr val="0000FF"/>
                </a:solidFill>
              </a:rPr>
              <a:t>/</a:t>
            </a:r>
            <a:r>
              <a:rPr lang="zh-TW" altLang="en-US" sz="2800" dirty="0">
                <a:solidFill>
                  <a:srgbClr val="0000FF"/>
                </a:solidFill>
              </a:rPr>
              <a:t>平台</a:t>
            </a:r>
            <a:r>
              <a:rPr lang="en-US" altLang="zh-TW" sz="2800" dirty="0">
                <a:solidFill>
                  <a:srgbClr val="0000FF"/>
                </a:solidFill>
              </a:rPr>
              <a:t>(x64/x86)/OS)</a:t>
            </a:r>
            <a:r>
              <a:rPr lang="zh-TW" altLang="en-US" sz="2800" dirty="0">
                <a:solidFill>
                  <a:srgbClr val="0000FF"/>
                </a:solidFill>
              </a:rPr>
              <a:t>的不同、</a:t>
            </a:r>
            <a:r>
              <a:rPr lang="en-US" altLang="zh-TW" sz="2800" dirty="0">
                <a:solidFill>
                  <a:srgbClr val="0000FF"/>
                </a:solidFill>
              </a:rPr>
              <a:t>UI </a:t>
            </a:r>
            <a:r>
              <a:rPr lang="zh-TW" altLang="en-US" sz="2800" dirty="0">
                <a:solidFill>
                  <a:srgbClr val="0000FF"/>
                </a:solidFill>
              </a:rPr>
              <a:t>元件、非 </a:t>
            </a:r>
            <a:r>
              <a:rPr lang="en-US" altLang="zh-TW" sz="2800" dirty="0">
                <a:solidFill>
                  <a:srgbClr val="0000FF"/>
                </a:solidFill>
              </a:rPr>
              <a:t>UI</a:t>
            </a:r>
            <a:r>
              <a:rPr lang="zh-TW" altLang="en-US" sz="2800" dirty="0">
                <a:solidFill>
                  <a:srgbClr val="0000FF"/>
                </a:solidFill>
              </a:rPr>
              <a:t>元件</a:t>
            </a:r>
          </a:p>
        </p:txBody>
      </p:sp>
    </p:spTree>
    <p:extLst>
      <p:ext uri="{BB962C8B-B14F-4D97-AF65-F5344CB8AC3E}">
        <p14:creationId xmlns:p14="http://schemas.microsoft.com/office/powerpoint/2010/main" val="42830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theme1.xml><?xml version="1.0" encoding="utf-8"?>
<a:theme xmlns:a="http://schemas.openxmlformats.org/drawingml/2006/main" name="Build">
  <a:themeElements>
    <a:clrScheme name="自訂 2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7464F9E0-00D8-454E-B910-4D8B167F103E}" vid="{593DD15B-B56B-4E31-8E99-3B6474085E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 Studio 2013</Template>
  <TotalTime>5114</TotalTime>
  <Words>1909</Words>
  <Application>Microsoft Office PowerPoint</Application>
  <PresentationFormat>寬螢幕</PresentationFormat>
  <Paragraphs>329</Paragraphs>
  <Slides>45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Segoe Semibold</vt:lpstr>
      <vt:lpstr>細明體</vt:lpstr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Wingdings 2</vt:lpstr>
      <vt:lpstr>Build</vt:lpstr>
      <vt:lpstr>如何將現有 Web Form 轉換到MVC</vt:lpstr>
      <vt:lpstr>關於我</vt:lpstr>
      <vt:lpstr>經歷</vt:lpstr>
      <vt:lpstr>講授過課程</vt:lpstr>
      <vt:lpstr>Agenda</vt:lpstr>
      <vt:lpstr>觀念澄清 為了 MVC 而 MVC？</vt:lpstr>
      <vt:lpstr>觀念澄清，為了 MVC 而 MVC？</vt:lpstr>
      <vt:lpstr>元件化／模組化 概念</vt:lpstr>
      <vt:lpstr>元件化／模組化 概念</vt:lpstr>
      <vt:lpstr>良好的職責切割  談分層</vt:lpstr>
      <vt:lpstr>何謂良好的職責切割？</vt:lpstr>
      <vt:lpstr>分層的種類 </vt:lpstr>
      <vt:lpstr>分層的種類 </vt:lpstr>
      <vt:lpstr>適當的分層－優點</vt:lpstr>
      <vt:lpstr>過多的分層－缺點</vt:lpstr>
      <vt:lpstr>開始轉換  我需要了解的知識？</vt:lpstr>
      <vt:lpstr>開始轉換我需要了解的知識</vt:lpstr>
      <vt:lpstr>SRP (Single Responsibility Principle)</vt:lpstr>
      <vt:lpstr>OCP (Opened Closed Principle)</vt:lpstr>
      <vt:lpstr>LSP (Liscov Substitution Principle)</vt:lpstr>
      <vt:lpstr>ISP (Interface Segregation Principle)</vt:lpstr>
      <vt:lpstr>DIP (Dependency Inversion Principle)</vt:lpstr>
      <vt:lpstr>設計模式</vt:lpstr>
      <vt:lpstr>Repository 模式</vt:lpstr>
      <vt:lpstr>UnitOfWork &amp; GenericRepository 模式</vt:lpstr>
      <vt:lpstr>如何培養架構性的思考</vt:lpstr>
      <vt:lpstr>如何培養架構性的思考</vt:lpstr>
      <vt:lpstr>一個雜亂不堪的程式碼</vt:lpstr>
      <vt:lpstr>重構第一式</vt:lpstr>
      <vt:lpstr>重構第二式</vt:lpstr>
      <vt:lpstr>重構第三式</vt:lpstr>
      <vt:lpstr>重構第四式</vt:lpstr>
      <vt:lpstr>開始轉換(分層)、架構性的思考</vt:lpstr>
      <vt:lpstr>開始轉換(分層)、架構性的思考</vt:lpstr>
      <vt:lpstr>如何培養養架構性思考？(1)</vt:lpstr>
      <vt:lpstr>如何培養養架構性思考？(2)</vt:lpstr>
      <vt:lpstr>開始轉換 需要解決那些問題？</vt:lpstr>
      <vt:lpstr>PowerPoint 簡報</vt:lpstr>
      <vt:lpstr>解決Knows How的問題、解決View的問題</vt:lpstr>
      <vt:lpstr>轉換的困難點？ 沒有既有的Model？ 對ASP.NET MVC不熟悉？</vt:lpstr>
      <vt:lpstr>轉換的困難點？沒有既有的Model？ 對ASP.NET MVC不熟悉？ </vt:lpstr>
      <vt:lpstr>現有 DAL 解決方案</vt:lpstr>
      <vt:lpstr>解決 View／ViewModels 的問題</vt:lpstr>
      <vt:lpstr>References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如何將現有 Web Form 轉換到MVC</dc:title>
  <dc:creator>Gelis Wu</dc:creator>
  <cp:lastModifiedBy>Gelis Wu</cp:lastModifiedBy>
  <cp:revision>106</cp:revision>
  <dcterms:created xsi:type="dcterms:W3CDTF">2015-06-12T09:27:50Z</dcterms:created>
  <dcterms:modified xsi:type="dcterms:W3CDTF">2015-07-26T00:06:19Z</dcterms:modified>
</cp:coreProperties>
</file>