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69" r:id="rId3"/>
    <p:sldId id="258" r:id="rId4"/>
    <p:sldId id="281" r:id="rId5"/>
    <p:sldId id="282" r:id="rId6"/>
    <p:sldId id="278" r:id="rId7"/>
    <p:sldId id="283" r:id="rId8"/>
    <p:sldId id="284" r:id="rId9"/>
    <p:sldId id="285" r:id="rId10"/>
    <p:sldId id="287" r:id="rId11"/>
    <p:sldId id="286" r:id="rId12"/>
    <p:sldId id="288" r:id="rId13"/>
    <p:sldId id="290" r:id="rId14"/>
    <p:sldId id="292" r:id="rId15"/>
    <p:sldId id="293" r:id="rId16"/>
    <p:sldId id="279" r:id="rId17"/>
    <p:sldId id="294" r:id="rId18"/>
    <p:sldId id="295" r:id="rId19"/>
    <p:sldId id="280" r:id="rId20"/>
    <p:sldId id="270" r:id="rId21"/>
    <p:sldId id="261"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182" autoAdjust="0"/>
  </p:normalViewPr>
  <p:slideViewPr>
    <p:cSldViewPr snapToGrid="0">
      <p:cViewPr>
        <p:scale>
          <a:sx n="100" d="100"/>
          <a:sy n="100" d="100"/>
        </p:scale>
        <p:origin x="12" y="402"/>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xmlns=""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2020/11/13</a:t>
            </a:fld>
            <a:endParaRPr lang="zh-CN" altLang="en-US"/>
          </a:p>
        </p:txBody>
      </p:sp>
      <p:sp>
        <p:nvSpPr>
          <p:cNvPr id="4" name="页脚占位符 3">
            <a:extLst>
              <a:ext uri="{FF2B5EF4-FFF2-40B4-BE49-F238E27FC236}">
                <a16:creationId xmlns:a16="http://schemas.microsoft.com/office/drawing/2014/main" xmlns=""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xmlns=""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p14="http://schemas.microsoft.com/office/powerpoint/2010/main" xmlns:a16="http://schemas.microsoft.com/office/drawing/2014/main" xmlns=""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p14="http://schemas.microsoft.com/office/powerpoint/2010/main" xmlns:a16="http://schemas.microsoft.com/office/drawing/2014/main" xmlns=""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p14="http://schemas.microsoft.com/office/powerpoint/2010/main" xmlns:a16="http://schemas.microsoft.com/office/drawing/2014/main" xmlns=""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p14="http://schemas.microsoft.com/office/powerpoint/2010/main" xmlns:a16="http://schemas.microsoft.com/office/drawing/2014/main" xmlns=""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p14="http://schemas.microsoft.com/office/powerpoint/2010/main" xmlns:a16="http://schemas.microsoft.com/office/drawing/2014/main" xmlns=""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p14="http://schemas.microsoft.com/office/powerpoint/2010/main" xmlns:a16="http://schemas.microsoft.com/office/drawing/2014/main" xmlns=""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p14="http://schemas.microsoft.com/office/powerpoint/2010/main" xmlns:a16="http://schemas.microsoft.com/office/drawing/2014/main" xmlns=""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p14="http://schemas.microsoft.com/office/powerpoint/2010/main" xmlns:a16="http://schemas.microsoft.com/office/drawing/2014/main" xmlns=""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p14="http://schemas.microsoft.com/office/powerpoint/2010/main" xmlns:a16="http://schemas.microsoft.com/office/drawing/2014/main" xmlns=""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p14="http://schemas.microsoft.com/office/powerpoint/2010/main" xmlns:a16="http://schemas.microsoft.com/office/drawing/2014/main" xmlns=""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p14="http://schemas.microsoft.com/office/powerpoint/2010/main" xmlns:a16="http://schemas.microsoft.com/office/drawing/2014/main" xmlns=""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p14="http://schemas.microsoft.com/office/powerpoint/2010/main" xmlns:a16="http://schemas.microsoft.com/office/drawing/2014/main" xmlns=""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p14="http://schemas.microsoft.com/office/powerpoint/2010/main" xmlns:a16="http://schemas.microsoft.com/office/drawing/2014/main" xmlns=""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p14="http://schemas.microsoft.com/office/powerpoint/2010/main" xmlns:a16="http://schemas.microsoft.com/office/drawing/2014/main" xmlns=""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p14="http://schemas.microsoft.com/office/powerpoint/2010/main" xmlns:a16="http://schemas.microsoft.com/office/drawing/2014/main" xmlns=""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p14="http://schemas.microsoft.com/office/powerpoint/2010/main" xmlns:a16="http://schemas.microsoft.com/office/drawing/2014/main" xmlns=""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p14="http://schemas.microsoft.com/office/powerpoint/2010/main" xmlns:a16="http://schemas.microsoft.com/office/drawing/2014/main" xmlns=""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p14="http://schemas.microsoft.com/office/powerpoint/2010/main" xmlns:a16="http://schemas.microsoft.com/office/drawing/2014/main" xmlns=""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p14="http://schemas.microsoft.com/office/powerpoint/2010/main" xmlns:a16="http://schemas.microsoft.com/office/drawing/2014/main" xmlns=""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p14="http://schemas.microsoft.com/office/powerpoint/2010/main" xmlns:a16="http://schemas.microsoft.com/office/drawing/2014/main" xmlns=""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p14="http://schemas.microsoft.com/office/powerpoint/2010/main" xmlns:a16="http://schemas.microsoft.com/office/drawing/2014/main" xmlns=""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p14="http://schemas.microsoft.com/office/powerpoint/2010/main" xmlns:a16="http://schemas.microsoft.com/office/drawing/2014/main" xmlns=""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p14="http://schemas.microsoft.com/office/powerpoint/2010/main" xmlns:a16="http://schemas.microsoft.com/office/drawing/2014/main" xmlns=""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p14="http://schemas.microsoft.com/office/powerpoint/2010/main" xmlns:a16="http://schemas.microsoft.com/office/drawing/2014/main" xmlns=""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p14="http://schemas.microsoft.com/office/powerpoint/2010/main" xmlns:a16="http://schemas.microsoft.com/office/drawing/2014/main" xmlns=""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p14="http://schemas.microsoft.com/office/powerpoint/2010/main" xmlns:a16="http://schemas.microsoft.com/office/drawing/2014/main" xmlns=""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p14="http://schemas.microsoft.com/office/powerpoint/2010/main" xmlns:a16="http://schemas.microsoft.com/office/drawing/2014/main" xmlns=""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p14="http://schemas.microsoft.com/office/powerpoint/2010/main" xmlns:a16="http://schemas.microsoft.com/office/drawing/2014/main" xmlns=""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p14="http://schemas.microsoft.com/office/powerpoint/2010/main" xmlns:a16="http://schemas.microsoft.com/office/drawing/2014/main" xmlns=""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p14="http://schemas.microsoft.com/office/powerpoint/2010/main" xmlns:a16="http://schemas.microsoft.com/office/drawing/2014/main" xmlns=""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p14="http://schemas.microsoft.com/office/powerpoint/2010/main" xmlns:a16="http://schemas.microsoft.com/office/drawing/2014/main" xmlns=""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p14="http://schemas.microsoft.com/office/powerpoint/2010/main" xmlns:a16="http://schemas.microsoft.com/office/drawing/2014/main" xmlns=""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p14="http://schemas.microsoft.com/office/powerpoint/2010/main" xmlns:a16="http://schemas.microsoft.com/office/drawing/2014/main" xmlns=""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p14="http://schemas.microsoft.com/office/powerpoint/2010/main" xmlns:a16="http://schemas.microsoft.com/office/drawing/2014/main" xmlns=""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p14="http://schemas.microsoft.com/office/powerpoint/2010/main" xmlns:a16="http://schemas.microsoft.com/office/drawing/2014/main" xmlns=""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p14="http://schemas.microsoft.com/office/powerpoint/2010/main" xmlns:a16="http://schemas.microsoft.com/office/drawing/2014/main" xmlns=""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p14="http://schemas.microsoft.com/office/powerpoint/2010/main" xmlns:a16="http://schemas.microsoft.com/office/drawing/2014/main" xmlns=""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p14="http://schemas.microsoft.com/office/powerpoint/2010/main" xmlns:a16="http://schemas.microsoft.com/office/drawing/2014/main" xmlns=""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p14="http://schemas.microsoft.com/office/powerpoint/2010/main" xmlns:a16="http://schemas.microsoft.com/office/drawing/2014/main" xmlns=""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p14="http://schemas.microsoft.com/office/powerpoint/2010/main" xmlns:a16="http://schemas.microsoft.com/office/drawing/2014/main" xmlns=""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p14="http://schemas.microsoft.com/office/powerpoint/2010/main" xmlns:a16="http://schemas.microsoft.com/office/drawing/2014/main" xmlns=""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p14="http://schemas.microsoft.com/office/powerpoint/2010/main" xmlns:a16="http://schemas.microsoft.com/office/drawing/2014/main" xmlns=""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p14="http://schemas.microsoft.com/office/powerpoint/2010/main" xmlns:a16="http://schemas.microsoft.com/office/drawing/2014/main" xmlns=""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p14="http://schemas.microsoft.com/office/powerpoint/2010/main" xmlns:a16="http://schemas.microsoft.com/office/drawing/2014/main" xmlns=""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p14="http://schemas.microsoft.com/office/powerpoint/2010/main" xmlns:a16="http://schemas.microsoft.com/office/drawing/2014/main" xmlns=""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p14="http://schemas.microsoft.com/office/powerpoint/2010/main" xmlns:a16="http://schemas.microsoft.com/office/drawing/2014/main" xmlns=""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p14="http://schemas.microsoft.com/office/powerpoint/2010/main" xmlns:a16="http://schemas.microsoft.com/office/drawing/2014/main" xmlns=""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p14="http://schemas.microsoft.com/office/powerpoint/2010/main" xmlns:a16="http://schemas.microsoft.com/office/drawing/2014/main" xmlns=""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p14="http://schemas.microsoft.com/office/powerpoint/2010/main" xmlns:a16="http://schemas.microsoft.com/office/drawing/2014/main" xmlns=""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p14="http://schemas.microsoft.com/office/powerpoint/2010/main" xmlns:a16="http://schemas.microsoft.com/office/drawing/2014/main" xmlns=""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p14="http://schemas.microsoft.com/office/powerpoint/2010/main" xmlns:a16="http://schemas.microsoft.com/office/drawing/2014/main" xmlns=""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p14="http://schemas.microsoft.com/office/powerpoint/2010/main" xmlns:a16="http://schemas.microsoft.com/office/drawing/2014/main" xmlns=""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p14="http://schemas.microsoft.com/office/powerpoint/2010/main" xmlns:a16="http://schemas.microsoft.com/office/drawing/2014/main" xmlns=""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 xmlns:p14="http://schemas.microsoft.com/office/powerpoint/2010/main"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 xmlns:p14="http://schemas.microsoft.com/office/powerpoint/2010/main"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p14="http://schemas.microsoft.com/office/powerpoint/2010/main"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p14="http://schemas.microsoft.com/office/powerpoint/2010/main"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p14="http://schemas.microsoft.com/office/powerpoint/2010/main" xmlns:a16="http://schemas.microsoft.com/office/drawing/2014/main" xmlns=""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p14="http://schemas.microsoft.com/office/powerpoint/2010/main" xmlns:a16="http://schemas.microsoft.com/office/drawing/2014/main" xmlns=""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p14="http://schemas.microsoft.com/office/powerpoint/2010/main" xmlns:a16="http://schemas.microsoft.com/office/drawing/2014/main" xmlns=""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p14="http://schemas.microsoft.com/office/powerpoint/2010/main" xmlns:a16="http://schemas.microsoft.com/office/drawing/2014/main" xmlns=""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p14="http://schemas.microsoft.com/office/powerpoint/2010/main" xmlns:a16="http://schemas.microsoft.com/office/drawing/2014/main" xmlns=""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p14="http://schemas.microsoft.com/office/powerpoint/2010/main" xmlns:a16="http://schemas.microsoft.com/office/drawing/2014/main" xmlns=""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p14="http://schemas.microsoft.com/office/powerpoint/2010/main" xmlns:a16="http://schemas.microsoft.com/office/drawing/2014/main" xmlns=""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p14="http://schemas.microsoft.com/office/powerpoint/2010/main" xmlns:a16="http://schemas.microsoft.com/office/drawing/2014/main" xmlns=""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p14="http://schemas.microsoft.com/office/powerpoint/2010/main" xmlns:a16="http://schemas.microsoft.com/office/drawing/2014/main" xmlns=""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p14="http://schemas.microsoft.com/office/powerpoint/2010/main" xmlns:a16="http://schemas.microsoft.com/office/drawing/2014/main" xmlns=""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p14="http://schemas.microsoft.com/office/powerpoint/2010/main" xmlns:a16="http://schemas.microsoft.com/office/drawing/2014/main" xmlns=""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p14="http://schemas.microsoft.com/office/powerpoint/2010/main" xmlns:a16="http://schemas.microsoft.com/office/drawing/2014/main" xmlns=""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p14="http://schemas.microsoft.com/office/powerpoint/2010/main" xmlns:a16="http://schemas.microsoft.com/office/drawing/2014/main" xmlns=""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p14="http://schemas.microsoft.com/office/powerpoint/2010/main" xmlns:a16="http://schemas.microsoft.com/office/drawing/2014/main" xmlns=""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p14="http://schemas.microsoft.com/office/powerpoint/2010/main" xmlns:a16="http://schemas.microsoft.com/office/drawing/2014/main" xmlns=""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p14="http://schemas.microsoft.com/office/powerpoint/2010/main" xmlns:a16="http://schemas.microsoft.com/office/drawing/2014/main" xmlns=""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p14="http://schemas.microsoft.com/office/powerpoint/2010/main" xmlns:a16="http://schemas.microsoft.com/office/drawing/2014/main" xmlns=""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p14="http://schemas.microsoft.com/office/powerpoint/2010/main" xmlns:a16="http://schemas.microsoft.com/office/drawing/2014/main" xmlns=""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p14="http://schemas.microsoft.com/office/powerpoint/2010/main" xmlns:a16="http://schemas.microsoft.com/office/drawing/2014/main" xmlns=""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p14="http://schemas.microsoft.com/office/powerpoint/2010/main" xmlns:a16="http://schemas.microsoft.com/office/drawing/2014/main" xmlns=""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p14="http://schemas.microsoft.com/office/powerpoint/2010/main" xmlns:a16="http://schemas.microsoft.com/office/drawing/2014/main" xmlns=""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p14="http://schemas.microsoft.com/office/powerpoint/2010/main" xmlns:a16="http://schemas.microsoft.com/office/drawing/2014/main" xmlns=""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p14="http://schemas.microsoft.com/office/powerpoint/2010/main" xmlns:a16="http://schemas.microsoft.com/office/drawing/2014/main" xmlns=""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p14="http://schemas.microsoft.com/office/powerpoint/2010/main" xmlns:a16="http://schemas.microsoft.com/office/drawing/2014/main" xmlns=""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p14="http://schemas.microsoft.com/office/powerpoint/2010/main" xmlns:a16="http://schemas.microsoft.com/office/drawing/2014/main" xmlns=""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p14="http://schemas.microsoft.com/office/powerpoint/2010/main" xmlns:a16="http://schemas.microsoft.com/office/drawing/2014/main" xmlns=""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p14="http://schemas.microsoft.com/office/powerpoint/2010/main" xmlns:a16="http://schemas.microsoft.com/office/drawing/2014/main" xmlns=""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p14="http://schemas.microsoft.com/office/powerpoint/2010/main" xmlns:a16="http://schemas.microsoft.com/office/drawing/2014/main" xmlns=""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p14="http://schemas.microsoft.com/office/powerpoint/2010/main" xmlns:a16="http://schemas.microsoft.com/office/drawing/2014/main" xmlns=""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p14="http://schemas.microsoft.com/office/powerpoint/2010/main" xmlns:a16="http://schemas.microsoft.com/office/drawing/2014/main" xmlns=""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p14="http://schemas.microsoft.com/office/powerpoint/2010/main" xmlns:a16="http://schemas.microsoft.com/office/drawing/2014/main" xmlns=""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p14="http://schemas.microsoft.com/office/powerpoint/2010/main" xmlns:a16="http://schemas.microsoft.com/office/drawing/2014/main" xmlns=""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p14="http://schemas.microsoft.com/office/powerpoint/2010/main" xmlns:a16="http://schemas.microsoft.com/office/drawing/2014/main" xmlns=""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p14="http://schemas.microsoft.com/office/powerpoint/2010/main" xmlns:a16="http://schemas.microsoft.com/office/drawing/2014/main" xmlns=""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p14="http://schemas.microsoft.com/office/powerpoint/2010/main" xmlns:a16="http://schemas.microsoft.com/office/drawing/2014/main" xmlns=""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p14="http://schemas.microsoft.com/office/powerpoint/2010/main" xmlns:a16="http://schemas.microsoft.com/office/drawing/2014/main" xmlns=""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p14="http://schemas.microsoft.com/office/powerpoint/2010/main" xmlns:a16="http://schemas.microsoft.com/office/drawing/2014/main" xmlns=""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p14="http://schemas.microsoft.com/office/powerpoint/2010/main" xmlns:a16="http://schemas.microsoft.com/office/drawing/2014/main" xmlns=""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p14="http://schemas.microsoft.com/office/powerpoint/2010/main" xmlns:a16="http://schemas.microsoft.com/office/drawing/2014/main" xmlns=""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p14="http://schemas.microsoft.com/office/powerpoint/2010/main" xmlns:a16="http://schemas.microsoft.com/office/drawing/2014/main" xmlns=""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p14="http://schemas.microsoft.com/office/powerpoint/2010/main" xmlns:p15="http://schemas.microsoft.com/office/powerpoint/2012/main" xmlns:a16="http://schemas.microsoft.com/office/drawing/2014/main" xmlns=""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p14="http://schemas.microsoft.com/office/powerpoint/2010/main" xmlns:p15="http://schemas.microsoft.com/office/powerpoint/2012/main" xmlns:a16="http://schemas.microsoft.com/office/drawing/2014/main" xmlns=""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p14="http://schemas.microsoft.com/office/powerpoint/2010/main" xmlns:p15="http://schemas.microsoft.com/office/powerpoint/2012/main" xmlns:a16="http://schemas.microsoft.com/office/drawing/2014/main" xmlns=""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p14="http://schemas.microsoft.com/office/powerpoint/2010/main" xmlns:a16="http://schemas.microsoft.com/office/drawing/2014/main" xmlns="">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p14="http://schemas.microsoft.com/office/powerpoint/2010/main" xmlns:mc="http://schemas.openxmlformats.org/markup-compatibility/2006" xmlns:v="urn:schemas-microsoft-com:vml" xmlns:a16="http://schemas.microsoft.com/office/drawing/2014/main" xmlns=""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1"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p14="http://schemas.microsoft.com/office/powerpoint/2010/main" xmlns:v="urn:schemas-microsoft-com:vml" xmlns:a16="http://schemas.microsoft.com/office/drawing/2014/main" xmlns=""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p14="http://schemas.microsoft.com/office/powerpoint/2010/main" xmlns:mc="http://schemas.openxmlformats.org/markup-compatibility/2006" xmlns:v="urn:schemas-microsoft-com:vml" xmlns:a16="http://schemas.microsoft.com/office/drawing/2014/main" xmlns=""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循環神經網路 </a:t>
            </a:r>
            <a:r>
              <a:rPr lang="en-US" altLang="zh-TW" sz="6000" dirty="0" smtClean="0"/>
              <a:t/>
            </a:r>
            <a:br>
              <a:rPr lang="en-US" altLang="zh-TW" sz="6000" dirty="0" smtClean="0"/>
            </a:br>
            <a:r>
              <a:rPr lang="zh-TW" altLang="en-US" sz="6000" dirty="0" smtClean="0"/>
              <a:t>介紹</a:t>
            </a:r>
            <a:r>
              <a:rPr lang="en-US" altLang="zh-CN" sz="6000" dirty="0"/>
              <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smtClean="0"/>
              <a:t>Sean, 23742</a:t>
            </a:r>
            <a:endParaRPr lang="en-US" altLang="zh-CN" dirty="0"/>
          </a:p>
        </p:txBody>
      </p:sp>
      <p:sp>
        <p:nvSpPr>
          <p:cNvPr id="7" name="íŝḷîḓè"/>
          <p:cNvSpPr>
            <a:spLocks noGrp="1"/>
          </p:cNvSpPr>
          <p:nvPr>
            <p:ph type="body" sz="quarter" idx="11"/>
          </p:nvPr>
        </p:nvSpPr>
        <p:spPr/>
        <p:txBody>
          <a:bodyPr/>
          <a:lstStyle/>
          <a:p>
            <a:r>
              <a:rPr lang="en-US" altLang="en-US" dirty="0" smtClean="0"/>
              <a:t>2020/11/20</a:t>
            </a:r>
            <a:endParaRPr lang="en-US" altLang="en-US" dirty="0"/>
          </a:p>
        </p:txBody>
      </p:sp>
      <p:sp>
        <p:nvSpPr>
          <p:cNvPr id="8" name="矩形 7"/>
          <p:cNvSpPr/>
          <p:nvPr/>
        </p:nvSpPr>
        <p:spPr>
          <a:xfrm>
            <a:off x="371474" y="821201"/>
            <a:ext cx="6619875" cy="1569660"/>
          </a:xfrm>
          <a:prstGeom prst="rect">
            <a:avLst/>
          </a:prstGeom>
        </p:spPr>
        <p:txBody>
          <a:bodyPr wrap="square">
            <a:spAutoFit/>
          </a:bodyPr>
          <a:lstStyle/>
          <a:p>
            <a:r>
              <a:rPr lang="en-US" altLang="zh-TW" sz="4800" b="1" dirty="0">
                <a:solidFill>
                  <a:schemeClr val="accent2">
                    <a:lumMod val="60000"/>
                    <a:lumOff val="40000"/>
                  </a:schemeClr>
                </a:solidFill>
              </a:rPr>
              <a:t>Recurrent </a:t>
            </a:r>
            <a:endParaRPr lang="en-US" altLang="zh-TW" sz="4800" b="1" dirty="0" smtClean="0">
              <a:solidFill>
                <a:schemeClr val="accent2">
                  <a:lumMod val="60000"/>
                  <a:lumOff val="40000"/>
                </a:schemeClr>
              </a:solidFill>
            </a:endParaRPr>
          </a:p>
          <a:p>
            <a:r>
              <a:rPr lang="en-US" altLang="zh-TW" sz="4800" b="1" dirty="0" smtClean="0">
                <a:solidFill>
                  <a:schemeClr val="accent2">
                    <a:lumMod val="60000"/>
                    <a:lumOff val="40000"/>
                  </a:schemeClr>
                </a:solidFill>
              </a:rPr>
              <a:t>Neural </a:t>
            </a:r>
            <a:r>
              <a:rPr lang="en-US" altLang="zh-TW" sz="4800" b="1" dirty="0">
                <a:solidFill>
                  <a:schemeClr val="accent2">
                    <a:lumMod val="60000"/>
                    <a:lumOff val="40000"/>
                  </a:schemeClr>
                </a:solidFill>
              </a:rPr>
              <a:t>Network</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图中的圆圈表示向量，箭头表示对向量做变换。 </a:t>
            </a:r>
            <a:endParaRPr lang="en-US" altLang="zh-CN" dirty="0" smtClean="0"/>
          </a:p>
          <a:p>
            <a:r>
              <a:rPr lang="en-US" altLang="zh-CN" dirty="0" smtClean="0"/>
              <a:t>RNN</a:t>
            </a:r>
            <a:r>
              <a:rPr lang="zh-CN" altLang="en-US" dirty="0"/>
              <a:t>中，每个步骤使用的参数</a:t>
            </a:r>
            <a:r>
              <a:rPr lang="en-US" altLang="zh-CN" dirty="0" smtClean="0"/>
              <a:t>`</a:t>
            </a:r>
            <a:r>
              <a:rPr lang="en-US" altLang="zh-CN" dirty="0" err="1" smtClean="0"/>
              <a:t>U,W,b</a:t>
            </a:r>
            <a:r>
              <a:rPr lang="en-US" altLang="zh-CN" dirty="0" smtClean="0"/>
              <a:t>`•</a:t>
            </a:r>
            <a:r>
              <a:rPr lang="zh-CN" altLang="en-US" dirty="0"/>
              <a:t>相同</a:t>
            </a:r>
            <a:r>
              <a:rPr lang="zh-CN" altLang="en-US" dirty="0" smtClean="0"/>
              <a:t>，</a:t>
            </a:r>
            <a:endParaRPr lang="en-US" altLang="zh-CN" dirty="0" smtClean="0"/>
          </a:p>
          <a:p>
            <a:r>
              <a:rPr lang="en-US" altLang="zh-CN" dirty="0" smtClean="0"/>
              <a:t>`h_2`</a:t>
            </a:r>
            <a:r>
              <a:rPr lang="zh-CN" altLang="en-US" dirty="0"/>
              <a:t>的计算方式和</a:t>
            </a:r>
            <a:r>
              <a:rPr lang="en-US" altLang="zh-CN" dirty="0" smtClean="0"/>
              <a:t>`h_1•`</a:t>
            </a:r>
            <a:r>
              <a:rPr lang="zh-CN" altLang="en-US" dirty="0"/>
              <a:t>类似，其计算结果如下： </a:t>
            </a:r>
            <a:endParaRPr lang="zh-TW" altLang="en-US" dirty="0"/>
          </a:p>
        </p:txBody>
      </p:sp>
      <p:pic>
        <p:nvPicPr>
          <p:cNvPr id="9218" name="Picture 2" descr="E:\Delete\git_r\two_month_report\202011_2021_1\11_16_to_11_20_third\img\rnn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28913"/>
            <a:ext cx="7754376" cy="259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80">
                                          <p:stCondLst>
                                            <p:cond delay="0"/>
                                          </p:stCondLst>
                                        </p:cTn>
                                        <p:tgtEl>
                                          <p:spTgt spid="9218"/>
                                        </p:tgtEl>
                                      </p:cBhvr>
                                    </p:animEffect>
                                    <p:anim calcmode="lin" valueType="num">
                                      <p:cBhvr>
                                        <p:cTn id="8"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8"/>
                                        </p:tgtEl>
                                      </p:cBhvr>
                                      <p:to x="100000" y="60000"/>
                                    </p:animScale>
                                    <p:animScale>
                                      <p:cBhvr>
                                        <p:cTn id="14" dur="166" decel="50000">
                                          <p:stCondLst>
                                            <p:cond delay="676"/>
                                          </p:stCondLst>
                                        </p:cTn>
                                        <p:tgtEl>
                                          <p:spTgt spid="9218"/>
                                        </p:tgtEl>
                                      </p:cBhvr>
                                      <p:to x="100000" y="100000"/>
                                    </p:animScale>
                                    <p:animScale>
                                      <p:cBhvr>
                                        <p:cTn id="15" dur="26">
                                          <p:stCondLst>
                                            <p:cond delay="1312"/>
                                          </p:stCondLst>
                                        </p:cTn>
                                        <p:tgtEl>
                                          <p:spTgt spid="9218"/>
                                        </p:tgtEl>
                                      </p:cBhvr>
                                      <p:to x="100000" y="80000"/>
                                    </p:animScale>
                                    <p:animScale>
                                      <p:cBhvr>
                                        <p:cTn id="16" dur="166" decel="50000">
                                          <p:stCondLst>
                                            <p:cond delay="1338"/>
                                          </p:stCondLst>
                                        </p:cTn>
                                        <p:tgtEl>
                                          <p:spTgt spid="9218"/>
                                        </p:tgtEl>
                                      </p:cBhvr>
                                      <p:to x="100000" y="100000"/>
                                    </p:animScale>
                                    <p:animScale>
                                      <p:cBhvr>
                                        <p:cTn id="17" dur="26">
                                          <p:stCondLst>
                                            <p:cond delay="1642"/>
                                          </p:stCondLst>
                                        </p:cTn>
                                        <p:tgtEl>
                                          <p:spTgt spid="9218"/>
                                        </p:tgtEl>
                                      </p:cBhvr>
                                      <p:to x="100000" y="90000"/>
                                    </p:animScale>
                                    <p:animScale>
                                      <p:cBhvr>
                                        <p:cTn id="18" dur="166" decel="50000">
                                          <p:stCondLst>
                                            <p:cond delay="1668"/>
                                          </p:stCondLst>
                                        </p:cTn>
                                        <p:tgtEl>
                                          <p:spTgt spid="9218"/>
                                        </p:tgtEl>
                                      </p:cBhvr>
                                      <p:to x="100000" y="100000"/>
                                    </p:animScale>
                                    <p:animScale>
                                      <p:cBhvr>
                                        <p:cTn id="19" dur="26">
                                          <p:stCondLst>
                                            <p:cond delay="1808"/>
                                          </p:stCondLst>
                                        </p:cTn>
                                        <p:tgtEl>
                                          <p:spTgt spid="9218"/>
                                        </p:tgtEl>
                                      </p:cBhvr>
                                      <p:to x="100000" y="95000"/>
                                    </p:animScale>
                                    <p:animScale>
                                      <p:cBhvr>
                                        <p:cTn id="20" dur="166" decel="50000">
                                          <p:stCondLst>
                                            <p:cond delay="1834"/>
                                          </p:stCondLst>
                                        </p:cTn>
                                        <p:tgtEl>
                                          <p:spTgt spid="92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计算*</a:t>
            </a:r>
            <a:r>
              <a:rPr lang="en-US" altLang="zh-CN" dirty="0"/>
              <a:t>ℎ*3,*ℎ*4•</a:t>
            </a:r>
            <a:r>
              <a:rPr lang="zh-CN" altLang="en-US" dirty="0"/>
              <a:t>也相似，可得：</a:t>
            </a:r>
            <a:endParaRPr lang="zh-TW" altLang="en-US" dirty="0"/>
          </a:p>
        </p:txBody>
      </p:sp>
      <p:pic>
        <p:nvPicPr>
          <p:cNvPr id="10242" name="Picture 2" descr="E:\Delete\git_r\two_month_report\202011_2021_1\11_16_to_11_20_third\img\rnn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1924050"/>
            <a:ext cx="8245457"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接下来，计算</a:t>
            </a:r>
            <a:r>
              <a:rPr lang="en-US" altLang="zh-CN" dirty="0"/>
              <a:t>RNN</a:t>
            </a:r>
            <a:r>
              <a:rPr lang="zh-CN" altLang="en-US" dirty="0"/>
              <a:t>的输出</a:t>
            </a:r>
            <a:r>
              <a:rPr lang="zh-CN" altLang="en-US" i="1" dirty="0"/>
              <a:t>𝑦</a:t>
            </a:r>
            <a:r>
              <a:rPr lang="en-US" altLang="zh-CN" dirty="0"/>
              <a:t>1</a:t>
            </a:r>
            <a:r>
              <a:rPr lang="zh-CN" altLang="en-US" dirty="0"/>
              <a:t>，采用</a:t>
            </a:r>
            <a:r>
              <a:rPr lang="zh-CN" altLang="en-US" i="1" dirty="0"/>
              <a:t>𝑆</a:t>
            </a:r>
            <a:r>
              <a:rPr lang="zh-CN" altLang="en-US" b="1" i="1" dirty="0"/>
              <a:t>𝑜</a:t>
            </a:r>
            <a:r>
              <a:rPr lang="zh-CN" altLang="en-US" i="1" dirty="0"/>
              <a:t>𝑓</a:t>
            </a:r>
            <a:r>
              <a:rPr lang="zh-CN" altLang="en-US" b="1" i="1" dirty="0"/>
              <a:t>𝑡</a:t>
            </a:r>
            <a:r>
              <a:rPr lang="zh-CN" altLang="en-US" i="1" dirty="0"/>
              <a:t>𝑚</a:t>
            </a:r>
            <a:r>
              <a:rPr lang="zh-CN" altLang="en-US" b="1" i="1" dirty="0"/>
              <a:t>𝑎</a:t>
            </a:r>
            <a:r>
              <a:rPr lang="zh-CN" altLang="en-US" i="1" dirty="0"/>
              <a:t>𝑥</a:t>
            </a:r>
            <a:r>
              <a:rPr lang="zh-CN" altLang="en-US" dirty="0"/>
              <a:t>作为激活函数</a:t>
            </a:r>
            <a:r>
              <a:rPr lang="zh-CN" altLang="en-US" dirty="0" smtClean="0"/>
              <a:t>，</a:t>
            </a:r>
            <a:endParaRPr lang="en-US" altLang="zh-CN" dirty="0" smtClean="0"/>
          </a:p>
          <a:p>
            <a:r>
              <a:rPr lang="zh-CN" altLang="en-US" dirty="0" smtClean="0"/>
              <a:t>根</a:t>
            </a:r>
            <a:r>
              <a:rPr lang="zh-CN" altLang="en-US" dirty="0"/>
              <a:t>据</a:t>
            </a:r>
            <a:r>
              <a:rPr lang="zh-CN" altLang="en-US" i="1" dirty="0"/>
              <a:t>𝑦**𝑛</a:t>
            </a:r>
            <a:r>
              <a:rPr lang="en-US" altLang="zh-CN" dirty="0"/>
              <a:t>=</a:t>
            </a:r>
            <a:r>
              <a:rPr lang="zh-CN" altLang="en-US" i="1" dirty="0"/>
              <a:t>𝑓</a:t>
            </a:r>
            <a:r>
              <a:rPr lang="en-US" altLang="zh-CN" dirty="0"/>
              <a:t>(</a:t>
            </a:r>
            <a:r>
              <a:rPr lang="zh-CN" altLang="en-US" i="1" dirty="0"/>
              <a:t>𝑊**𝑥</a:t>
            </a:r>
            <a:r>
              <a:rPr lang="en-US" altLang="zh-CN" dirty="0"/>
              <a:t>+</a:t>
            </a:r>
            <a:r>
              <a:rPr lang="zh-CN" altLang="en-US" i="1" dirty="0"/>
              <a:t>𝑏</a:t>
            </a:r>
            <a:r>
              <a:rPr lang="en-US" altLang="zh-CN" dirty="0"/>
              <a:t>)</a:t>
            </a:r>
            <a:r>
              <a:rPr lang="zh-CN" altLang="en-US" dirty="0"/>
              <a:t>，得</a:t>
            </a:r>
            <a:r>
              <a:rPr lang="zh-CN" altLang="en-US" i="1" dirty="0"/>
              <a:t>𝑦</a:t>
            </a:r>
            <a:r>
              <a:rPr lang="en-US" altLang="zh-CN" dirty="0"/>
              <a:t>1•:</a:t>
            </a:r>
            <a:endParaRPr lang="zh-TW" altLang="en-US" dirty="0"/>
          </a:p>
        </p:txBody>
      </p:sp>
      <p:pic>
        <p:nvPicPr>
          <p:cNvPr id="11266" name="Picture 2" descr="E:\Delete\git_r\two_month_report\202011_2021_1\11_16_to_11_20_third\img\rnn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885950"/>
            <a:ext cx="68580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smtClean="0"/>
              <a:t>请在插入菜单</a:t>
            </a:r>
            <a:r>
              <a:rPr lang="en-US" altLang="zh-CN" dirty="0" smtClean="0"/>
              <a:t>—</a:t>
            </a:r>
            <a:r>
              <a:rPr lang="zh-CN" altLang="en-US" dirty="0"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使用和*𝑦*</a:t>
            </a:r>
            <a:r>
              <a:rPr lang="en-US" altLang="zh-CN" dirty="0"/>
              <a:t>1•</a:t>
            </a:r>
            <a:r>
              <a:rPr lang="zh-CN" altLang="en-US" dirty="0"/>
              <a:t>相同的参数*𝑉*</a:t>
            </a:r>
            <a:r>
              <a:rPr lang="en-US" altLang="zh-CN" dirty="0"/>
              <a:t>,*</a:t>
            </a:r>
            <a:r>
              <a:rPr lang="zh-CN" altLang="en-US" dirty="0"/>
              <a:t>𝑐*</a:t>
            </a:r>
            <a:r>
              <a:rPr lang="en-US" altLang="zh-CN" dirty="0"/>
              <a:t>•</a:t>
            </a:r>
            <a:r>
              <a:rPr lang="zh-CN" altLang="en-US" dirty="0"/>
              <a:t>，得到*𝑦*</a:t>
            </a:r>
            <a:r>
              <a:rPr lang="en-US" altLang="zh-CN" dirty="0"/>
              <a:t>1,*</a:t>
            </a:r>
            <a:r>
              <a:rPr lang="zh-CN" altLang="en-US" dirty="0"/>
              <a:t>𝑦*</a:t>
            </a:r>
            <a:r>
              <a:rPr lang="en-US" altLang="zh-CN" dirty="0"/>
              <a:t>2,*</a:t>
            </a:r>
            <a:r>
              <a:rPr lang="zh-CN" altLang="en-US" dirty="0"/>
              <a:t>𝑦*</a:t>
            </a:r>
            <a:r>
              <a:rPr lang="en-US" altLang="zh-CN" dirty="0"/>
              <a:t>3,*</a:t>
            </a:r>
            <a:r>
              <a:rPr lang="zh-CN" altLang="en-US" dirty="0"/>
              <a:t>𝑦*</a:t>
            </a:r>
            <a:r>
              <a:rPr lang="en-US" altLang="zh-CN" dirty="0"/>
              <a:t>4•</a:t>
            </a:r>
            <a:r>
              <a:rPr lang="zh-CN" altLang="en-US" dirty="0"/>
              <a:t>的输出结构： </a:t>
            </a:r>
            <a:endParaRPr lang="zh-TW" altLang="en-US" dirty="0"/>
          </a:p>
        </p:txBody>
      </p:sp>
      <p:pic>
        <p:nvPicPr>
          <p:cNvPr id="12290" name="Picture 2" descr="E:\Delete\git_r\two_month_report\202011_2021_1\11_16_to_11_20_third\img\rnn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57326"/>
            <a:ext cx="5079998" cy="4000499"/>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57225" y="5734050"/>
            <a:ext cx="10572125" cy="646331"/>
          </a:xfrm>
          <a:prstGeom prst="rect">
            <a:avLst/>
          </a:prstGeom>
          <a:noFill/>
        </p:spPr>
        <p:txBody>
          <a:bodyPr wrap="none" rtlCol="0">
            <a:spAutoFit/>
          </a:bodyPr>
          <a:lstStyle/>
          <a:p>
            <a:r>
              <a:rPr lang="zh-CN" altLang="en-US" dirty="0"/>
              <a:t>以上即为最经典的</a:t>
            </a:r>
            <a:r>
              <a:rPr lang="en-US" altLang="zh-CN" dirty="0"/>
              <a:t>RNN</a:t>
            </a:r>
            <a:r>
              <a:rPr lang="zh-CN" altLang="en-US" dirty="0"/>
              <a:t>结构，其输入为</a:t>
            </a:r>
            <a:r>
              <a:rPr lang="zh-CN" altLang="en-US" i="1" dirty="0"/>
              <a:t>𝑥</a:t>
            </a:r>
            <a:r>
              <a:rPr lang="en-US" altLang="zh-CN" dirty="0"/>
              <a:t>1,</a:t>
            </a:r>
            <a:r>
              <a:rPr lang="zh-CN" altLang="en-US" i="1" dirty="0"/>
              <a:t>𝑥</a:t>
            </a:r>
            <a:r>
              <a:rPr lang="en-US" altLang="zh-CN" dirty="0"/>
              <a:t>2,</a:t>
            </a:r>
            <a:r>
              <a:rPr lang="zh-CN" altLang="en-US" i="1" dirty="0"/>
              <a:t>𝑥</a:t>
            </a:r>
            <a:r>
              <a:rPr lang="en-US" altLang="zh-CN" dirty="0"/>
              <a:t>3,</a:t>
            </a:r>
            <a:r>
              <a:rPr lang="zh-CN" altLang="en-US" i="1" dirty="0"/>
              <a:t>𝑥</a:t>
            </a:r>
            <a:r>
              <a:rPr lang="en-US" altLang="zh-CN" dirty="0"/>
              <a:t>4</a:t>
            </a:r>
            <a:r>
              <a:rPr lang="zh-CN" altLang="en-US" dirty="0"/>
              <a:t>，输出为</a:t>
            </a:r>
            <a:r>
              <a:rPr lang="zh-CN" altLang="en-US" i="1" dirty="0"/>
              <a:t>𝑦</a:t>
            </a:r>
            <a:r>
              <a:rPr lang="en-US" altLang="zh-CN" dirty="0"/>
              <a:t>1,</a:t>
            </a:r>
            <a:r>
              <a:rPr lang="zh-CN" altLang="en-US" i="1" dirty="0"/>
              <a:t>𝑦</a:t>
            </a:r>
            <a:r>
              <a:rPr lang="en-US" altLang="zh-CN" dirty="0"/>
              <a:t>2,</a:t>
            </a:r>
            <a:r>
              <a:rPr lang="zh-CN" altLang="en-US" i="1" dirty="0"/>
              <a:t>𝑦</a:t>
            </a:r>
            <a:r>
              <a:rPr lang="en-US" altLang="zh-CN" dirty="0"/>
              <a:t>3,</a:t>
            </a:r>
            <a:r>
              <a:rPr lang="zh-CN" altLang="en-US" i="1" dirty="0"/>
              <a:t>𝑦</a:t>
            </a:r>
            <a:r>
              <a:rPr lang="en-US" altLang="zh-CN" dirty="0"/>
              <a:t>4</a:t>
            </a:r>
            <a:r>
              <a:rPr lang="zh-CN" altLang="en-US" dirty="0"/>
              <a:t>，当然实际中最大值为</a:t>
            </a:r>
            <a:r>
              <a:rPr lang="zh-CN" altLang="en-US" i="1" dirty="0"/>
              <a:t>𝑦**𝑛</a:t>
            </a:r>
            <a:r>
              <a:rPr lang="zh-CN" altLang="en-US" dirty="0" smtClean="0"/>
              <a:t>，</a:t>
            </a:r>
            <a:endParaRPr lang="en-US" altLang="zh-CN" dirty="0" smtClean="0"/>
          </a:p>
          <a:p>
            <a:r>
              <a:rPr lang="zh-CN" altLang="en-US" dirty="0" smtClean="0"/>
              <a:t>这</a:t>
            </a:r>
            <a:r>
              <a:rPr lang="zh-CN" altLang="en-US" dirty="0"/>
              <a:t>里为了便于理解和展示，只计算</a:t>
            </a:r>
            <a:r>
              <a:rPr lang="en-US" altLang="zh-CN" dirty="0"/>
              <a:t>4</a:t>
            </a:r>
            <a:r>
              <a:rPr lang="zh-CN" altLang="en-US" dirty="0"/>
              <a:t>个输入和输出。从以上结构可看出，</a:t>
            </a:r>
            <a:r>
              <a:rPr lang="en-US" altLang="zh-CN" dirty="0"/>
              <a:t>RNN</a:t>
            </a:r>
            <a:r>
              <a:rPr lang="zh-CN" altLang="en-US" dirty="0"/>
              <a:t>结构的输入和输出等长。 </a:t>
            </a:r>
            <a:endParaRPr lang="zh-TW" altLang="en-US" dirty="0"/>
          </a:p>
        </p:txBody>
      </p:sp>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r>
              <a:rPr lang="zh-CN" altLang="en-US" dirty="0" smtClean="0"/>
              <a:t>。</a:t>
            </a:r>
            <a:endParaRPr lang="en-US" altLang="zh-CN" dirty="0" smtClean="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r>
              <a:rPr lang="zh-CN" altLang="en-US" dirty="0" smtClean="0"/>
              <a:t>。</a:t>
            </a:r>
            <a:endParaRPr lang="en-US" altLang="zh-CN" dirty="0" smtClean="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r>
              <a:rPr lang="zh-CN" altLang="en-US" dirty="0" smtClean="0"/>
              <a:t>。</a:t>
            </a:r>
            <a:endParaRPr lang="en-US" altLang="zh-CN" dirty="0" smtClean="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r>
              <a:rPr lang="zh-CN" altLang="en-US" dirty="0" smtClean="0"/>
              <a:t>。</a:t>
            </a:r>
            <a:endParaRPr lang="en-US" altLang="zh-CN" dirty="0" smtClean="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zh-TW" altLang="en-US" dirty="0"/>
              <a:t>典型</a:t>
            </a:r>
            <a:r>
              <a:rPr lang="en-US" altLang="zh-TW" dirty="0"/>
              <a:t>RNN</a:t>
            </a:r>
            <a:r>
              <a:rPr lang="zh-TW" altLang="en-US" dirty="0"/>
              <a:t>模型</a:t>
            </a:r>
          </a:p>
        </p:txBody>
      </p:sp>
      <p:sp>
        <p:nvSpPr>
          <p:cNvPr id="5" name="內容版面配置區 4"/>
          <p:cNvSpPr>
            <a:spLocks noGrp="1"/>
          </p:cNvSpPr>
          <p:nvPr>
            <p:ph sz="quarter" idx="13"/>
          </p:nvPr>
        </p:nvSpPr>
        <p:spPr/>
        <p:txBody>
          <a:bodyPr/>
          <a:lstStyle/>
          <a:p>
            <a:endParaRPr lang="zh-TW" altLang="en-US" dirty="0"/>
          </a:p>
        </p:txBody>
      </p:sp>
      <p:pic>
        <p:nvPicPr>
          <p:cNvPr id="15362" name="Picture 2" descr="E:\Delete\git_r\two_month_report\202011_2021_1\11_16_to_11_20_third\img\rnn_class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0238" y="1524000"/>
            <a:ext cx="778658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66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err="1"/>
              <a:t>SoftMax</a:t>
            </a:r>
            <a:r>
              <a:rPr lang="en-US" altLang="zh-CN" dirty="0"/>
              <a:t> function</a:t>
            </a:r>
            <a:endParaRPr lang="zh-CN" altLang="en-US" dirty="0"/>
          </a:p>
        </p:txBody>
      </p:sp>
      <p:sp>
        <p:nvSpPr>
          <p:cNvPr id="9" name="î$ḷíḋé">
            <a:extLst>
              <a:ext uri="{FF2B5EF4-FFF2-40B4-BE49-F238E27FC236}">
                <a16:creationId xmlns:p14="http://schemas.microsoft.com/office/powerpoint/2010/main"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accent4"/>
                </a:solidFill>
                <a:latin typeface="Impact" panose="020B0806030902050204" pitchFamily="34" charset="0"/>
                <a:cs typeface="Arial" panose="020B0604020202020204" pitchFamily="34" charset="0"/>
              </a:rPr>
              <a:t>/</a:t>
            </a:r>
            <a:r>
              <a:rPr lang="en-US" altLang="zh-CN" sz="100" spc="100" dirty="0" smtClean="0">
                <a:solidFill>
                  <a:schemeClr val="accent4"/>
                </a:solidFill>
                <a:latin typeface="Impact" panose="020B0806030902050204" pitchFamily="34" charset="0"/>
                <a:cs typeface="Arial" panose="020B0604020202020204" pitchFamily="34" charset="0"/>
              </a:rPr>
              <a:t> </a:t>
            </a:r>
            <a:r>
              <a:rPr lang="en-US" altLang="zh-CN" spc="100" dirty="0" smtClean="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1336051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en-US" altLang="zh-TW" dirty="0" err="1" smtClean="0"/>
              <a:t>Softmax</a:t>
            </a:r>
            <a:r>
              <a:rPr lang="en-US" altLang="zh-TW" dirty="0" smtClean="0"/>
              <a:t> function</a:t>
            </a:r>
            <a:endParaRPr lang="zh-TW" altLang="en-US" dirty="0"/>
          </a:p>
        </p:txBody>
      </p:sp>
      <p:sp>
        <p:nvSpPr>
          <p:cNvPr id="5" name="內容版面配置區 4"/>
          <p:cNvSpPr>
            <a:spLocks noGrp="1"/>
          </p:cNvSpPr>
          <p:nvPr>
            <p:ph sz="quarter" idx="13"/>
          </p:nvPr>
        </p:nvSpPr>
        <p:spPr/>
        <p:txBody>
          <a:bodyPr/>
          <a:lstStyle/>
          <a:p>
            <a:r>
              <a:rPr lang="zh-CN" altLang="en-US" dirty="0"/>
              <a:t>在机器学习尤其是深度学习中，</a:t>
            </a:r>
            <a:r>
              <a:rPr lang="en-US" altLang="zh-CN" dirty="0" err="1"/>
              <a:t>softmax</a:t>
            </a:r>
            <a:r>
              <a:rPr lang="zh-CN" altLang="en-US" dirty="0"/>
              <a:t>是个非常常用而且比较重要的函数</a:t>
            </a:r>
            <a:r>
              <a:rPr lang="zh-CN" altLang="en-US" dirty="0" smtClean="0"/>
              <a:t>，</a:t>
            </a:r>
            <a:endParaRPr lang="en-US" altLang="zh-CN" dirty="0" smtClean="0"/>
          </a:p>
          <a:p>
            <a:pPr marL="0" indent="0">
              <a:buNone/>
            </a:pPr>
            <a:r>
              <a:rPr lang="zh-CN" altLang="en-US" dirty="0" smtClean="0"/>
              <a:t>尤其</a:t>
            </a:r>
            <a:r>
              <a:rPr lang="zh-CN" altLang="en-US" dirty="0"/>
              <a:t>在多分类的场景中使用广泛</a:t>
            </a:r>
            <a:r>
              <a:rPr lang="zh-CN" altLang="en-US" dirty="0" smtClean="0"/>
              <a:t>。</a:t>
            </a:r>
            <a:endParaRPr lang="en-US" altLang="zh-CN" dirty="0" smtClean="0"/>
          </a:p>
          <a:p>
            <a:r>
              <a:rPr lang="zh-CN" altLang="en-US" dirty="0" smtClean="0"/>
              <a:t>他</a:t>
            </a:r>
            <a:r>
              <a:rPr lang="zh-CN" altLang="en-US" dirty="0"/>
              <a:t>把一些输入映射为</a:t>
            </a:r>
            <a:r>
              <a:rPr lang="en-US" altLang="zh-CN" dirty="0"/>
              <a:t>0-1</a:t>
            </a:r>
            <a:r>
              <a:rPr lang="zh-CN" altLang="en-US" dirty="0"/>
              <a:t>之间的实数，并且归一化保证和为</a:t>
            </a:r>
            <a:r>
              <a:rPr lang="en-US" altLang="zh-CN" dirty="0"/>
              <a:t>1</a:t>
            </a:r>
            <a:r>
              <a:rPr lang="zh-CN" altLang="en-US" dirty="0"/>
              <a:t>，因此多分类的概率之和也刚好为</a:t>
            </a:r>
            <a:r>
              <a:rPr lang="en-US" altLang="zh-CN" dirty="0"/>
              <a:t>1</a:t>
            </a:r>
            <a:endParaRPr lang="zh-TW" altLang="en-US" dirty="0"/>
          </a:p>
        </p:txBody>
      </p:sp>
      <p:pic>
        <p:nvPicPr>
          <p:cNvPr id="13314" name="Picture 2" descr="E:\Delete\git_r\two_month_report\202011_2021_1\11_16_to_11_20_third\img\softmax_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2862263"/>
            <a:ext cx="8233112" cy="18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6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en-US" altLang="zh-TW" dirty="0" err="1" smtClean="0"/>
              <a:t>Softmax</a:t>
            </a:r>
            <a:r>
              <a:rPr lang="en-US" altLang="zh-TW" dirty="0" smtClean="0"/>
              <a:t> function</a:t>
            </a:r>
            <a:endParaRPr lang="zh-TW" altLang="en-US" dirty="0"/>
          </a:p>
        </p:txBody>
      </p:sp>
      <p:sp>
        <p:nvSpPr>
          <p:cNvPr id="5" name="內容版面配置區 4"/>
          <p:cNvSpPr>
            <a:spLocks noGrp="1"/>
          </p:cNvSpPr>
          <p:nvPr>
            <p:ph sz="quarter" idx="13"/>
          </p:nvPr>
        </p:nvSpPr>
        <p:spPr/>
        <p:txBody>
          <a:bodyPr/>
          <a:lstStyle/>
          <a:p>
            <a:endParaRPr lang="zh-TW" altLang="en-US" dirty="0"/>
          </a:p>
        </p:txBody>
      </p:sp>
      <p:pic>
        <p:nvPicPr>
          <p:cNvPr id="14338" name="Picture 2" descr="E:\Delete\git_r\two_month_report\202011_2021_1\11_16_to_11_20_third\img\Softmax_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4" y="1223963"/>
            <a:ext cx="7955619" cy="445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232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Demo</a:t>
            </a:r>
            <a:endParaRPr lang="zh-CN" altLang="en-US" dirty="0"/>
          </a:p>
        </p:txBody>
      </p:sp>
      <p:sp>
        <p:nvSpPr>
          <p:cNvPr id="9" name="î$ḷíḋé">
            <a:extLst>
              <a:ext uri="{FF2B5EF4-FFF2-40B4-BE49-F238E27FC236}">
                <a16:creationId xmlns:p14="http://schemas.microsoft.com/office/powerpoint/2010/main"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accent4"/>
                </a:solidFill>
                <a:latin typeface="Impact" panose="020B0806030902050204" pitchFamily="34" charset="0"/>
                <a:cs typeface="Arial" panose="020B0604020202020204" pitchFamily="34" charset="0"/>
              </a:rPr>
              <a:t>/</a:t>
            </a:r>
            <a:r>
              <a:rPr lang="en-US" altLang="zh-CN" sz="100" spc="100" dirty="0" smtClean="0">
                <a:solidFill>
                  <a:schemeClr val="accent4"/>
                </a:solidFill>
                <a:latin typeface="Impact" panose="020B0806030902050204" pitchFamily="34" charset="0"/>
                <a:cs typeface="Arial" panose="020B0604020202020204" pitchFamily="34" charset="0"/>
              </a:rPr>
              <a:t> </a:t>
            </a:r>
            <a:r>
              <a:rPr lang="en-US" altLang="zh-CN" spc="100" dirty="0" smtClean="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p14="http://schemas.microsoft.com/office/powerpoint/2010/main" xmlns:a16="http://schemas.microsoft.com/office/drawing/2014/main" xmlns=""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p14="http://schemas.microsoft.com/office/powerpoint/2010/main" xmlns:a16="http://schemas.microsoft.com/office/drawing/2014/main" xmlns=""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p14="http://schemas.microsoft.com/office/powerpoint/2010/main" xmlns:a16="http://schemas.microsoft.com/office/drawing/2014/main" xmlns=""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RNN </a:t>
                </a:r>
                <a:r>
                  <a:rPr lang="zh-TW" altLang="en-US" b="0" dirty="0" smtClean="0">
                    <a:latin typeface="+mn-lt"/>
                    <a:ea typeface="+mn-ea"/>
                    <a:sym typeface="+mn-lt"/>
                  </a:rPr>
                  <a:t>簡介</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圖解</a:t>
                </a:r>
                <a:endParaRPr lang="en-US" altLang="zh-CN" b="0" dirty="0">
                  <a:latin typeface="+mn-lt"/>
                  <a:ea typeface="+mn-ea"/>
                  <a:sym typeface="+mn-lt"/>
                </a:endParaRPr>
              </a:p>
              <a:p>
                <a:pPr marL="342900" indent="-342900">
                  <a:lnSpc>
                    <a:spcPct val="150000"/>
                  </a:lnSpc>
                  <a:buFont typeface="+mj-lt"/>
                  <a:buAutoNum type="arabicPeriod"/>
                </a:pPr>
                <a:r>
                  <a:rPr lang="en-US" altLang="zh-CN" b="0" dirty="0" err="1">
                    <a:latin typeface="+mn-lt"/>
                    <a:ea typeface="+mn-ea"/>
                    <a:sym typeface="+mn-lt"/>
                  </a:rPr>
                  <a:t>SoftMax</a:t>
                </a:r>
                <a:r>
                  <a:rPr lang="en-US" altLang="zh-CN" b="0" dirty="0">
                    <a:latin typeface="+mn-lt"/>
                    <a:ea typeface="+mn-ea"/>
                    <a:sym typeface="+mn-lt"/>
                  </a:rPr>
                  <a:t> </a:t>
                </a:r>
                <a:r>
                  <a:rPr lang="en-US" altLang="zh-CN" b="0" dirty="0" smtClean="0">
                    <a:latin typeface="+mn-lt"/>
                    <a:ea typeface="+mn-ea"/>
                    <a:sym typeface="+mn-lt"/>
                  </a:rPr>
                  <a:t>function</a:t>
                </a:r>
              </a:p>
              <a:p>
                <a:pPr marL="342900" indent="-342900">
                  <a:lnSpc>
                    <a:spcPct val="150000"/>
                  </a:lnSpc>
                  <a:buFont typeface="+mj-lt"/>
                  <a:buAutoNum type="arabicPeriod"/>
                </a:pPr>
                <a:r>
                  <a:rPr lang="en-US" altLang="zh-CN" b="0" dirty="0">
                    <a:latin typeface="+mn-lt"/>
                    <a:ea typeface="+mn-ea"/>
                    <a:sym typeface="+mn-lt"/>
                  </a:rPr>
                  <a:t>RNN </a:t>
                </a:r>
                <a:r>
                  <a:rPr lang="en-US" altLang="zh-CN" b="0" dirty="0" smtClean="0">
                    <a:latin typeface="+mn-lt"/>
                    <a:ea typeface="+mn-ea"/>
                    <a:sym typeface="+mn-lt"/>
                  </a:rPr>
                  <a:t>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p14="http://schemas.microsoft.com/office/powerpoint/2010/main" xmlns:a16="http://schemas.microsoft.com/office/drawing/2014/main" xmlns=""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p14="http://schemas.microsoft.com/office/powerpoint/2010/main" xmlns:a16="http://schemas.microsoft.com/office/drawing/2014/main" xmlns=""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smtClean="0">
                    <a:solidFill>
                      <a:schemeClr val="accent1"/>
                    </a:solidFill>
                    <a:cs typeface="+mn-ea"/>
                    <a:sym typeface="+mn-lt"/>
                  </a:rPr>
                  <a:t>CONTE</a:t>
                </a:r>
                <a:r>
                  <a:rPr lang="tr-TR" sz="100" b="1" smtClean="0">
                    <a:solidFill>
                      <a:schemeClr val="accent1"/>
                    </a:solidFill>
                    <a:cs typeface="+mn-ea"/>
                    <a:sym typeface="+mn-lt"/>
                  </a:rPr>
                  <a:t> </a:t>
                </a:r>
                <a:r>
                  <a:rPr lang="tr-TR" sz="2800" b="1" smtClean="0">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p14="http://schemas.microsoft.com/office/powerpoint/2010/main" xmlns:a16="http://schemas.microsoft.com/office/drawing/2014/main" xmlns=""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2" name="ïṥlîḍé"/>
          <p:cNvSpPr>
            <a:spLocks noGrp="1"/>
          </p:cNvSpPr>
          <p:nvPr>
            <p:ph type="title"/>
          </p:nvPr>
        </p:nvSpPr>
        <p:spPr/>
        <p:txBody>
          <a:bodyPr/>
          <a:lstStyle/>
          <a:p>
            <a:r>
              <a:rPr lang="en-US" altLang="zh-CN" smtClean="0"/>
              <a:t>Use "Title Only</a:t>
            </a:r>
            <a:r>
              <a:rPr lang="en-US" altLang="zh-CN" smtClean="0"/>
              <a:t>"</a:t>
            </a:r>
            <a:r>
              <a:rPr lang="en-US" altLang="zh-CN" sz="100" smtClean="0"/>
              <a:t> </a:t>
            </a:r>
            <a:r>
              <a:rPr lang="en-US" altLang="zh-CN" smtClean="0"/>
              <a:t> </a:t>
            </a:r>
            <a:r>
              <a:rPr lang="en-US" altLang="zh-CN" smtClean="0"/>
              <a:t>Layout</a:t>
            </a:r>
            <a:endParaRPr lang="zh-CN" altLang="en-US"/>
          </a:p>
        </p:txBody>
      </p:sp>
      <p:sp>
        <p:nvSpPr>
          <p:cNvPr id="3" name="îşḻïḑê"/>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a:t>
            </a:r>
            <a:r>
              <a:rPr lang="zh-CN" altLang="en-US" smtClean="0"/>
              <a:t>脚</a:t>
            </a:r>
            <a:r>
              <a:rPr lang="zh-CN" altLang="en-US" sz="100" smtClean="0"/>
              <a:t> </a:t>
            </a:r>
            <a:r>
              <a:rPr lang="zh-CN" altLang="en-US" smtClean="0"/>
              <a:t>中</a:t>
            </a:r>
            <a:r>
              <a:rPr lang="zh-CN" altLang="en-US" smtClean="0"/>
              <a:t>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20</a:t>
            </a:fld>
            <a:endParaRPr lang="zh-CN" altLang="en-US"/>
          </a:p>
        </p:txBody>
      </p:sp>
    </p:spTree>
    <p:custDataLst>
      <p:tags r:id="rId1"/>
    </p:custDataLst>
    <p:extLst>
      <p:ext uri="{BB962C8B-B14F-4D97-AF65-F5344CB8AC3E}">
        <p14:creationId xmlns:p14="http://schemas.microsoft.com/office/powerpoint/2010/main" val="1130850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p14="http://schemas.microsoft.com/office/powerpoint/2010/main" xmlns:mc="http://schemas.openxmlformats.org/markup-compatibility/2006" xmlns:v="urn:schemas-microsoft-com:vml" xmlns:a16="http://schemas.microsoft.com/office/drawing/2014/main" xmlns=""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09"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p14="http://schemas.microsoft.com/office/powerpoint/2010/main" xmlns:v="urn:schemas-microsoft-com:vml" xmlns:a16="http://schemas.microsoft.com/office/drawing/2014/main" xmlns=""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p14="http://schemas.microsoft.com/office/powerpoint/2010/main" xmlns:mc="http://schemas.openxmlformats.org/markup-compatibility/2006" xmlns:v="urn:schemas-microsoft-com:vml" xmlns:a16="http://schemas.microsoft.com/office/drawing/2014/main" xmlns=""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smtClean="0"/>
              <a:t>tha</a:t>
            </a:r>
            <a:r>
              <a:rPr lang="en-US" altLang="zh-CN" sz="100" dirty="0" smtClean="0"/>
              <a:t> </a:t>
            </a:r>
            <a:r>
              <a:rPr lang="en-US" altLang="zh-CN" sz="9600" dirty="0" err="1" smtClean="0"/>
              <a:t>nks</a:t>
            </a:r>
            <a:r>
              <a:rPr lang="en-US" altLang="zh-CN" sz="9600" dirty="0"/>
              <a:t>!</a:t>
            </a:r>
            <a:r>
              <a:rPr lang="en-US" altLang="zh-CN" dirty="0"/>
              <a:t/>
            </a:r>
            <a:br>
              <a:rPr lang="en-US" altLang="zh-CN" dirty="0"/>
            </a:br>
            <a:r>
              <a:rPr lang="en-US" altLang="zh-CN" dirty="0" smtClean="0"/>
              <a:t>Complicated to be Simple</a:t>
            </a:r>
            <a:endParaRPr lang="zh-CN" altLang="en-US" dirty="0"/>
          </a:p>
        </p:txBody>
      </p:sp>
      <p:sp>
        <p:nvSpPr>
          <p:cNvPr id="7" name="îšļïdê"/>
          <p:cNvSpPr>
            <a:spLocks noGrp="1"/>
          </p:cNvSpPr>
          <p:nvPr>
            <p:ph type="body" sz="quarter" idx="18"/>
          </p:nvPr>
        </p:nvSpPr>
        <p:spPr/>
        <p:txBody>
          <a:bodyPr/>
          <a:lstStyle/>
          <a:p>
            <a:r>
              <a:rPr lang="en-US" altLang="zh-CN" smtClean="0"/>
              <a:t>ww</a:t>
            </a:r>
            <a:r>
              <a:rPr lang="en-US" altLang="zh-CN" sz="100" smtClean="0"/>
              <a:t> </a:t>
            </a:r>
            <a:r>
              <a:rPr lang="en-US" altLang="zh-CN" smtClean="0"/>
              <a:t>w.islide.cc</a:t>
            </a:r>
            <a:endParaRPr lang="en-US" altLang="en-US" dirty="0"/>
          </a:p>
        </p:txBody>
      </p:sp>
      <p:sp>
        <p:nvSpPr>
          <p:cNvPr id="6" name="iṡ1iḋê"/>
          <p:cNvSpPr>
            <a:spLocks noGrp="1"/>
          </p:cNvSpPr>
          <p:nvPr>
            <p:ph type="body" sz="quarter" idx="10"/>
          </p:nvPr>
        </p:nvSpPr>
        <p:spPr/>
        <p:txBody>
          <a:bodyPr/>
          <a:lstStyle/>
          <a:p>
            <a:r>
              <a:rPr lang="en-US" altLang="zh-CN" dirty="0" smtClean="0"/>
              <a:t>Sean,23742</a:t>
            </a:r>
            <a:endParaRPr lang="en-US" altLang="zh-CN" dirty="0"/>
          </a:p>
        </p:txBody>
      </p:sp>
      <p:cxnSp>
        <p:nvCxnSpPr>
          <p:cNvPr id="13" name="îṣlíḍe">
            <a:extLst>
              <a:ext uri="{FF2B5EF4-FFF2-40B4-BE49-F238E27FC236}">
                <a16:creationId xmlns:p14="http://schemas.microsoft.com/office/powerpoint/2010/main" xmlns:mc="http://schemas.openxmlformats.org/markup-compatibility/2006" xmlns:v="urn:schemas-microsoft-com:vml" xmlns:a16="http://schemas.microsoft.com/office/drawing/2014/main" xmlns=""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p14="http://schemas.microsoft.com/office/powerpoint/2010/main" xmlns:mc="http://schemas.openxmlformats.org/markup-compatibility/2006" xmlns:v="urn:schemas-microsoft-com:vml" xmlns:a16="http://schemas.microsoft.com/office/drawing/2014/main" xmlns=""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簡介</a:t>
            </a:r>
            <a:endParaRPr lang="zh-CN" altLang="en-US" dirty="0"/>
          </a:p>
        </p:txBody>
      </p:sp>
      <p:sp>
        <p:nvSpPr>
          <p:cNvPr id="9" name="î$ḷíḋé">
            <a:extLst>
              <a:ext uri="{FF2B5EF4-FFF2-40B4-BE49-F238E27FC236}">
                <a16:creationId xmlns:p14="http://schemas.microsoft.com/office/powerpoint/2010/main"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smtClean="0">
                <a:solidFill>
                  <a:schemeClr val="accent4"/>
                </a:solidFill>
                <a:latin typeface="Impact" panose="020B0806030902050204" pitchFamily="34" charset="0"/>
                <a:cs typeface="Arial" panose="020B0604020202020204" pitchFamily="34" charset="0"/>
              </a:rPr>
              <a:t>/</a:t>
            </a:r>
            <a:r>
              <a:rPr lang="en-US" altLang="zh-CN" sz="100" spc="100" smtClean="0">
                <a:solidFill>
                  <a:schemeClr val="accent4"/>
                </a:solidFill>
                <a:latin typeface="Impact" panose="020B0806030902050204" pitchFamily="34" charset="0"/>
                <a:cs typeface="Arial" panose="020B0604020202020204" pitchFamily="34" charset="0"/>
              </a:rPr>
              <a:t> </a:t>
            </a:r>
            <a:r>
              <a:rPr lang="en-US" altLang="zh-CN" spc="100" smtClean="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簡介</a:t>
            </a:r>
          </a:p>
        </p:txBody>
      </p:sp>
      <p:sp>
        <p:nvSpPr>
          <p:cNvPr id="5" name="內容版面配置區 4"/>
          <p:cNvSpPr>
            <a:spLocks noGrp="1"/>
          </p:cNvSpPr>
          <p:nvPr>
            <p:ph sz="quarter" idx="13"/>
          </p:nvPr>
        </p:nvSpPr>
        <p:spPr/>
        <p:txBody>
          <a:bodyPr/>
          <a:lstStyle/>
          <a:p>
            <a:r>
              <a:rPr lang="zh-TW" altLang="en-US" dirty="0"/>
              <a:t>語言通常要考慮前言後語，以免斷章取義，也就是說，建立語言的相關模型</a:t>
            </a:r>
            <a:r>
              <a:rPr lang="zh-TW" altLang="en-US" dirty="0" smtClean="0"/>
              <a:t>，如果</a:t>
            </a:r>
            <a:r>
              <a:rPr lang="zh-TW" altLang="en-US" dirty="0"/>
              <a:t>能額外考慮上下文的關係，準確率就會顯著提高，因此，學者提出</a:t>
            </a:r>
            <a:r>
              <a:rPr lang="en-US" altLang="zh-TW" dirty="0"/>
              <a:t>『</a:t>
            </a:r>
            <a:r>
              <a:rPr lang="zh-TW" altLang="en-US" dirty="0"/>
              <a:t>循環神經網路</a:t>
            </a:r>
            <a:r>
              <a:rPr lang="en-US" altLang="zh-TW" dirty="0"/>
              <a:t>』(Recurrent Neural Network, RNN)</a:t>
            </a:r>
            <a:r>
              <a:rPr lang="zh-TW" altLang="en-US" dirty="0"/>
              <a:t>演算法，它是</a:t>
            </a:r>
            <a:r>
              <a:rPr lang="en-US" altLang="zh-TW" dirty="0"/>
              <a:t>『</a:t>
            </a:r>
            <a:r>
              <a:rPr lang="zh-TW" altLang="en-US" dirty="0"/>
              <a:t>自然語言處理</a:t>
            </a:r>
            <a:r>
              <a:rPr lang="en-US" altLang="zh-TW" dirty="0"/>
              <a:t>』</a:t>
            </a:r>
            <a:r>
              <a:rPr lang="zh-TW" altLang="en-US" dirty="0"/>
              <a:t>領域最常使用的 </a:t>
            </a:r>
            <a:r>
              <a:rPr lang="en-US" altLang="zh-TW" dirty="0"/>
              <a:t>Neural Network </a:t>
            </a:r>
            <a:r>
              <a:rPr lang="zh-TW" altLang="en-US" dirty="0"/>
              <a:t>模型</a:t>
            </a:r>
          </a:p>
          <a:p>
            <a:r>
              <a:rPr lang="zh-TW" altLang="en-US" dirty="0"/>
              <a:t>簡單的</a:t>
            </a:r>
            <a:r>
              <a:rPr lang="en-US" altLang="zh-TW" dirty="0"/>
              <a:t>RNN</a:t>
            </a:r>
            <a:r>
              <a:rPr lang="zh-TW" altLang="en-US" dirty="0"/>
              <a:t>模型</a:t>
            </a:r>
            <a:r>
              <a:rPr lang="en-US" altLang="zh-TW" dirty="0"/>
              <a:t>(Vanilla RNN)</a:t>
            </a:r>
            <a:r>
              <a:rPr lang="zh-TW" altLang="en-US" dirty="0"/>
              <a:t>額外考慮前文的關係，把簡單迴歸的模型 </a:t>
            </a:r>
            <a:r>
              <a:rPr lang="en-US" altLang="zh-TW" dirty="0"/>
              <a:t>(y=W*</a:t>
            </a:r>
            <a:r>
              <a:rPr lang="en-US" altLang="zh-TW" dirty="0" err="1"/>
              <a:t>x+b</a:t>
            </a:r>
            <a:r>
              <a:rPr lang="en-US" altLang="zh-TW" dirty="0"/>
              <a:t>) </a:t>
            </a:r>
            <a:r>
              <a:rPr lang="zh-TW" altLang="en-US" dirty="0" smtClean="0"/>
              <a:t>，改</a:t>
            </a:r>
            <a:r>
              <a:rPr lang="zh-TW" altLang="en-US" dirty="0"/>
              <a:t>為下列公式，其中</a:t>
            </a:r>
            <a:r>
              <a:rPr lang="en-US" altLang="zh-TW" dirty="0"/>
              <a:t>h</a:t>
            </a:r>
            <a:r>
              <a:rPr lang="zh-TW" altLang="en-US" dirty="0"/>
              <a:t>就是預測值</a:t>
            </a:r>
            <a:r>
              <a:rPr lang="en-US" altLang="zh-TW" dirty="0"/>
              <a:t>(y)</a:t>
            </a:r>
            <a:r>
              <a:rPr lang="zh-TW" altLang="en-US" dirty="0"/>
              <a:t>，同樣，將它加一個 </a:t>
            </a:r>
            <a:r>
              <a:rPr lang="en-US" altLang="zh-TW" dirty="0"/>
              <a:t>Activation Function(</a:t>
            </a:r>
            <a:r>
              <a:rPr lang="zh-TW" altLang="en-US" dirty="0"/>
              <a:t>通常使用 </a:t>
            </a:r>
            <a:r>
              <a:rPr lang="en-US" altLang="zh-TW" dirty="0" err="1"/>
              <a:t>tanh</a:t>
            </a:r>
            <a:r>
              <a:rPr lang="en-US" altLang="zh-TW" dirty="0"/>
              <a:t>)</a:t>
            </a:r>
            <a:r>
              <a:rPr lang="zh-TW" altLang="en-US" dirty="0"/>
              <a:t>，就變成第二個公式</a:t>
            </a:r>
          </a:p>
          <a:p>
            <a:endParaRPr lang="zh-TW" altLang="en-US" dirty="0"/>
          </a:p>
        </p:txBody>
      </p:sp>
      <p:pic>
        <p:nvPicPr>
          <p:cNvPr id="4098" name="Picture 2" descr="E:\Delete\git_r\two_month_report\202011_2021_1\11_16_to_11_20_third\img\rnn_activ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2997759"/>
            <a:ext cx="4595812" cy="6815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Delete\git_r\two_month_report\202011_2021_1\11_16_to_11_20_third\img\rnn_activat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839" y="4086225"/>
            <a:ext cx="248031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p>
        </p:txBody>
      </p:sp>
      <p:sp>
        <p:nvSpPr>
          <p:cNvPr id="5" name="內容版面配置區 4"/>
          <p:cNvSpPr>
            <a:spLocks noGrp="1"/>
          </p:cNvSpPr>
          <p:nvPr>
            <p:ph sz="quarter" idx="13"/>
          </p:nvPr>
        </p:nvSpPr>
        <p:spPr/>
        <p:txBody>
          <a:bodyPr/>
          <a:lstStyle/>
          <a:p>
            <a:pPr marL="0" indent="0">
              <a:buNone/>
            </a:pPr>
            <a:endParaRPr lang="zh-TW" altLang="en-US" dirty="0"/>
          </a:p>
        </p:txBody>
      </p:sp>
      <p:pic>
        <p:nvPicPr>
          <p:cNvPr id="5122" name="Picture 2" descr="E:\Delete\git_r\two_month_report\202011_2021_1\11_16_to_11_20_third\img\rnn_mode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48" y="1233488"/>
            <a:ext cx="7785228" cy="381476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smtClean="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r>
              <a:rPr lang="en-US" altLang="zh-TW" dirty="0" smtClean="0"/>
              <a:t>)</a:t>
            </a:r>
            <a:endParaRPr lang="zh-TW" altLang="en-US" dirty="0"/>
          </a:p>
        </p:txBody>
      </p:sp>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圖解</a:t>
            </a:r>
            <a:endParaRPr lang="zh-CN" altLang="en-US" dirty="0"/>
          </a:p>
        </p:txBody>
      </p:sp>
      <p:sp>
        <p:nvSpPr>
          <p:cNvPr id="9" name="î$ḷíḋé">
            <a:extLst>
              <a:ext uri="{FF2B5EF4-FFF2-40B4-BE49-F238E27FC236}">
                <a16:creationId xmlns:p14="http://schemas.microsoft.com/office/powerpoint/2010/main" xmlns:a16="http://schemas.microsoft.com/office/drawing/2014/main" xmlns=""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accent4"/>
                </a:solidFill>
                <a:latin typeface="Impact" panose="020B0806030902050204" pitchFamily="34" charset="0"/>
                <a:cs typeface="Arial" panose="020B0604020202020204" pitchFamily="34" charset="0"/>
              </a:rPr>
              <a:t>/</a:t>
            </a:r>
            <a:r>
              <a:rPr lang="en-US" altLang="zh-CN" sz="100" spc="100" dirty="0" smtClean="0">
                <a:solidFill>
                  <a:schemeClr val="accent4"/>
                </a:solidFill>
                <a:latin typeface="Impact" panose="020B0806030902050204" pitchFamily="34" charset="0"/>
                <a:cs typeface="Arial" panose="020B0604020202020204" pitchFamily="34" charset="0"/>
              </a:rPr>
              <a:t> </a:t>
            </a:r>
            <a:r>
              <a:rPr lang="en-US" altLang="zh-CN" spc="100" dirty="0" smtClean="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4251599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最基本的单层网络结构，输入</a:t>
            </a:r>
            <a:r>
              <a:rPr lang="zh-CN" altLang="en-US" dirty="0" smtClean="0"/>
              <a:t>是</a:t>
            </a:r>
            <a:r>
              <a:rPr lang="en-US" altLang="zh-CN" dirty="0" smtClean="0"/>
              <a:t>x</a:t>
            </a:r>
            <a:r>
              <a:rPr lang="zh-CN" altLang="en-US" dirty="0" smtClean="0"/>
              <a:t>，</a:t>
            </a:r>
            <a:r>
              <a:rPr lang="zh-CN" altLang="en-US" dirty="0"/>
              <a:t>经过变换</a:t>
            </a:r>
            <a:r>
              <a:rPr lang="en-US" altLang="zh-CN" dirty="0" err="1"/>
              <a:t>Wx+b</a:t>
            </a:r>
            <a:r>
              <a:rPr lang="zh-CN" altLang="en-US" dirty="0"/>
              <a:t>和激活函数</a:t>
            </a:r>
            <a:r>
              <a:rPr lang="en-US" altLang="zh-CN" dirty="0"/>
              <a:t>f</a:t>
            </a:r>
            <a:r>
              <a:rPr lang="zh-CN" altLang="en-US" dirty="0"/>
              <a:t>得到输出</a:t>
            </a:r>
            <a:r>
              <a:rPr lang="en-US" altLang="zh-CN" dirty="0"/>
              <a:t>y</a:t>
            </a:r>
            <a:r>
              <a:rPr lang="zh-CN" altLang="en-US" dirty="0"/>
              <a:t>： </a:t>
            </a:r>
            <a:endParaRPr lang="zh-TW" altLang="en-US" dirty="0"/>
          </a:p>
        </p:txBody>
      </p:sp>
      <p:pic>
        <p:nvPicPr>
          <p:cNvPr id="6146" name="Picture 2" descr="E:\Delete\git_r\two_month_report\202011_2021_1\11_16_to_11_20_third\img\rnn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838325"/>
            <a:ext cx="6858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在实际应用中，我们还会遇到很多序列形的数据，如： </a:t>
            </a:r>
          </a:p>
          <a:p>
            <a:r>
              <a:rPr lang="zh-CN" altLang="en-US" dirty="0"/>
              <a:t>自然语言处理问题。</a:t>
            </a:r>
            <a:r>
              <a:rPr lang="en-US" altLang="zh-CN" dirty="0"/>
              <a:t>x1</a:t>
            </a:r>
            <a:r>
              <a:rPr lang="zh-CN" altLang="en-US" dirty="0"/>
              <a:t>可以看做是第一个单词，</a:t>
            </a:r>
            <a:r>
              <a:rPr lang="en-US" altLang="zh-CN" dirty="0"/>
              <a:t>x2</a:t>
            </a:r>
            <a:r>
              <a:rPr lang="zh-CN" altLang="en-US" dirty="0"/>
              <a:t>可以看做是第二个单词，依次类推。 </a:t>
            </a:r>
          </a:p>
          <a:p>
            <a:r>
              <a:rPr lang="zh-CN" altLang="en-US" dirty="0"/>
              <a:t>语音处理。此时，</a:t>
            </a:r>
            <a:r>
              <a:rPr lang="en-US" altLang="zh-CN" dirty="0"/>
              <a:t>x1</a:t>
            </a:r>
            <a:r>
              <a:rPr lang="zh-CN" altLang="en-US" dirty="0"/>
              <a:t>、</a:t>
            </a:r>
            <a:r>
              <a:rPr lang="en-US" altLang="zh-CN" dirty="0"/>
              <a:t>x2</a:t>
            </a:r>
            <a:r>
              <a:rPr lang="zh-CN" altLang="en-US" dirty="0"/>
              <a:t>、</a:t>
            </a:r>
            <a:r>
              <a:rPr lang="en-US" altLang="zh-CN" dirty="0"/>
              <a:t>x3……</a:t>
            </a:r>
            <a:r>
              <a:rPr lang="zh-CN" altLang="en-US" dirty="0"/>
              <a:t>是每帧的声音信号。 </a:t>
            </a:r>
          </a:p>
          <a:p>
            <a:r>
              <a:rPr lang="zh-CN" altLang="en-US" dirty="0"/>
              <a:t>时间序列问题。例如每天的股票价格等等</a:t>
            </a:r>
            <a:r>
              <a:rPr lang="zh-CN" altLang="en-US" dirty="0" smtClean="0"/>
              <a:t>。 </a:t>
            </a:r>
            <a:endParaRPr lang="en-US" altLang="zh-CN" dirty="0" smtClean="0"/>
          </a:p>
          <a:p>
            <a:r>
              <a:rPr lang="zh-CN" altLang="en-US" dirty="0" smtClean="0"/>
              <a:t>其单个序列如下图所示：</a:t>
            </a:r>
          </a:p>
          <a:p>
            <a:endParaRPr lang="zh-TW" altLang="en-US" dirty="0"/>
          </a:p>
        </p:txBody>
      </p:sp>
      <p:pic>
        <p:nvPicPr>
          <p:cNvPr id="7170" name="Picture 2" descr="E:\Delete\git_r\two_month_report\202011_2021_1\11_16_to_11_20_third\img\rnn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19475"/>
            <a:ext cx="68580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down)">
                                      <p:cBhvr>
                                        <p:cTn id="7" dur="580">
                                          <p:stCondLst>
                                            <p:cond delay="0"/>
                                          </p:stCondLst>
                                        </p:cTn>
                                        <p:tgtEl>
                                          <p:spTgt spid="5">
                                            <p:txEl>
                                              <p:pRg st="4" end="4"/>
                                            </p:txEl>
                                          </p:spTgt>
                                        </p:tgtEl>
                                      </p:cBhvr>
                                    </p:animEffect>
                                    <p:anim calcmode="lin" valueType="num">
                                      <p:cBhvr>
                                        <p:cTn id="8"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4" end="4"/>
                                            </p:txEl>
                                          </p:spTgt>
                                        </p:tgtEl>
                                      </p:cBhvr>
                                      <p:to x="100000" y="60000"/>
                                    </p:animScale>
                                    <p:animScale>
                                      <p:cBhvr>
                                        <p:cTn id="14" dur="166" decel="50000">
                                          <p:stCondLst>
                                            <p:cond delay="676"/>
                                          </p:stCondLst>
                                        </p:cTn>
                                        <p:tgtEl>
                                          <p:spTgt spid="5">
                                            <p:txEl>
                                              <p:pRg st="4" end="4"/>
                                            </p:txEl>
                                          </p:spTgt>
                                        </p:tgtEl>
                                      </p:cBhvr>
                                      <p:to x="100000" y="100000"/>
                                    </p:animScale>
                                    <p:animScale>
                                      <p:cBhvr>
                                        <p:cTn id="15" dur="26">
                                          <p:stCondLst>
                                            <p:cond delay="1312"/>
                                          </p:stCondLst>
                                        </p:cTn>
                                        <p:tgtEl>
                                          <p:spTgt spid="5">
                                            <p:txEl>
                                              <p:pRg st="4" end="4"/>
                                            </p:txEl>
                                          </p:spTgt>
                                        </p:tgtEl>
                                      </p:cBhvr>
                                      <p:to x="100000" y="80000"/>
                                    </p:animScale>
                                    <p:animScale>
                                      <p:cBhvr>
                                        <p:cTn id="16" dur="166" decel="50000">
                                          <p:stCondLst>
                                            <p:cond delay="1338"/>
                                          </p:stCondLst>
                                        </p:cTn>
                                        <p:tgtEl>
                                          <p:spTgt spid="5">
                                            <p:txEl>
                                              <p:pRg st="4" end="4"/>
                                            </p:txEl>
                                          </p:spTgt>
                                        </p:tgtEl>
                                      </p:cBhvr>
                                      <p:to x="100000" y="100000"/>
                                    </p:animScale>
                                    <p:animScale>
                                      <p:cBhvr>
                                        <p:cTn id="17" dur="26">
                                          <p:stCondLst>
                                            <p:cond delay="1642"/>
                                          </p:stCondLst>
                                        </p:cTn>
                                        <p:tgtEl>
                                          <p:spTgt spid="5">
                                            <p:txEl>
                                              <p:pRg st="4" end="4"/>
                                            </p:txEl>
                                          </p:spTgt>
                                        </p:tgtEl>
                                      </p:cBhvr>
                                      <p:to x="100000" y="90000"/>
                                    </p:animScale>
                                    <p:animScale>
                                      <p:cBhvr>
                                        <p:cTn id="18" dur="166" decel="50000">
                                          <p:stCondLst>
                                            <p:cond delay="1668"/>
                                          </p:stCondLst>
                                        </p:cTn>
                                        <p:tgtEl>
                                          <p:spTgt spid="5">
                                            <p:txEl>
                                              <p:pRg st="4" end="4"/>
                                            </p:txEl>
                                          </p:spTgt>
                                        </p:tgtEl>
                                      </p:cBhvr>
                                      <p:to x="100000" y="100000"/>
                                    </p:animScale>
                                    <p:animScale>
                                      <p:cBhvr>
                                        <p:cTn id="19" dur="26">
                                          <p:stCondLst>
                                            <p:cond delay="1808"/>
                                          </p:stCondLst>
                                        </p:cTn>
                                        <p:tgtEl>
                                          <p:spTgt spid="5">
                                            <p:txEl>
                                              <p:pRg st="4" end="4"/>
                                            </p:txEl>
                                          </p:spTgt>
                                        </p:tgtEl>
                                      </p:cBhvr>
                                      <p:to x="100000" y="95000"/>
                                    </p:animScale>
                                    <p:animScale>
                                      <p:cBhvr>
                                        <p:cTn id="20" dur="166" decel="50000">
                                          <p:stCondLst>
                                            <p:cond delay="1834"/>
                                          </p:stCondLst>
                                        </p:cTn>
                                        <p:tgtEl>
                                          <p:spTgt spid="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a:t>
            </a:r>
            <a:r>
              <a:rPr lang="zh-CN" altLang="en-US" dirty="0" smtClean="0"/>
              <a:t>诸</a:t>
            </a:r>
            <a:r>
              <a:rPr lang="zh-CN" altLang="en-US" dirty="0"/>
              <a:t>如此类的序列数据用原始的神经网络难以建模</a:t>
            </a:r>
            <a:r>
              <a:rPr lang="zh-CN" altLang="en-US" dirty="0" smtClean="0"/>
              <a:t>，</a:t>
            </a:r>
            <a:endParaRPr lang="en-US" altLang="zh-CN" dirty="0" smtClean="0"/>
          </a:p>
          <a:p>
            <a:r>
              <a:rPr lang="zh-CN" altLang="en-US" dirty="0" smtClean="0"/>
              <a:t>基</a:t>
            </a:r>
            <a:r>
              <a:rPr lang="zh-CN" altLang="en-US" dirty="0"/>
              <a:t>于此，</a:t>
            </a:r>
            <a:r>
              <a:rPr lang="en-US" altLang="zh-CN" dirty="0"/>
              <a:t>RNN</a:t>
            </a:r>
            <a:r>
              <a:rPr lang="zh-CN" altLang="en-US" dirty="0"/>
              <a:t>引入了隐状态*</a:t>
            </a:r>
            <a:r>
              <a:rPr lang="en-US" altLang="zh-CN" dirty="0"/>
              <a:t>ℎ*</a:t>
            </a:r>
            <a:r>
              <a:rPr lang="zh-CN" altLang="en-US" dirty="0"/>
              <a:t>（</a:t>
            </a:r>
            <a:r>
              <a:rPr lang="en-US" altLang="zh-CN" dirty="0"/>
              <a:t>hidden state</a:t>
            </a:r>
            <a:r>
              <a:rPr lang="zh-CN" altLang="en-US" dirty="0"/>
              <a:t>）</a:t>
            </a:r>
            <a:r>
              <a:rPr lang="zh-CN" altLang="en-US" dirty="0" smtClean="0"/>
              <a:t>，</a:t>
            </a:r>
            <a:endParaRPr lang="en-US" altLang="zh-CN" dirty="0" smtClean="0"/>
          </a:p>
          <a:p>
            <a:r>
              <a:rPr lang="zh-CN" altLang="en-US" dirty="0" smtClean="0"/>
              <a:t>*</a:t>
            </a:r>
            <a:r>
              <a:rPr lang="en-US" altLang="zh-CN" dirty="0"/>
              <a:t>ℎ*•</a:t>
            </a:r>
            <a:r>
              <a:rPr lang="zh-CN" altLang="en-US" dirty="0"/>
              <a:t>可对序列数据提取特征，接着再转换为输出。  为了便于理解，先计算*</a:t>
            </a:r>
            <a:r>
              <a:rPr lang="en-US" altLang="zh-CN" dirty="0"/>
              <a:t>ℎ*1•</a:t>
            </a:r>
            <a:r>
              <a:rPr lang="zh-CN" altLang="en-US" dirty="0"/>
              <a:t>： </a:t>
            </a:r>
            <a:endParaRPr lang="en-US" altLang="zh-CN" dirty="0" smtClean="0"/>
          </a:p>
          <a:p>
            <a:endParaRPr lang="zh-TW" altLang="en-US" dirty="0"/>
          </a:p>
        </p:txBody>
      </p:sp>
      <p:pic>
        <p:nvPicPr>
          <p:cNvPr id="8194" name="Picture 2" descr="E:\Delete\git_r\two_month_report\202011_2021_1\11_16_to_11_20_third\img\rnn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590800"/>
            <a:ext cx="6858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5390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225</TotalTime>
  <Words>1304</Words>
  <Application>Microsoft Office PowerPoint</Application>
  <PresentationFormat>自訂</PresentationFormat>
  <Paragraphs>92</Paragraphs>
  <Slides>21</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21</vt:i4>
      </vt:variant>
    </vt:vector>
  </HeadingPairs>
  <TitlesOfParts>
    <vt:vector size="23" baseType="lpstr">
      <vt:lpstr>主题5</vt:lpstr>
      <vt:lpstr>think-cell Slide</vt:lpstr>
      <vt:lpstr>循環神經網路  介紹 </vt:lpstr>
      <vt:lpstr>PowerPoint 簡報</vt:lpstr>
      <vt:lpstr>RNN 簡介</vt:lpstr>
      <vt:lpstr>RNN 簡介</vt:lpstr>
      <vt:lpstr>RNN 簡介</vt:lpstr>
      <vt:lpstr>RNN 圖解</vt:lpstr>
      <vt:lpstr>RNN 圖解</vt:lpstr>
      <vt:lpstr>RNN 圖解</vt:lpstr>
      <vt:lpstr>RNN 圖解</vt:lpstr>
      <vt:lpstr>RNN 圖解</vt:lpstr>
      <vt:lpstr>RNN 圖解</vt:lpstr>
      <vt:lpstr>RNN 圖解</vt:lpstr>
      <vt:lpstr>RNN 圖解</vt:lpstr>
      <vt:lpstr>RNN特點</vt:lpstr>
      <vt:lpstr>典型RNN模型</vt:lpstr>
      <vt:lpstr>SoftMax function</vt:lpstr>
      <vt:lpstr>Softmax function</vt:lpstr>
      <vt:lpstr>Softmax function</vt:lpstr>
      <vt:lpstr>RNN Demo</vt:lpstr>
      <vt:lpstr>Use "Title Only"  Layout</vt:lpstr>
      <vt:lpstr>tha nks! Complicated to be Simple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15</cp:revision>
  <cp:lastPrinted>2019-07-31T16:00:00Z</cp:lastPrinted>
  <dcterms:created xsi:type="dcterms:W3CDTF">2019-07-31T16:00:00Z</dcterms:created>
  <dcterms:modified xsi:type="dcterms:W3CDTF">2020-11-13T05:56:33Z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