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heme/themeOverride4.xml" ContentType="application/vnd.openxmlformats-officedocument.themeOverride+xml"/>
  <Override PartName="/ppt/tags/tag5.xml" ContentType="application/vnd.openxmlformats-officedocument.presentationml.tags+xml"/>
  <Override PartName="/ppt/theme/themeOverride5.xml" ContentType="application/vnd.openxmlformats-officedocument.themeOverride+xml"/>
  <Override PartName="/ppt/tags/tag6.xml" ContentType="application/vnd.openxmlformats-officedocument.presentationml.tags+xml"/>
  <Override PartName="/ppt/theme/themeOverride6.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heme/themeOverride7.xml" ContentType="application/vnd.openxmlformats-officedocument.themeOverride+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6" r:id="rId2"/>
    <p:sldId id="269" r:id="rId3"/>
    <p:sldId id="258" r:id="rId4"/>
    <p:sldId id="281" r:id="rId5"/>
    <p:sldId id="282" r:id="rId6"/>
    <p:sldId id="298" r:id="rId7"/>
    <p:sldId id="297" r:id="rId8"/>
    <p:sldId id="278" r:id="rId9"/>
    <p:sldId id="283" r:id="rId10"/>
    <p:sldId id="284" r:id="rId11"/>
    <p:sldId id="285" r:id="rId12"/>
    <p:sldId id="287" r:id="rId13"/>
    <p:sldId id="286" r:id="rId14"/>
    <p:sldId id="288" r:id="rId15"/>
    <p:sldId id="290" r:id="rId16"/>
    <p:sldId id="296" r:id="rId17"/>
    <p:sldId id="292" r:id="rId18"/>
    <p:sldId id="293" r:id="rId19"/>
    <p:sldId id="279" r:id="rId20"/>
    <p:sldId id="294" r:id="rId21"/>
    <p:sldId id="295" r:id="rId22"/>
    <p:sldId id="280" r:id="rId23"/>
    <p:sldId id="270" r:id="rId24"/>
    <p:sldId id="261" r:id="rId25"/>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8FF"/>
    <a:srgbClr val="FFEED5"/>
    <a:srgbClr val="FFC97D"/>
    <a:srgbClr val="90B5FE"/>
    <a:srgbClr val="013CB3"/>
    <a:srgbClr val="A20000"/>
    <a:srgbClr val="A40000"/>
    <a:srgbClr val="9E0000"/>
    <a:srgbClr val="C7450B"/>
    <a:srgbClr val="E24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D4203-D9ED-440C-90F0-E44693686A18}" v="111" dt="2018-07-30T02:23:45.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p:scale>
          <a:sx n="100" d="100"/>
          <a:sy n="100" d="100"/>
        </p:scale>
        <p:origin x="-72" y="-486"/>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成平 曾" userId="fd1918ea-2df8-4eee-b319-b4160af742b7" providerId="ADAL" clId="{25AB174D-796C-4582-8DA1-6AF1126328A7}"/>
    <pc:docChg chg="custSel delSld modSld sldOrd">
      <pc:chgData name="成平 曾" userId="fd1918ea-2df8-4eee-b319-b4160af742b7" providerId="ADAL" clId="{25AB174D-796C-4582-8DA1-6AF1126328A7}" dt="2018-07-30T02:16:04.191" v="105"/>
      <pc:docMkLst>
        <pc:docMk/>
      </pc:docMkLst>
      <pc:sldChg chg="addSp delSp modSp modTransition">
        <pc:chgData name="成平 曾" userId="fd1918ea-2df8-4eee-b319-b4160af742b7" providerId="ADAL" clId="{25AB174D-796C-4582-8DA1-6AF1126328A7}" dt="2018-07-30T02:14:18.036" v="53"/>
        <pc:sldMkLst>
          <pc:docMk/>
          <pc:sldMk cId="745032783" sldId="263"/>
        </pc:sldMkLst>
        <pc:spChg chg="add del mod">
          <ac:chgData name="成平 曾" userId="fd1918ea-2df8-4eee-b319-b4160af742b7" providerId="ADAL" clId="{25AB174D-796C-4582-8DA1-6AF1126328A7}" dt="2018-07-30T02:14:17.809" v="52" actId="478"/>
          <ac:spMkLst>
            <pc:docMk/>
            <pc:sldMk cId="745032783" sldId="263"/>
            <ac:spMk id="30" creationId="{0084FEA1-D889-44E5-9742-EB131E0431E7}"/>
          </ac:spMkLst>
        </pc:spChg>
        <pc:spChg chg="add">
          <ac:chgData name="成平 曾" userId="fd1918ea-2df8-4eee-b319-b4160af742b7" providerId="ADAL" clId="{25AB174D-796C-4582-8DA1-6AF1126328A7}" dt="2018-07-30T02:14:18.036" v="53"/>
          <ac:spMkLst>
            <pc:docMk/>
            <pc:sldMk cId="745032783" sldId="263"/>
            <ac:spMk id="31" creationId="{DAE001C2-4C13-4B81-8DEF-587F0475D5C3}"/>
          </ac:spMkLst>
        </pc:spChg>
      </pc:sldChg>
      <pc:sldChg chg="addSp modTransition">
        <pc:chgData name="成平 曾" userId="fd1918ea-2df8-4eee-b319-b4160af742b7" providerId="ADAL" clId="{25AB174D-796C-4582-8DA1-6AF1126328A7}" dt="2018-07-30T02:14:20.113" v="54"/>
        <pc:sldMkLst>
          <pc:docMk/>
          <pc:sldMk cId="1646487189" sldId="264"/>
        </pc:sldMkLst>
        <pc:spChg chg="add">
          <ac:chgData name="成平 曾" userId="fd1918ea-2df8-4eee-b319-b4160af742b7" providerId="ADAL" clId="{25AB174D-796C-4582-8DA1-6AF1126328A7}" dt="2018-07-30T02:14:20.113" v="54"/>
          <ac:spMkLst>
            <pc:docMk/>
            <pc:sldMk cId="1646487189" sldId="264"/>
            <ac:spMk id="47" creationId="{E5DEE5E9-29F9-4569-B160-ED6B322E481B}"/>
          </ac:spMkLst>
        </pc:spChg>
      </pc:sldChg>
      <pc:sldChg chg="addSp modSp ord modTransition">
        <pc:chgData name="成平 曾" userId="fd1918ea-2df8-4eee-b319-b4160af742b7" providerId="ADAL" clId="{25AB174D-796C-4582-8DA1-6AF1126328A7}" dt="2018-07-30T02:14:09.341" v="51" actId="14100"/>
        <pc:sldMkLst>
          <pc:docMk/>
          <pc:sldMk cId="2958572277" sldId="265"/>
        </pc:sldMkLst>
        <pc:spChg chg="add mod">
          <ac:chgData name="成平 曾" userId="fd1918ea-2df8-4eee-b319-b4160af742b7" providerId="ADAL" clId="{25AB174D-796C-4582-8DA1-6AF1126328A7}" dt="2018-07-30T02:14:09.341" v="51" actId="14100"/>
          <ac:spMkLst>
            <pc:docMk/>
            <pc:sldMk cId="2958572277" sldId="265"/>
            <ac:spMk id="66" creationId="{F9F18485-26E6-4463-9EA4-7BEC48527BBB}"/>
          </ac:spMkLst>
        </pc:spChg>
      </pc:sldChg>
      <pc:sldChg chg="addSp modSp modTransition">
        <pc:chgData name="成平 曾" userId="fd1918ea-2df8-4eee-b319-b4160af742b7" providerId="ADAL" clId="{25AB174D-796C-4582-8DA1-6AF1126328A7}" dt="2018-07-30T02:15:58.807" v="104"/>
        <pc:sldMkLst>
          <pc:docMk/>
          <pc:sldMk cId="194311464" sldId="266"/>
        </pc:sldMkLst>
        <pc:spChg chg="add mod">
          <ac:chgData name="成平 曾" userId="fd1918ea-2df8-4eee-b319-b4160af742b7" providerId="ADAL" clId="{25AB174D-796C-4582-8DA1-6AF1126328A7}" dt="2018-07-30T02:15:58.807" v="104"/>
          <ac:spMkLst>
            <pc:docMk/>
            <pc:sldMk cId="194311464" sldId="266"/>
            <ac:spMk id="89" creationId="{F056E86D-4F76-48FC-8B09-A2BE84DC2E44}"/>
          </ac:spMkLst>
        </pc:spChg>
      </pc:sldChg>
      <pc:sldChg chg="del">
        <pc:chgData name="成平 曾" userId="fd1918ea-2df8-4eee-b319-b4160af742b7" providerId="ADAL" clId="{25AB174D-796C-4582-8DA1-6AF1126328A7}" dt="2018-07-30T02:12:01.316" v="4" actId="2696"/>
        <pc:sldMkLst>
          <pc:docMk/>
          <pc:sldMk cId="4053583199" sldId="267"/>
        </pc:sldMkLst>
      </pc:sldChg>
      <pc:sldChg chg="del">
        <pc:chgData name="成平 曾" userId="fd1918ea-2df8-4eee-b319-b4160af742b7" providerId="ADAL" clId="{25AB174D-796C-4582-8DA1-6AF1126328A7}" dt="2018-07-30T02:12:01.275" v="0" actId="2696"/>
        <pc:sldMkLst>
          <pc:docMk/>
          <pc:sldMk cId="558770741" sldId="270"/>
        </pc:sldMkLst>
      </pc:sldChg>
      <pc:sldChg chg="del">
        <pc:chgData name="成平 曾" userId="fd1918ea-2df8-4eee-b319-b4160af742b7" providerId="ADAL" clId="{25AB174D-796C-4582-8DA1-6AF1126328A7}" dt="2018-07-30T02:12:01.303" v="3" actId="2696"/>
        <pc:sldMkLst>
          <pc:docMk/>
          <pc:sldMk cId="1820242946" sldId="274"/>
        </pc:sldMkLst>
      </pc:sldChg>
      <pc:sldChg chg="del">
        <pc:chgData name="成平 曾" userId="fd1918ea-2df8-4eee-b319-b4160af742b7" providerId="ADAL" clId="{25AB174D-796C-4582-8DA1-6AF1126328A7}" dt="2018-07-30T02:12:01.333" v="6" actId="2696"/>
        <pc:sldMkLst>
          <pc:docMk/>
          <pc:sldMk cId="477884624" sldId="275"/>
        </pc:sldMkLst>
      </pc:sldChg>
      <pc:sldChg chg="del">
        <pc:chgData name="成平 曾" userId="fd1918ea-2df8-4eee-b319-b4160af742b7" providerId="ADAL" clId="{25AB174D-796C-4582-8DA1-6AF1126328A7}" dt="2018-07-30T02:12:01.340" v="7" actId="2696"/>
        <pc:sldMkLst>
          <pc:docMk/>
          <pc:sldMk cId="2782375922" sldId="276"/>
        </pc:sldMkLst>
      </pc:sldChg>
      <pc:sldChg chg="del">
        <pc:chgData name="成平 曾" userId="fd1918ea-2df8-4eee-b319-b4160af742b7" providerId="ADAL" clId="{25AB174D-796C-4582-8DA1-6AF1126328A7}" dt="2018-07-30T02:12:01.324" v="5" actId="2696"/>
        <pc:sldMkLst>
          <pc:docMk/>
          <pc:sldMk cId="2088582390" sldId="277"/>
        </pc:sldMkLst>
      </pc:sldChg>
      <pc:sldChg chg="del">
        <pc:chgData name="成平 曾" userId="fd1918ea-2df8-4eee-b319-b4160af742b7" providerId="ADAL" clId="{25AB174D-796C-4582-8DA1-6AF1126328A7}" dt="2018-07-30T02:12:01.292" v="2" actId="2696"/>
        <pc:sldMkLst>
          <pc:docMk/>
          <pc:sldMk cId="761741927" sldId="279"/>
        </pc:sldMkLst>
      </pc:sldChg>
      <pc:sldChg chg="del">
        <pc:chgData name="成平 曾" userId="fd1918ea-2df8-4eee-b319-b4160af742b7" providerId="ADAL" clId="{25AB174D-796C-4582-8DA1-6AF1126328A7}" dt="2018-07-30T02:12:01.284" v="1" actId="2696"/>
        <pc:sldMkLst>
          <pc:docMk/>
          <pc:sldMk cId="3420189757" sldId="281"/>
        </pc:sldMkLst>
      </pc:sldChg>
      <pc:sldChg chg="addSp modTransition">
        <pc:chgData name="成平 曾" userId="fd1918ea-2df8-4eee-b319-b4160af742b7" providerId="ADAL" clId="{25AB174D-796C-4582-8DA1-6AF1126328A7}" dt="2018-07-30T02:16:04.191" v="105"/>
        <pc:sldMkLst>
          <pc:docMk/>
          <pc:sldMk cId="3563110417" sldId="282"/>
        </pc:sldMkLst>
        <pc:spChg chg="add">
          <ac:chgData name="成平 曾" userId="fd1918ea-2df8-4eee-b319-b4160af742b7" providerId="ADAL" clId="{25AB174D-796C-4582-8DA1-6AF1126328A7}" dt="2018-07-30T02:16:04.191" v="105"/>
          <ac:spMkLst>
            <pc:docMk/>
            <pc:sldMk cId="3563110417" sldId="282"/>
            <ac:spMk id="68" creationId="{6587B3EC-A802-406A-8E1F-EF102EC71C6C}"/>
          </ac:spMkLst>
        </pc:spChg>
      </pc:sldChg>
    </pc:docChg>
  </pc:docChgLst>
  <pc:docChgLst>
    <pc:chgData name="成平 曾" userId="fd1918ea-2df8-4eee-b319-b4160af742b7" providerId="ADAL" clId="{8DFD4203-D9ED-440C-90F0-E44693686A18}"/>
    <pc:docChg chg="custSel addSld modSld">
      <pc:chgData name="成平 曾" userId="fd1918ea-2df8-4eee-b319-b4160af742b7" providerId="ADAL" clId="{8DFD4203-D9ED-440C-90F0-E44693686A18}" dt="2018-07-30T02:23:45.022" v="3"/>
      <pc:docMkLst>
        <pc:docMk/>
      </pc:docMkLst>
      <pc:sldChg chg="addSp delSp add modTransition">
        <pc:chgData name="成平 曾" userId="fd1918ea-2df8-4eee-b319-b4160af742b7" providerId="ADAL" clId="{8DFD4203-D9ED-440C-90F0-E44693686A18}" dt="2018-07-30T02:23:45.022" v="3"/>
        <pc:sldMkLst>
          <pc:docMk/>
          <pc:sldMk cId="545778957" sldId="259"/>
        </pc:sldMkLst>
        <pc:spChg chg="add">
          <ac:chgData name="成平 曾" userId="fd1918ea-2df8-4eee-b319-b4160af742b7" providerId="ADAL" clId="{8DFD4203-D9ED-440C-90F0-E44693686A18}" dt="2018-07-30T02:23:45.022" v="3"/>
          <ac:spMkLst>
            <pc:docMk/>
            <pc:sldMk cId="545778957" sldId="259"/>
            <ac:spMk id="45" creationId="{691C252C-F4D2-4CE4-9EB3-ED2888C92C09}"/>
          </ac:spMkLst>
        </pc:spChg>
        <pc:spChg chg="del">
          <ac:chgData name="成平 曾" userId="fd1918ea-2df8-4eee-b319-b4160af742b7" providerId="ADAL" clId="{8DFD4203-D9ED-440C-90F0-E44693686A18}" dt="2018-07-30T02:23:44.728" v="2" actId="478"/>
          <ac:spMkLst>
            <pc:docMk/>
            <pc:sldMk cId="545778957" sldId="259"/>
            <ac:spMk id="51" creationId="{DB6B50C1-7119-4649-A59E-12A0D311364C}"/>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2020/11/16</a:t>
            </a:fld>
            <a:endParaRPr lang="zh-CN" altLang="en-US"/>
          </a:p>
        </p:txBody>
      </p:sp>
      <p:sp>
        <p:nvSpPr>
          <p:cNvPr id="4" name="页脚占位符 3">
            <a:extLst>
              <a:ext uri="{FF2B5EF4-FFF2-40B4-BE49-F238E27FC236}">
                <a16:creationId xmlns:a16="http://schemas.microsoft.com/office/drawing/2014/main" xmlns=""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2" name="îṩ1ïdê">
            <a:extLst>
              <a:ext uri="{FF2B5EF4-FFF2-40B4-BE49-F238E27FC236}">
                <a16:creationId xmlns:p14="http://schemas.microsoft.com/office/powerpoint/2010/main" xmlns:a16="http://schemas.microsoft.com/office/drawing/2014/main" xmlns="" id="{B165F2F7-32E4-4AF8-8657-36AC30D78579}"/>
              </a:ext>
            </a:extLst>
          </p:cNvPr>
          <p:cNvSpPr/>
          <p:nvPr userDrawn="1"/>
        </p:nvSpPr>
        <p:spPr>
          <a:xfrm>
            <a:off x="0" y="3214811"/>
            <a:ext cx="12191999" cy="3025651"/>
          </a:xfrm>
          <a:prstGeom prst="rect">
            <a:avLst/>
          </a:prstGeom>
          <a:solidFill>
            <a:srgbClr val="DDE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9800"/>
          <p:cNvSpPr>
            <a:spLocks noGrp="1"/>
          </p:cNvSpPr>
          <p:nvPr userDrawn="1">
            <p:ph type="subTitle" idx="1" hasCustomPrompt="1"/>
          </p:nvPr>
        </p:nvSpPr>
        <p:spPr>
          <a:xfrm>
            <a:off x="673099" y="5631878"/>
            <a:ext cx="7181303" cy="558799"/>
          </a:xfrm>
        </p:spPr>
        <p:txBody>
          <a:bodyPr anchor="t">
            <a:normAutofit/>
          </a:bodyPr>
          <a:lstStyle>
            <a:lvl1pPr marL="0" indent="0" algn="l">
              <a:buNone/>
              <a:defRPr sz="1600">
                <a:solidFill>
                  <a:schemeClr val="accent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9801"/>
          <p:cNvSpPr>
            <a:spLocks noGrp="1"/>
          </p:cNvSpPr>
          <p:nvPr userDrawn="1">
            <p:ph type="ctrTitle" hasCustomPrompt="1"/>
          </p:nvPr>
        </p:nvSpPr>
        <p:spPr>
          <a:xfrm>
            <a:off x="673099" y="2784331"/>
            <a:ext cx="7181303" cy="2847548"/>
          </a:xfrm>
        </p:spPr>
        <p:txBody>
          <a:bodyPr anchor="b">
            <a:normAutofit/>
          </a:bodyPr>
          <a:lstStyle>
            <a:lvl1pPr algn="l">
              <a:defRPr sz="4000">
                <a:solidFill>
                  <a:schemeClr val="accent2"/>
                </a:solidFill>
              </a:defRPr>
            </a:lvl1pPr>
          </a:lstStyle>
          <a:p>
            <a:r>
              <a:rPr lang="en-US" dirty="0"/>
              <a:t>Click to edit Master title style</a:t>
            </a:r>
            <a:endParaRPr lang="zh-CN" altLang="en-US" dirty="0"/>
          </a:p>
        </p:txBody>
      </p:sp>
      <p:grpSp>
        <p:nvGrpSpPr>
          <p:cNvPr id="7" name="组合 6">
            <a:extLst>
              <a:ext uri="{FF2B5EF4-FFF2-40B4-BE49-F238E27FC236}">
                <a16:creationId xmlns:p14="http://schemas.microsoft.com/office/powerpoint/2010/main" xmlns:a16="http://schemas.microsoft.com/office/drawing/2014/main" xmlns="" id="{3491D0C5-E57C-45B4-AFE5-02F7704CDCF6}"/>
              </a:ext>
            </a:extLst>
          </p:cNvPr>
          <p:cNvGrpSpPr/>
          <p:nvPr/>
        </p:nvGrpSpPr>
        <p:grpSpPr>
          <a:xfrm>
            <a:off x="6613687" y="435429"/>
            <a:ext cx="5156847" cy="6422571"/>
            <a:chOff x="4799728" y="1130300"/>
            <a:chExt cx="3634842" cy="4526998"/>
          </a:xfrm>
        </p:grpSpPr>
        <p:sp>
          <p:nvSpPr>
            <p:cNvPr id="11" name="ïş1ïḓe">
              <a:extLst>
                <a:ext uri="{FF2B5EF4-FFF2-40B4-BE49-F238E27FC236}">
                  <a16:creationId xmlns:p14="http://schemas.microsoft.com/office/powerpoint/2010/main" xmlns:a16="http://schemas.microsoft.com/office/drawing/2014/main" xmlns="" id="{AAEF8C50-AF93-4B64-9F64-BC188B9CC986}"/>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14" name="ïş1îḓé">
              <a:extLst>
                <a:ext uri="{FF2B5EF4-FFF2-40B4-BE49-F238E27FC236}">
                  <a16:creationId xmlns:p14="http://schemas.microsoft.com/office/powerpoint/2010/main" xmlns:a16="http://schemas.microsoft.com/office/drawing/2014/main" xmlns="" id="{D1034528-61F0-451C-8439-59044CBBC42D}"/>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5" name="íṡ1íḑè">
              <a:extLst>
                <a:ext uri="{FF2B5EF4-FFF2-40B4-BE49-F238E27FC236}">
                  <a16:creationId xmlns:p14="http://schemas.microsoft.com/office/powerpoint/2010/main" xmlns:a16="http://schemas.microsoft.com/office/drawing/2014/main" xmlns="" id="{443590D7-CA87-4478-AB6B-8DA2AC5C485A}"/>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6" name="îṥḻiḍê">
              <a:extLst>
                <a:ext uri="{FF2B5EF4-FFF2-40B4-BE49-F238E27FC236}">
                  <a16:creationId xmlns:p14="http://schemas.microsoft.com/office/powerpoint/2010/main" xmlns:a16="http://schemas.microsoft.com/office/drawing/2014/main" xmlns="" id="{FD92C89C-9731-46F9-9B6E-376810BFF18B}"/>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7" name="iṥḷiḑè">
              <a:extLst>
                <a:ext uri="{FF2B5EF4-FFF2-40B4-BE49-F238E27FC236}">
                  <a16:creationId xmlns:p14="http://schemas.microsoft.com/office/powerpoint/2010/main" xmlns:a16="http://schemas.microsoft.com/office/drawing/2014/main" xmlns="" id="{A8591A9D-5538-4DEC-B405-54C510558903}"/>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8" name="íṥḻíḑé">
              <a:extLst>
                <a:ext uri="{FF2B5EF4-FFF2-40B4-BE49-F238E27FC236}">
                  <a16:creationId xmlns:p14="http://schemas.microsoft.com/office/powerpoint/2010/main" xmlns:a16="http://schemas.microsoft.com/office/drawing/2014/main" xmlns="" id="{FC116EBF-5653-4BA4-837E-95BEB302B1FC}"/>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9" name="ïsḷiďê">
              <a:extLst>
                <a:ext uri="{FF2B5EF4-FFF2-40B4-BE49-F238E27FC236}">
                  <a16:creationId xmlns:p14="http://schemas.microsoft.com/office/powerpoint/2010/main" xmlns:a16="http://schemas.microsoft.com/office/drawing/2014/main" xmlns="" id="{D7181733-982F-4ADC-B787-E92C178D9BE9}"/>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20" name="îs1iḓê">
              <a:extLst>
                <a:ext uri="{FF2B5EF4-FFF2-40B4-BE49-F238E27FC236}">
                  <a16:creationId xmlns:p14="http://schemas.microsoft.com/office/powerpoint/2010/main" xmlns:a16="http://schemas.microsoft.com/office/drawing/2014/main" xmlns="" id="{75B1573A-D6DA-4E40-B952-FC6A6E899942}"/>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21" name="íṡḻïdé">
              <a:extLst>
                <a:ext uri="{FF2B5EF4-FFF2-40B4-BE49-F238E27FC236}">
                  <a16:creationId xmlns:p14="http://schemas.microsoft.com/office/powerpoint/2010/main" xmlns:a16="http://schemas.microsoft.com/office/drawing/2014/main" xmlns="" id="{A3C16CC0-0D98-42C3-ACDA-6C6B1AAA14CB}"/>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22" name="ïṧľiḑè">
              <a:extLst>
                <a:ext uri="{FF2B5EF4-FFF2-40B4-BE49-F238E27FC236}">
                  <a16:creationId xmlns:p14="http://schemas.microsoft.com/office/powerpoint/2010/main" xmlns:a16="http://schemas.microsoft.com/office/drawing/2014/main" xmlns="" id="{2EEC5EF2-9731-49D2-8E01-4BAE06CF1807}"/>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3" name="íşľîḋè">
              <a:extLst>
                <a:ext uri="{FF2B5EF4-FFF2-40B4-BE49-F238E27FC236}">
                  <a16:creationId xmlns:p14="http://schemas.microsoft.com/office/powerpoint/2010/main" xmlns:a16="http://schemas.microsoft.com/office/drawing/2014/main" xmlns="" id="{07D33D98-ECF4-43C9-8F9B-502B76AA375A}"/>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4" name="îšḷîḍè">
              <a:extLst>
                <a:ext uri="{FF2B5EF4-FFF2-40B4-BE49-F238E27FC236}">
                  <a16:creationId xmlns:p14="http://schemas.microsoft.com/office/powerpoint/2010/main" xmlns:a16="http://schemas.microsoft.com/office/drawing/2014/main" xmlns="" id="{06AFAADD-E47D-403A-8BCE-6B991B488491}"/>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5" name="îŝļiḑè">
              <a:extLst>
                <a:ext uri="{FF2B5EF4-FFF2-40B4-BE49-F238E27FC236}">
                  <a16:creationId xmlns:p14="http://schemas.microsoft.com/office/powerpoint/2010/main" xmlns:a16="http://schemas.microsoft.com/office/drawing/2014/main" xmlns="" id="{F20679ED-F04B-48C0-86C1-4F4678D0EF44}"/>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6" name="ïsḻïḓe">
              <a:extLst>
                <a:ext uri="{FF2B5EF4-FFF2-40B4-BE49-F238E27FC236}">
                  <a16:creationId xmlns:p14="http://schemas.microsoft.com/office/powerpoint/2010/main" xmlns:a16="http://schemas.microsoft.com/office/drawing/2014/main" xmlns="" id="{178FE26C-EAE2-489E-9818-2AD90604A6E7}"/>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7" name="îṥľíḑê">
              <a:extLst>
                <a:ext uri="{FF2B5EF4-FFF2-40B4-BE49-F238E27FC236}">
                  <a16:creationId xmlns:p14="http://schemas.microsoft.com/office/powerpoint/2010/main" xmlns:a16="http://schemas.microsoft.com/office/drawing/2014/main" xmlns="" id="{54C937FE-182B-4B4C-8B56-94274EF8727A}"/>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8" name="iṧľíḑe">
              <a:extLst>
                <a:ext uri="{FF2B5EF4-FFF2-40B4-BE49-F238E27FC236}">
                  <a16:creationId xmlns:p14="http://schemas.microsoft.com/office/powerpoint/2010/main" xmlns:a16="http://schemas.microsoft.com/office/drawing/2014/main" xmlns="" id="{9EC454E6-4E34-40A0-B134-E27356DF1BD3}"/>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9" name="íşḻïḑê">
              <a:extLst>
                <a:ext uri="{FF2B5EF4-FFF2-40B4-BE49-F238E27FC236}">
                  <a16:creationId xmlns:p14="http://schemas.microsoft.com/office/powerpoint/2010/main" xmlns:a16="http://schemas.microsoft.com/office/drawing/2014/main" xmlns="" id="{F02A9D5E-CFB2-42AA-A5C5-5E5778C6FCBE}"/>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30" name="išḻîḋè">
              <a:extLst>
                <a:ext uri="{FF2B5EF4-FFF2-40B4-BE49-F238E27FC236}">
                  <a16:creationId xmlns:p14="http://schemas.microsoft.com/office/powerpoint/2010/main" xmlns:a16="http://schemas.microsoft.com/office/drawing/2014/main" xmlns="" id="{2B76FEBA-B0C4-4066-ABF2-E33CBD44C45F}"/>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31" name="ïšliḋé">
              <a:extLst>
                <a:ext uri="{FF2B5EF4-FFF2-40B4-BE49-F238E27FC236}">
                  <a16:creationId xmlns:p14="http://schemas.microsoft.com/office/powerpoint/2010/main" xmlns:a16="http://schemas.microsoft.com/office/drawing/2014/main" xmlns="" id="{17F7742C-0E9E-453F-BF74-0A1870F594D9}"/>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32" name="íṣlídé">
              <a:extLst>
                <a:ext uri="{FF2B5EF4-FFF2-40B4-BE49-F238E27FC236}">
                  <a16:creationId xmlns:p14="http://schemas.microsoft.com/office/powerpoint/2010/main" xmlns:a16="http://schemas.microsoft.com/office/drawing/2014/main" xmlns="" id="{3B98F7CF-64A1-4A5B-B8EC-9178705C9901}"/>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3" name="ï$ľïḍé">
              <a:extLst>
                <a:ext uri="{FF2B5EF4-FFF2-40B4-BE49-F238E27FC236}">
                  <a16:creationId xmlns:p14="http://schemas.microsoft.com/office/powerpoint/2010/main" xmlns:a16="http://schemas.microsoft.com/office/drawing/2014/main" xmlns="" id="{8EB33BF9-35EF-4068-A574-8FBC5EEAC895}"/>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4" name="ï$1îḑé">
              <a:extLst>
                <a:ext uri="{FF2B5EF4-FFF2-40B4-BE49-F238E27FC236}">
                  <a16:creationId xmlns:p14="http://schemas.microsoft.com/office/powerpoint/2010/main" xmlns:a16="http://schemas.microsoft.com/office/drawing/2014/main" xmlns="" id="{66235EE7-FC71-4720-94D6-AE9E5A6E3B32}"/>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5" name="íşļiḓê">
              <a:extLst>
                <a:ext uri="{FF2B5EF4-FFF2-40B4-BE49-F238E27FC236}">
                  <a16:creationId xmlns:p14="http://schemas.microsoft.com/office/powerpoint/2010/main" xmlns:a16="http://schemas.microsoft.com/office/drawing/2014/main" xmlns="" id="{464E50F4-2AD9-4646-95B0-C615F448F8D7}"/>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6" name="iSliḍé">
              <a:extLst>
                <a:ext uri="{FF2B5EF4-FFF2-40B4-BE49-F238E27FC236}">
                  <a16:creationId xmlns:p14="http://schemas.microsoft.com/office/powerpoint/2010/main" xmlns:a16="http://schemas.microsoft.com/office/drawing/2014/main" xmlns="" id="{08FD15B7-89FA-4BA0-832E-9B9D9FF852D5}"/>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7" name="îşļïde">
              <a:extLst>
                <a:ext uri="{FF2B5EF4-FFF2-40B4-BE49-F238E27FC236}">
                  <a16:creationId xmlns:p14="http://schemas.microsoft.com/office/powerpoint/2010/main" xmlns:a16="http://schemas.microsoft.com/office/drawing/2014/main" xmlns="" id="{4DACA41F-DADA-4149-8933-31488F26C8AD}"/>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8" name="ï$ḻídè">
              <a:extLst>
                <a:ext uri="{FF2B5EF4-FFF2-40B4-BE49-F238E27FC236}">
                  <a16:creationId xmlns:p14="http://schemas.microsoft.com/office/powerpoint/2010/main" xmlns:a16="http://schemas.microsoft.com/office/drawing/2014/main" xmlns="" id="{C28E4710-C2A1-4505-AD75-E91E319AE73A}"/>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9" name="ísľíḑe">
              <a:extLst>
                <a:ext uri="{FF2B5EF4-FFF2-40B4-BE49-F238E27FC236}">
                  <a16:creationId xmlns:p14="http://schemas.microsoft.com/office/powerpoint/2010/main" xmlns:a16="http://schemas.microsoft.com/office/drawing/2014/main" xmlns="" id="{C323CC97-7CC7-4FA5-A665-16F8A2FDB29A}"/>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40" name="íṩlîḑè">
              <a:extLst>
                <a:ext uri="{FF2B5EF4-FFF2-40B4-BE49-F238E27FC236}">
                  <a16:creationId xmlns:p14="http://schemas.microsoft.com/office/powerpoint/2010/main" xmlns:a16="http://schemas.microsoft.com/office/drawing/2014/main" xmlns="" id="{26A96D82-53D7-454D-B8F0-08C85B54A508}"/>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41" name="iṡḻídê">
              <a:extLst>
                <a:ext uri="{FF2B5EF4-FFF2-40B4-BE49-F238E27FC236}">
                  <a16:creationId xmlns:p14="http://schemas.microsoft.com/office/powerpoint/2010/main" xmlns:a16="http://schemas.microsoft.com/office/drawing/2014/main" xmlns="" id="{00A55C22-40A5-4BCE-AB5C-0DBD7B43CF15}"/>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42" name="íŝḷîḋè">
              <a:extLst>
                <a:ext uri="{FF2B5EF4-FFF2-40B4-BE49-F238E27FC236}">
                  <a16:creationId xmlns:p14="http://schemas.microsoft.com/office/powerpoint/2010/main" xmlns:a16="http://schemas.microsoft.com/office/drawing/2014/main" xmlns="" id="{1E7E1B5A-4BA7-4930-AB12-641C32CB9B5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3" name="işliḓè">
              <a:extLst>
                <a:ext uri="{FF2B5EF4-FFF2-40B4-BE49-F238E27FC236}">
                  <a16:creationId xmlns:p14="http://schemas.microsoft.com/office/powerpoint/2010/main" xmlns:a16="http://schemas.microsoft.com/office/drawing/2014/main" xmlns="" id="{463C39C0-BA97-46C8-947C-6A6BB4E7C9D1}"/>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4" name="îsḻiḑé">
              <a:extLst>
                <a:ext uri="{FF2B5EF4-FFF2-40B4-BE49-F238E27FC236}">
                  <a16:creationId xmlns:p14="http://schemas.microsoft.com/office/powerpoint/2010/main" xmlns:a16="http://schemas.microsoft.com/office/drawing/2014/main" xmlns="" id="{DF04E304-5F07-4415-828B-0989704C8FE6}"/>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5" name="íṧľiḓê">
              <a:extLst>
                <a:ext uri="{FF2B5EF4-FFF2-40B4-BE49-F238E27FC236}">
                  <a16:creationId xmlns:p14="http://schemas.microsoft.com/office/powerpoint/2010/main" xmlns:a16="http://schemas.microsoft.com/office/drawing/2014/main" xmlns="" id="{9DE34A69-BC75-47AD-8DE0-15FDFEF5D179}"/>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6" name="íSlíďé">
              <a:extLst>
                <a:ext uri="{FF2B5EF4-FFF2-40B4-BE49-F238E27FC236}">
                  <a16:creationId xmlns:p14="http://schemas.microsoft.com/office/powerpoint/2010/main" xmlns:a16="http://schemas.microsoft.com/office/drawing/2014/main" xmlns="" id="{F19E1891-22A9-4238-9A0E-D54742EB9A67}"/>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7" name="iś1ïdè">
              <a:extLst>
                <a:ext uri="{FF2B5EF4-FFF2-40B4-BE49-F238E27FC236}">
                  <a16:creationId xmlns:p14="http://schemas.microsoft.com/office/powerpoint/2010/main" xmlns:a16="http://schemas.microsoft.com/office/drawing/2014/main" xmlns="" id="{26F87FC7-C5C8-4289-A0E2-8F0511BE4D0F}"/>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8" name="îŝḷïḍé">
              <a:extLst>
                <a:ext uri="{FF2B5EF4-FFF2-40B4-BE49-F238E27FC236}">
                  <a16:creationId xmlns:p14="http://schemas.microsoft.com/office/powerpoint/2010/main" xmlns:a16="http://schemas.microsoft.com/office/drawing/2014/main" xmlns="" id="{AF3C94AB-652D-4CCA-BFC8-3BC7A5181E1F}"/>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9" name="ïśļïďé">
              <a:extLst>
                <a:ext uri="{FF2B5EF4-FFF2-40B4-BE49-F238E27FC236}">
                  <a16:creationId xmlns:p14="http://schemas.microsoft.com/office/powerpoint/2010/main" xmlns:a16="http://schemas.microsoft.com/office/drawing/2014/main" xmlns="" id="{10BC1FCD-F8F1-411F-8B4C-46E128380494}"/>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50" name="íṧḷídè">
              <a:extLst>
                <a:ext uri="{FF2B5EF4-FFF2-40B4-BE49-F238E27FC236}">
                  <a16:creationId xmlns:p14="http://schemas.microsoft.com/office/powerpoint/2010/main" xmlns:a16="http://schemas.microsoft.com/office/drawing/2014/main" xmlns="" id="{D6954D73-841B-4674-94DA-57899B5C83FA}"/>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
        <p:nvSpPr>
          <p:cNvPr id="12" name="文本占位符 11"/>
          <p:cNvSpPr>
            <a:spLocks noGrp="1"/>
          </p:cNvSpPr>
          <p:nvPr userDrawn="1">
            <p:ph type="body" sz="quarter" idx="10" hasCustomPrompt="1"/>
          </p:nvPr>
        </p:nvSpPr>
        <p:spPr>
          <a:xfrm>
            <a:off x="6654275" y="5039338"/>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654275" y="5335609"/>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5624196" y="3011412"/>
            <a:ext cx="5419185" cy="895350"/>
          </a:xfrm>
        </p:spPr>
        <p:txBody>
          <a:bodyPr anchor="b">
            <a:normAutofit/>
          </a:bodyPr>
          <a:lstStyle>
            <a:lvl1pPr algn="l">
              <a:defRPr sz="2400" b="1">
                <a:solidFill>
                  <a:schemeClr val="accent2"/>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625312" y="3906762"/>
            <a:ext cx="5419185" cy="1015623"/>
          </a:xfrm>
        </p:spPr>
        <p:txBody>
          <a:bodyPr anchor="t">
            <a:normAutofit/>
          </a:bodyPr>
          <a:lstStyle>
            <a:lvl1pPr marL="0" indent="0" algn="l">
              <a:lnSpc>
                <a:spcPct val="150000"/>
              </a:lnSpc>
              <a:spcBef>
                <a:spcPts val="0"/>
              </a:spcBef>
              <a:buNone/>
              <a:defRPr sz="1100">
                <a:solidFill>
                  <a:schemeClr val="accent2"/>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grpSp>
        <p:nvGrpSpPr>
          <p:cNvPr id="3" name="组合 2">
            <a:extLst>
              <a:ext uri="{FF2B5EF4-FFF2-40B4-BE49-F238E27FC236}">
                <a16:creationId xmlns:p14="http://schemas.microsoft.com/office/powerpoint/2010/main" xmlns:a16="http://schemas.microsoft.com/office/drawing/2014/main" xmlns="" id="{C629003E-14DA-4608-82C8-F702B03C8C62}"/>
              </a:ext>
            </a:extLst>
          </p:cNvPr>
          <p:cNvGrpSpPr/>
          <p:nvPr userDrawn="1"/>
        </p:nvGrpSpPr>
        <p:grpSpPr>
          <a:xfrm>
            <a:off x="319314" y="2036404"/>
            <a:ext cx="4072838" cy="4821596"/>
            <a:chOff x="8076387" y="719679"/>
            <a:chExt cx="1691389" cy="2002337"/>
          </a:xfrm>
          <a:solidFill>
            <a:schemeClr val="accent1">
              <a:lumMod val="20000"/>
              <a:lumOff val="80000"/>
            </a:schemeClr>
          </a:solidFill>
        </p:grpSpPr>
        <p:sp>
          <p:nvSpPr>
            <p:cNvPr id="34" name="iSliḓê">
              <a:extLst>
                <a:ext uri="{FF2B5EF4-FFF2-40B4-BE49-F238E27FC236}">
                  <a16:creationId xmlns:p14="http://schemas.microsoft.com/office/powerpoint/2010/main" xmlns:a16="http://schemas.microsoft.com/office/drawing/2014/main" xmlns="" id="{80A47D5A-673E-4EDC-8FB1-C2A2486C802A}"/>
                </a:ext>
              </a:extLst>
            </p:cNvPr>
            <p:cNvSpPr/>
            <p:nvPr userDrawn="1"/>
          </p:nvSpPr>
          <p:spPr>
            <a:xfrm>
              <a:off x="8076387" y="1142847"/>
              <a:ext cx="1263335" cy="157916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grpFill/>
            <a:ln w="13088" cap="flat">
              <a:noFill/>
              <a:prstDash val="solid"/>
              <a:miter/>
            </a:ln>
          </p:spPr>
          <p:txBody>
            <a:bodyPr rtlCol="0" anchor="ctr"/>
            <a:lstStyle/>
            <a:p>
              <a:endParaRPr lang="zh-CN" altLang="en-US"/>
            </a:p>
          </p:txBody>
        </p:sp>
        <p:sp>
          <p:nvSpPr>
            <p:cNvPr id="38" name="ïṣlîḓê">
              <a:extLst>
                <a:ext uri="{FF2B5EF4-FFF2-40B4-BE49-F238E27FC236}">
                  <a16:creationId xmlns:p14="http://schemas.microsoft.com/office/powerpoint/2010/main" xmlns:a16="http://schemas.microsoft.com/office/drawing/2014/main" xmlns="" id="{DCD89878-3878-44CD-816E-D1DB497D642B}"/>
                </a:ext>
              </a:extLst>
            </p:cNvPr>
            <p:cNvSpPr/>
            <p:nvPr userDrawn="1"/>
          </p:nvSpPr>
          <p:spPr>
            <a:xfrm>
              <a:off x="9489100" y="1622592"/>
              <a:ext cx="278676" cy="18578"/>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39" name="îṧḻiďê">
              <a:extLst>
                <a:ext uri="{FF2B5EF4-FFF2-40B4-BE49-F238E27FC236}">
                  <a16:creationId xmlns:p14="http://schemas.microsoft.com/office/powerpoint/2010/main" xmlns:a16="http://schemas.microsoft.com/office/drawing/2014/main" xmlns="" id="{927A350C-74E8-4289-AD50-D152B2F20760}"/>
                </a:ext>
              </a:extLst>
            </p:cNvPr>
            <p:cNvSpPr/>
            <p:nvPr userDrawn="1"/>
          </p:nvSpPr>
          <p:spPr>
            <a:xfrm>
              <a:off x="9219712" y="1044802"/>
              <a:ext cx="111471" cy="1114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0" name="îsļiďé">
              <a:extLst>
                <a:ext uri="{FF2B5EF4-FFF2-40B4-BE49-F238E27FC236}">
                  <a16:creationId xmlns:p14="http://schemas.microsoft.com/office/powerpoint/2010/main" xmlns:a16="http://schemas.microsoft.com/office/drawing/2014/main" xmlns="" id="{FA1565F5-351B-46F7-94BA-8DE2B624E1D4}"/>
                </a:ext>
              </a:extLst>
            </p:cNvPr>
            <p:cNvSpPr/>
            <p:nvPr userDrawn="1"/>
          </p:nvSpPr>
          <p:spPr>
            <a:xfrm>
              <a:off x="8112435" y="1044802"/>
              <a:ext cx="111471" cy="1114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1" name="ísľîḑê">
              <a:extLst>
                <a:ext uri="{FF2B5EF4-FFF2-40B4-BE49-F238E27FC236}">
                  <a16:creationId xmlns:p14="http://schemas.microsoft.com/office/powerpoint/2010/main" xmlns:a16="http://schemas.microsoft.com/office/drawing/2014/main" xmlns="" id="{F46A0CCC-6110-407E-8E6D-A1E655B7B10A}"/>
                </a:ext>
              </a:extLst>
            </p:cNvPr>
            <p:cNvSpPr/>
            <p:nvPr userDrawn="1"/>
          </p:nvSpPr>
          <p:spPr>
            <a:xfrm>
              <a:off x="8677221" y="719679"/>
              <a:ext cx="18578" cy="278676"/>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2" name="iṥlïďé">
              <a:extLst>
                <a:ext uri="{FF2B5EF4-FFF2-40B4-BE49-F238E27FC236}">
                  <a16:creationId xmlns:p14="http://schemas.microsoft.com/office/powerpoint/2010/main" xmlns:a16="http://schemas.microsoft.com/office/drawing/2014/main" xmlns="" id="{D83D0A40-C194-4C9B-8119-3AA087712412}"/>
                </a:ext>
              </a:extLst>
            </p:cNvPr>
            <p:cNvSpPr/>
            <p:nvPr userDrawn="1"/>
          </p:nvSpPr>
          <p:spPr>
            <a:xfrm>
              <a:off x="8385539" y="1912417"/>
              <a:ext cx="204363" cy="631668"/>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grpFill/>
            <a:ln w="50928" cap="flat">
              <a:solidFill>
                <a:schemeClr val="bg1"/>
              </a:solidFill>
              <a:prstDash val="solid"/>
              <a:miter/>
            </a:ln>
          </p:spPr>
          <p:txBody>
            <a:bodyPr rtlCol="0" anchor="ctr"/>
            <a:lstStyle/>
            <a:p>
              <a:endParaRPr lang="zh-CN" altLang="en-US"/>
            </a:p>
          </p:txBody>
        </p:sp>
        <p:sp>
          <p:nvSpPr>
            <p:cNvPr id="43" name="îşḷiḍè">
              <a:extLst>
                <a:ext uri="{FF2B5EF4-FFF2-40B4-BE49-F238E27FC236}">
                  <a16:creationId xmlns:p14="http://schemas.microsoft.com/office/powerpoint/2010/main" xmlns:a16="http://schemas.microsoft.com/office/drawing/2014/main" xmlns="" id="{DE854E02-9D47-4D10-A040-E952102AC62D}"/>
                </a:ext>
              </a:extLst>
            </p:cNvPr>
            <p:cNvSpPr/>
            <p:nvPr userDrawn="1"/>
          </p:nvSpPr>
          <p:spPr>
            <a:xfrm>
              <a:off x="8827706" y="1912417"/>
              <a:ext cx="204363" cy="631668"/>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grpFill/>
            <a:ln w="50928" cap="flat">
              <a:solidFill>
                <a:schemeClr val="bg1"/>
              </a:solidFill>
              <a:prstDash val="solid"/>
              <a:miter/>
            </a:ln>
          </p:spPr>
          <p:txBody>
            <a:bodyPr rtlCol="0" anchor="ct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p14="http://schemas.microsoft.com/office/powerpoint/2010/main" xmlns:a16="http://schemas.microsoft.com/office/drawing/2014/main" xmlns=""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p14="http://schemas.microsoft.com/office/powerpoint/2010/main" xmlns:a16="http://schemas.microsoft.com/office/drawing/2014/main" xmlns=""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p14="http://schemas.microsoft.com/office/powerpoint/2010/main" xmlns:a16="http://schemas.microsoft.com/office/drawing/2014/main" xmlns=""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p14="http://schemas.microsoft.com/office/powerpoint/2010/main" xmlns:a16="http://schemas.microsoft.com/office/drawing/2014/main" xmlns=""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p14="http://schemas.microsoft.com/office/powerpoint/2010/main" xmlns:a16="http://schemas.microsoft.com/office/drawing/2014/main" xmlns=""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 xmlns:p14="http://schemas.microsoft.com/office/powerpoint/2010/main"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 xmlns:p14="http://schemas.microsoft.com/office/powerpoint/2010/main"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 xmlns:p14="http://schemas.microsoft.com/office/powerpoint/2010/main"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 xmlns:p14="http://schemas.microsoft.com/office/powerpoint/2010/main"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DDE8FF"/>
        </a:solidFill>
        <a:effectLst/>
      </p:bgPr>
    </p:bg>
    <p:spTree>
      <p:nvGrpSpPr>
        <p:cNvPr id="1" name=""/>
        <p:cNvGrpSpPr/>
        <p:nvPr/>
      </p:nvGrpSpPr>
      <p:grpSpPr>
        <a:xfrm>
          <a:off x="0" y="0"/>
          <a:ext cx="0" cy="0"/>
          <a:chOff x="0" y="0"/>
          <a:chExt cx="0" cy="0"/>
        </a:xfrm>
      </p:grpSpPr>
      <p:sp>
        <p:nvSpPr>
          <p:cNvPr id="13" name="标题 12"/>
          <p:cNvSpPr>
            <a:spLocks noGrp="1"/>
          </p:cNvSpPr>
          <p:nvPr userDrawn="1">
            <p:ph type="ctrTitle" hasCustomPrompt="1"/>
          </p:nvPr>
        </p:nvSpPr>
        <p:spPr>
          <a:xfrm>
            <a:off x="1339913" y="2235120"/>
            <a:ext cx="6608595" cy="1999306"/>
          </a:xfrm>
        </p:spPr>
        <p:txBody>
          <a:bodyPr anchor="b">
            <a:normAutofit/>
          </a:bodyPr>
          <a:lstStyle>
            <a:lvl1pPr marL="0" indent="0" algn="l">
              <a:buFont typeface="Arial" panose="020B0604020202020204" pitchFamily="34" charset="0"/>
              <a:buNone/>
              <a:defRPr sz="3200">
                <a:solidFill>
                  <a:schemeClr val="accent2"/>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1339913" y="4919152"/>
            <a:ext cx="6608595" cy="310871"/>
          </a:xfrm>
        </p:spPr>
        <p:txBody>
          <a:bodyPr vert="horz" lIns="91440" tIns="45720" rIns="91440" bIns="45720" rtlCol="0">
            <a:normAutofit/>
          </a:bodyPr>
          <a:lstStyle>
            <a:lvl1pPr marL="0" indent="0" algn="l">
              <a:buNone/>
              <a:defRPr lang="zh-CN" altLang="en-US" sz="1400" smtClean="0">
                <a:solidFill>
                  <a:schemeClr val="accent2"/>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p14="http://schemas.microsoft.com/office/powerpoint/2010/main" xmlns:a16="http://schemas.microsoft.com/office/drawing/2014/main" xmlns="" id="{05EBDA4F-7210-4CAE-8333-80DB24212E78}"/>
              </a:ext>
            </a:extLst>
          </p:cNvPr>
          <p:cNvSpPr>
            <a:spLocks noGrp="1"/>
          </p:cNvSpPr>
          <p:nvPr>
            <p:ph type="body" sz="quarter" idx="10" hasCustomPrompt="1"/>
          </p:nvPr>
        </p:nvSpPr>
        <p:spPr>
          <a:xfrm>
            <a:off x="1339915" y="4622881"/>
            <a:ext cx="6608595" cy="296271"/>
          </a:xfrm>
        </p:spPr>
        <p:txBody>
          <a:bodyPr vert="horz" anchor="ctr">
            <a:noAutofit/>
          </a:bodyPr>
          <a:lstStyle>
            <a:lvl1pPr marL="0" indent="0" algn="l">
              <a:buNone/>
              <a:defRPr sz="1400" b="0">
                <a:solidFill>
                  <a:schemeClr val="accent2"/>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grpSp>
        <p:nvGrpSpPr>
          <p:cNvPr id="7" name="组合 6">
            <a:extLst>
              <a:ext uri="{FF2B5EF4-FFF2-40B4-BE49-F238E27FC236}">
                <a16:creationId xmlns:p14="http://schemas.microsoft.com/office/powerpoint/2010/main" xmlns:a16="http://schemas.microsoft.com/office/drawing/2014/main" xmlns="" id="{5B77603F-656A-4E2F-9228-E30568A2F1D6}"/>
              </a:ext>
            </a:extLst>
          </p:cNvPr>
          <p:cNvGrpSpPr/>
          <p:nvPr userDrawn="1"/>
        </p:nvGrpSpPr>
        <p:grpSpPr>
          <a:xfrm>
            <a:off x="7648506" y="835083"/>
            <a:ext cx="3563000" cy="4437522"/>
            <a:chOff x="4799728" y="1130300"/>
            <a:chExt cx="3634842" cy="4526998"/>
          </a:xfrm>
        </p:grpSpPr>
        <p:sp>
          <p:nvSpPr>
            <p:cNvPr id="8" name="îSḻïḍè">
              <a:extLst>
                <a:ext uri="{FF2B5EF4-FFF2-40B4-BE49-F238E27FC236}">
                  <a16:creationId xmlns:p14="http://schemas.microsoft.com/office/powerpoint/2010/main" xmlns:a16="http://schemas.microsoft.com/office/drawing/2014/main" xmlns="" id="{61BDFEB9-90AA-43E9-A12B-EFFF9287F99D}"/>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9" name="iṧ1îďè">
              <a:extLst>
                <a:ext uri="{FF2B5EF4-FFF2-40B4-BE49-F238E27FC236}">
                  <a16:creationId xmlns:p14="http://schemas.microsoft.com/office/powerpoint/2010/main" xmlns:a16="http://schemas.microsoft.com/office/drawing/2014/main" xmlns="" id="{D6E33435-E28A-463E-9EC6-4FEF1432AC96}"/>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0" name="íŝ1îḑê">
              <a:extLst>
                <a:ext uri="{FF2B5EF4-FFF2-40B4-BE49-F238E27FC236}">
                  <a16:creationId xmlns:p14="http://schemas.microsoft.com/office/powerpoint/2010/main" xmlns:a16="http://schemas.microsoft.com/office/drawing/2014/main" xmlns="" id="{9304A826-F780-4CF2-AEA1-5EB7122B87CE}"/>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1" name="îṩľîḋè">
              <a:extLst>
                <a:ext uri="{FF2B5EF4-FFF2-40B4-BE49-F238E27FC236}">
                  <a16:creationId xmlns:p14="http://schemas.microsoft.com/office/powerpoint/2010/main" xmlns:a16="http://schemas.microsoft.com/office/drawing/2014/main" xmlns="" id="{276A2E36-748D-419C-9EE2-5DF2A51BE0C6}"/>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2" name="íṡ1ïḓe">
              <a:extLst>
                <a:ext uri="{FF2B5EF4-FFF2-40B4-BE49-F238E27FC236}">
                  <a16:creationId xmlns:p14="http://schemas.microsoft.com/office/powerpoint/2010/main" xmlns:a16="http://schemas.microsoft.com/office/drawing/2014/main" xmlns="" id="{20A4A09F-DE16-4168-819D-7F31D973EC1A}"/>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4" name="ïŝlîḍê">
              <a:extLst>
                <a:ext uri="{FF2B5EF4-FFF2-40B4-BE49-F238E27FC236}">
                  <a16:creationId xmlns:p14="http://schemas.microsoft.com/office/powerpoint/2010/main" xmlns:a16="http://schemas.microsoft.com/office/drawing/2014/main" xmlns="" id="{F8657E4E-B533-4A5A-9F5F-E5BE8ACB5AD2}"/>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6" name="íṧlîḓé">
              <a:extLst>
                <a:ext uri="{FF2B5EF4-FFF2-40B4-BE49-F238E27FC236}">
                  <a16:creationId xmlns:p14="http://schemas.microsoft.com/office/powerpoint/2010/main" xmlns:a16="http://schemas.microsoft.com/office/drawing/2014/main" xmlns="" id="{FD71861F-C75F-4733-AFC9-3907B077276A}"/>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17" name="îṡľiḑè">
              <a:extLst>
                <a:ext uri="{FF2B5EF4-FFF2-40B4-BE49-F238E27FC236}">
                  <a16:creationId xmlns:p14="http://schemas.microsoft.com/office/powerpoint/2010/main" xmlns:a16="http://schemas.microsoft.com/office/drawing/2014/main" xmlns="" id="{C5F246DD-0425-467A-8E23-DF1922ED4240}"/>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18" name="íš1ïḑé">
              <a:extLst>
                <a:ext uri="{FF2B5EF4-FFF2-40B4-BE49-F238E27FC236}">
                  <a16:creationId xmlns:p14="http://schemas.microsoft.com/office/powerpoint/2010/main" xmlns:a16="http://schemas.microsoft.com/office/drawing/2014/main" xmlns="" id="{EB196468-BCAE-4BF5-B491-B37AF459C2E0}"/>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19" name="ïṧḷîḍe">
              <a:extLst>
                <a:ext uri="{FF2B5EF4-FFF2-40B4-BE49-F238E27FC236}">
                  <a16:creationId xmlns:p14="http://schemas.microsoft.com/office/powerpoint/2010/main" xmlns:a16="http://schemas.microsoft.com/office/drawing/2014/main" xmlns="" id="{9A980BB4-0B9C-4CE7-B965-86D1DCCFF04C}"/>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0" name="iṡḻïḑe">
              <a:extLst>
                <a:ext uri="{FF2B5EF4-FFF2-40B4-BE49-F238E27FC236}">
                  <a16:creationId xmlns:p14="http://schemas.microsoft.com/office/powerpoint/2010/main" xmlns:a16="http://schemas.microsoft.com/office/drawing/2014/main" xmlns="" id="{D932A797-F983-471B-BFA8-F7F77258FAF6}"/>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1" name="iṣliḋê">
              <a:extLst>
                <a:ext uri="{FF2B5EF4-FFF2-40B4-BE49-F238E27FC236}">
                  <a16:creationId xmlns:p14="http://schemas.microsoft.com/office/powerpoint/2010/main" xmlns:a16="http://schemas.microsoft.com/office/drawing/2014/main" xmlns="" id="{14E4C1FF-2C4A-414E-B7C1-76FC09803579}"/>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2" name="îsḷïdê">
              <a:extLst>
                <a:ext uri="{FF2B5EF4-FFF2-40B4-BE49-F238E27FC236}">
                  <a16:creationId xmlns:p14="http://schemas.microsoft.com/office/powerpoint/2010/main" xmlns:a16="http://schemas.microsoft.com/office/drawing/2014/main" xmlns="" id="{22AC134A-B7EA-4D73-BF21-DE75251C3AB3}"/>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3" name="i$ḻïḍê">
              <a:extLst>
                <a:ext uri="{FF2B5EF4-FFF2-40B4-BE49-F238E27FC236}">
                  <a16:creationId xmlns:p14="http://schemas.microsoft.com/office/powerpoint/2010/main" xmlns:a16="http://schemas.microsoft.com/office/drawing/2014/main" xmlns="" id="{B2525ADC-09FA-43DB-8CDF-85CDAC67D7D6}"/>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4" name="iş1îďé">
              <a:extLst>
                <a:ext uri="{FF2B5EF4-FFF2-40B4-BE49-F238E27FC236}">
                  <a16:creationId xmlns:p14="http://schemas.microsoft.com/office/powerpoint/2010/main" xmlns:a16="http://schemas.microsoft.com/office/drawing/2014/main" xmlns="" id="{5797D739-E4EF-4020-8521-6BC146B06A4D}"/>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5" name="iṧľiḍè">
              <a:extLst>
                <a:ext uri="{FF2B5EF4-FFF2-40B4-BE49-F238E27FC236}">
                  <a16:creationId xmlns:p14="http://schemas.microsoft.com/office/powerpoint/2010/main" xmlns:a16="http://schemas.microsoft.com/office/drawing/2014/main" xmlns="" id="{420139AB-8C14-45D0-B524-2B38E2B5CC4C}"/>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6" name="îŝḷiďê">
              <a:extLst>
                <a:ext uri="{FF2B5EF4-FFF2-40B4-BE49-F238E27FC236}">
                  <a16:creationId xmlns:p14="http://schemas.microsoft.com/office/powerpoint/2010/main" xmlns:a16="http://schemas.microsoft.com/office/drawing/2014/main" xmlns="" id="{C2086326-1FF1-4885-9F22-89D180415FAD}"/>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27" name="ï$ḷiḍé">
              <a:extLst>
                <a:ext uri="{FF2B5EF4-FFF2-40B4-BE49-F238E27FC236}">
                  <a16:creationId xmlns:p14="http://schemas.microsoft.com/office/powerpoint/2010/main" xmlns:a16="http://schemas.microsoft.com/office/drawing/2014/main" xmlns="" id="{6DB36021-5313-40A9-920B-CBDED876EF45}"/>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28" name="ïşḷïḍe">
              <a:extLst>
                <a:ext uri="{FF2B5EF4-FFF2-40B4-BE49-F238E27FC236}">
                  <a16:creationId xmlns:p14="http://schemas.microsoft.com/office/powerpoint/2010/main" xmlns:a16="http://schemas.microsoft.com/office/drawing/2014/main" xmlns="" id="{6E199C5B-BAA8-49E4-BEB5-B476BF8BC2B1}"/>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29" name="i$ḻïďé">
              <a:extLst>
                <a:ext uri="{FF2B5EF4-FFF2-40B4-BE49-F238E27FC236}">
                  <a16:creationId xmlns:p14="http://schemas.microsoft.com/office/powerpoint/2010/main" xmlns:a16="http://schemas.microsoft.com/office/drawing/2014/main" xmlns="" id="{6D1C2096-6C60-4112-830E-BF0A8DBC9AFC}"/>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0" name="iṩḷîďè">
              <a:extLst>
                <a:ext uri="{FF2B5EF4-FFF2-40B4-BE49-F238E27FC236}">
                  <a16:creationId xmlns:p14="http://schemas.microsoft.com/office/powerpoint/2010/main" xmlns:a16="http://schemas.microsoft.com/office/drawing/2014/main" xmlns="" id="{8E2F55A0-1F8B-4DF8-9692-0E52FB38C449}"/>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1" name="îśḷiḋè">
              <a:extLst>
                <a:ext uri="{FF2B5EF4-FFF2-40B4-BE49-F238E27FC236}">
                  <a16:creationId xmlns:p14="http://schemas.microsoft.com/office/powerpoint/2010/main" xmlns:a16="http://schemas.microsoft.com/office/drawing/2014/main" xmlns="" id="{FAEFDB25-C311-444C-8211-CA9D0D3E76C7}"/>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2" name="işlïďe">
              <a:extLst>
                <a:ext uri="{FF2B5EF4-FFF2-40B4-BE49-F238E27FC236}">
                  <a16:creationId xmlns:p14="http://schemas.microsoft.com/office/powerpoint/2010/main" xmlns:a16="http://schemas.microsoft.com/office/drawing/2014/main" xmlns="" id="{6F7FE01D-44F0-4E78-AA22-48B1A54F44A8}"/>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3" name="iṧļîďê">
              <a:extLst>
                <a:ext uri="{FF2B5EF4-FFF2-40B4-BE49-F238E27FC236}">
                  <a16:creationId xmlns:p14="http://schemas.microsoft.com/office/powerpoint/2010/main" xmlns:a16="http://schemas.microsoft.com/office/drawing/2014/main" xmlns="" id="{E43ABFED-9DCE-4780-A17B-F275913025D6}"/>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4" name="ïśľide">
              <a:extLst>
                <a:ext uri="{FF2B5EF4-FFF2-40B4-BE49-F238E27FC236}">
                  <a16:creationId xmlns:p14="http://schemas.microsoft.com/office/powerpoint/2010/main" xmlns:a16="http://schemas.microsoft.com/office/drawing/2014/main" xmlns="" id="{764B5643-59A7-4278-9C6C-C0772E988BD1}"/>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5" name="îṣḷiďè">
              <a:extLst>
                <a:ext uri="{FF2B5EF4-FFF2-40B4-BE49-F238E27FC236}">
                  <a16:creationId xmlns:p14="http://schemas.microsoft.com/office/powerpoint/2010/main" xmlns:a16="http://schemas.microsoft.com/office/drawing/2014/main" xmlns="" id="{A35CCFB0-B280-422B-A372-F1E8A7B37BB7}"/>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6" name="i$líḓe">
              <a:extLst>
                <a:ext uri="{FF2B5EF4-FFF2-40B4-BE49-F238E27FC236}">
                  <a16:creationId xmlns:p14="http://schemas.microsoft.com/office/powerpoint/2010/main" xmlns:a16="http://schemas.microsoft.com/office/drawing/2014/main" xmlns="" id="{7F0DCF35-E893-4225-90D5-FBFE48B4C496}"/>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37" name="ïṣḷíḓè">
              <a:extLst>
                <a:ext uri="{FF2B5EF4-FFF2-40B4-BE49-F238E27FC236}">
                  <a16:creationId xmlns:p14="http://schemas.microsoft.com/office/powerpoint/2010/main" xmlns:a16="http://schemas.microsoft.com/office/drawing/2014/main" xmlns="" id="{A4220D05-442F-428F-ACAE-0BDB7327EE45}"/>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38" name="ïślîḓe">
              <a:extLst>
                <a:ext uri="{FF2B5EF4-FFF2-40B4-BE49-F238E27FC236}">
                  <a16:creationId xmlns:p14="http://schemas.microsoft.com/office/powerpoint/2010/main" xmlns:a16="http://schemas.microsoft.com/office/drawing/2014/main" xmlns="" id="{CA00A810-C422-493F-8762-928602E1666F}"/>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39" name="iṥļïďé">
              <a:extLst>
                <a:ext uri="{FF2B5EF4-FFF2-40B4-BE49-F238E27FC236}">
                  <a16:creationId xmlns:p14="http://schemas.microsoft.com/office/powerpoint/2010/main" xmlns:a16="http://schemas.microsoft.com/office/drawing/2014/main" xmlns="" id="{8731F971-066B-40AA-B136-58B67564B7E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0" name="iślíḓé">
              <a:extLst>
                <a:ext uri="{FF2B5EF4-FFF2-40B4-BE49-F238E27FC236}">
                  <a16:creationId xmlns:p14="http://schemas.microsoft.com/office/powerpoint/2010/main" xmlns:a16="http://schemas.microsoft.com/office/drawing/2014/main" xmlns="" id="{2AABD586-6310-40FF-82C3-735CEE851897}"/>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1" name="îşḻïḑé">
              <a:extLst>
                <a:ext uri="{FF2B5EF4-FFF2-40B4-BE49-F238E27FC236}">
                  <a16:creationId xmlns:p14="http://schemas.microsoft.com/office/powerpoint/2010/main" xmlns:a16="http://schemas.microsoft.com/office/drawing/2014/main" xmlns="" id="{0BDE1E9B-62A3-46F4-AB87-D02F1D6E213F}"/>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2" name="iš1îḓe">
              <a:extLst>
                <a:ext uri="{FF2B5EF4-FFF2-40B4-BE49-F238E27FC236}">
                  <a16:creationId xmlns:p14="http://schemas.microsoft.com/office/powerpoint/2010/main" xmlns:a16="http://schemas.microsoft.com/office/drawing/2014/main" xmlns="" id="{1846F9CF-B441-4677-B6B7-A82071C6A24C}"/>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3" name="iṣļïḋê">
              <a:extLst>
                <a:ext uri="{FF2B5EF4-FFF2-40B4-BE49-F238E27FC236}">
                  <a16:creationId xmlns:p14="http://schemas.microsoft.com/office/powerpoint/2010/main" xmlns:a16="http://schemas.microsoft.com/office/drawing/2014/main" xmlns="" id="{E6025A34-46AE-457E-AC6F-3CE06D5B4606}"/>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4" name="ïṧḻîdè">
              <a:extLst>
                <a:ext uri="{FF2B5EF4-FFF2-40B4-BE49-F238E27FC236}">
                  <a16:creationId xmlns:p14="http://schemas.microsoft.com/office/powerpoint/2010/main" xmlns:a16="http://schemas.microsoft.com/office/drawing/2014/main" xmlns="" id="{B3B1207A-F631-4D74-AF71-25164BFA4732}"/>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5" name="ïṩlîḋè">
              <a:extLst>
                <a:ext uri="{FF2B5EF4-FFF2-40B4-BE49-F238E27FC236}">
                  <a16:creationId xmlns:p14="http://schemas.microsoft.com/office/powerpoint/2010/main" xmlns:a16="http://schemas.microsoft.com/office/drawing/2014/main" xmlns="" id="{BD4629EF-6FD7-495B-BABC-2117635C362D}"/>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6" name="îśḻiḑê">
              <a:extLst>
                <a:ext uri="{FF2B5EF4-FFF2-40B4-BE49-F238E27FC236}">
                  <a16:creationId xmlns:p14="http://schemas.microsoft.com/office/powerpoint/2010/main" xmlns:a16="http://schemas.microsoft.com/office/drawing/2014/main" xmlns="" id="{CEEE656F-2B58-452E-8C4C-A5DC9C34C5FE}"/>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47" name="ísļîḓê">
              <a:extLst>
                <a:ext uri="{FF2B5EF4-FFF2-40B4-BE49-F238E27FC236}">
                  <a16:creationId xmlns:p14="http://schemas.microsoft.com/office/powerpoint/2010/main" xmlns:a16="http://schemas.microsoft.com/office/drawing/2014/main" xmlns="" id="{30046525-C92C-4D8E-AA3B-B52FFA1759D5}"/>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p14="http://schemas.microsoft.com/office/powerpoint/2010/main" xmlns:p15="http://schemas.microsoft.com/office/powerpoint/2012/main" xmlns:a16="http://schemas.microsoft.com/office/drawing/2014/main" xmlns=""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p14="http://schemas.microsoft.com/office/powerpoint/2010/main" xmlns:p15="http://schemas.microsoft.com/office/powerpoint/2012/main" xmlns:a16="http://schemas.microsoft.com/office/drawing/2014/main" xmlns=""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p14="http://schemas.microsoft.com/office/powerpoint/2010/main" xmlns:p15="http://schemas.microsoft.com/office/powerpoint/2012/main" xmlns:a16="http://schemas.microsoft.com/office/drawing/2014/main" xmlns=""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p14="http://schemas.microsoft.com/office/powerpoint/2010/main" xmlns:a16="http://schemas.microsoft.com/office/drawing/2014/main" xmlns="">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hemeOverride" Target="../theme/themeOverride6.xml"/></Relationships>
</file>

<file path=ppt/slides/_rels/slide23.xml.rels><?xml version="1.0" encoding="UTF-8" standalone="yes"?>
<Relationships xmlns="http://schemas.openxmlformats.org/package/2006/relationships"><Relationship Id="rId3" Type="http://schemas.openxmlformats.org/officeDocument/2006/relationships/hyperlink" Target="http://www.gunniliang.com/notebooks/Delete/git_r/two_month_report/202011_2021_1/11_16_to_11_20_third/code/RNN_Keras.ipynb" TargetMode="Externa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hyperlink" Target="http://www.gunniliang.com/notebooks/Delete/git_r/two_month_report/202011_2021_1/11_16_to_11_20_third/code/RNN_Scratch.ipynb" TargetMode="External"/></Relationships>
</file>

<file path=ppt/slides/_rels/slide2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vmlDrawing" Target="../drawings/vmlDrawing2.vml"/><Relationship Id="rId1" Type="http://schemas.openxmlformats.org/officeDocument/2006/relationships/themeOverride" Target="../theme/themeOverride7.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iŝļiḓè"/>
        <p:cNvGrpSpPr/>
        <p:nvPr/>
      </p:nvGrpSpPr>
      <p:grpSpPr>
        <a:xfrm>
          <a:off x="0" y="0"/>
          <a:ext cx="0" cy="0"/>
          <a:chOff x="0" y="0"/>
          <a:chExt cx="0" cy="0"/>
        </a:xfrm>
      </p:grpSpPr>
      <p:graphicFrame>
        <p:nvGraphicFramePr>
          <p:cNvPr id="3" name="ïṩḷiḑé" hidden="1">
            <a:extLst>
              <a:ext uri="{FF2B5EF4-FFF2-40B4-BE49-F238E27FC236}">
                <a16:creationId xmlns:p14="http://schemas.microsoft.com/office/powerpoint/2010/main" xmlns:mc="http://schemas.openxmlformats.org/markup-compatibility/2006" xmlns:v="urn:schemas-microsoft-com:vml" xmlns:a16="http://schemas.microsoft.com/office/drawing/2014/main" xmlns=""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4" name="think-cell Slide" r:id="rId5" imgW="347" imgH="348" progId="TCLayout.ActiveDocument.1">
                  <p:embed/>
                </p:oleObj>
              </mc:Choice>
              <mc:Fallback>
                <p:oleObj name="think-cell Slide" r:id="rId5" imgW="347" imgH="348" progId="TCLayout.ActiveDocument.1">
                  <p:embed/>
                  <p:pic>
                    <p:nvPicPr>
                      <p:cNvPr id="3" name="iş1iďé" hidden="1">
                        <a:extLst>
                          <a:ext uri="{FF2B5EF4-FFF2-40B4-BE49-F238E27FC236}">
                            <a16:creationId xmlns:p14="http://schemas.microsoft.com/office/powerpoint/2010/main" xmlns:v="urn:schemas-microsoft-com:vml" xmlns:a16="http://schemas.microsoft.com/office/drawing/2014/main" xmlns=""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ïsľîḑè" hidden="1">
            <a:extLst>
              <a:ext uri="{FF2B5EF4-FFF2-40B4-BE49-F238E27FC236}">
                <a16:creationId xmlns:p14="http://schemas.microsoft.com/office/powerpoint/2010/main" xmlns:mc="http://schemas.openxmlformats.org/markup-compatibility/2006" xmlns:v="urn:schemas-microsoft-com:vml" xmlns:a16="http://schemas.microsoft.com/office/drawing/2014/main" xmlns=""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iś1îdê"/>
          <p:cNvSpPr>
            <a:spLocks noGrp="1"/>
          </p:cNvSpPr>
          <p:nvPr>
            <p:ph type="ctrTitle"/>
          </p:nvPr>
        </p:nvSpPr>
        <p:spPr/>
        <p:txBody>
          <a:bodyPr>
            <a:normAutofit/>
          </a:bodyPr>
          <a:lstStyle/>
          <a:p>
            <a:r>
              <a:rPr lang="zh-TW" altLang="en-US" sz="6000" dirty="0"/>
              <a:t>循環神經網路 </a:t>
            </a:r>
            <a:r>
              <a:rPr lang="en-US" altLang="zh-TW" sz="6000" dirty="0" smtClean="0"/>
              <a:t/>
            </a:r>
            <a:br>
              <a:rPr lang="en-US" altLang="zh-TW" sz="6000" dirty="0" smtClean="0"/>
            </a:br>
            <a:r>
              <a:rPr lang="zh-TW" altLang="en-US" sz="6000" dirty="0" smtClean="0"/>
              <a:t>介紹</a:t>
            </a:r>
            <a:r>
              <a:rPr lang="en-US" altLang="zh-CN" sz="6000" dirty="0"/>
              <a:t/>
            </a:r>
            <a:br>
              <a:rPr lang="en-US" altLang="zh-CN" sz="6000" dirty="0"/>
            </a:br>
            <a:endParaRPr lang="zh-CN" altLang="en-US" sz="6000" dirty="0"/>
          </a:p>
        </p:txBody>
      </p:sp>
      <p:sp>
        <p:nvSpPr>
          <p:cNvPr id="6" name="íṥḻiḑe"/>
          <p:cNvSpPr>
            <a:spLocks noGrp="1"/>
          </p:cNvSpPr>
          <p:nvPr>
            <p:ph type="body" sz="quarter" idx="10"/>
          </p:nvPr>
        </p:nvSpPr>
        <p:spPr/>
        <p:txBody>
          <a:bodyPr/>
          <a:lstStyle/>
          <a:p>
            <a:r>
              <a:rPr lang="en-US" altLang="zh-CN" dirty="0" smtClean="0"/>
              <a:t>Sean, 23742</a:t>
            </a:r>
            <a:endParaRPr lang="en-US" altLang="zh-CN" dirty="0"/>
          </a:p>
        </p:txBody>
      </p:sp>
      <p:sp>
        <p:nvSpPr>
          <p:cNvPr id="7" name="íŝḷîḓè"/>
          <p:cNvSpPr>
            <a:spLocks noGrp="1"/>
          </p:cNvSpPr>
          <p:nvPr>
            <p:ph type="body" sz="quarter" idx="11"/>
          </p:nvPr>
        </p:nvSpPr>
        <p:spPr/>
        <p:txBody>
          <a:bodyPr/>
          <a:lstStyle/>
          <a:p>
            <a:r>
              <a:rPr lang="en-US" altLang="en-US" dirty="0" smtClean="0"/>
              <a:t>2020/11/20</a:t>
            </a:r>
            <a:endParaRPr lang="en-US" altLang="en-US" dirty="0"/>
          </a:p>
        </p:txBody>
      </p:sp>
      <p:sp>
        <p:nvSpPr>
          <p:cNvPr id="8" name="矩形 7"/>
          <p:cNvSpPr/>
          <p:nvPr/>
        </p:nvSpPr>
        <p:spPr>
          <a:xfrm>
            <a:off x="371474" y="821201"/>
            <a:ext cx="6619875" cy="1569660"/>
          </a:xfrm>
          <a:prstGeom prst="rect">
            <a:avLst/>
          </a:prstGeom>
        </p:spPr>
        <p:txBody>
          <a:bodyPr wrap="square">
            <a:spAutoFit/>
          </a:bodyPr>
          <a:lstStyle/>
          <a:p>
            <a:r>
              <a:rPr lang="en-US" altLang="zh-TW" sz="4800" b="1" dirty="0">
                <a:solidFill>
                  <a:schemeClr val="accent2">
                    <a:lumMod val="60000"/>
                    <a:lumOff val="40000"/>
                  </a:schemeClr>
                </a:solidFill>
              </a:rPr>
              <a:t>Recurrent </a:t>
            </a:r>
            <a:endParaRPr lang="en-US" altLang="zh-TW" sz="4800" b="1" dirty="0" smtClean="0">
              <a:solidFill>
                <a:schemeClr val="accent2">
                  <a:lumMod val="60000"/>
                  <a:lumOff val="40000"/>
                </a:schemeClr>
              </a:solidFill>
            </a:endParaRPr>
          </a:p>
          <a:p>
            <a:r>
              <a:rPr lang="en-US" altLang="zh-TW" sz="4800" b="1" dirty="0" smtClean="0">
                <a:solidFill>
                  <a:schemeClr val="accent2">
                    <a:lumMod val="60000"/>
                    <a:lumOff val="40000"/>
                  </a:schemeClr>
                </a:solidFill>
              </a:rPr>
              <a:t>Neural </a:t>
            </a:r>
            <a:r>
              <a:rPr lang="en-US" altLang="zh-TW" sz="4800" b="1" dirty="0">
                <a:solidFill>
                  <a:schemeClr val="accent2">
                    <a:lumMod val="60000"/>
                    <a:lumOff val="40000"/>
                  </a:schemeClr>
                </a:solidFill>
              </a:rPr>
              <a:t>Network</a:t>
            </a:r>
            <a:endParaRPr lang="zh-TW" altLang="en-US" sz="4800" b="1" dirty="0">
              <a:solidFill>
                <a:schemeClr val="accent2">
                  <a:lumMod val="60000"/>
                  <a:lumOff val="40000"/>
                </a:schemeClr>
              </a:solidFill>
            </a:endParaRPr>
          </a:p>
        </p:txBody>
      </p:sp>
    </p:spTree>
    <p:custDataLst>
      <p:tags r:id="rId3"/>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在实际应用中，我们还会遇到很多序列形的数据，如： </a:t>
            </a:r>
          </a:p>
          <a:p>
            <a:r>
              <a:rPr lang="zh-CN" altLang="en-US" dirty="0"/>
              <a:t>自然语言处理问题。</a:t>
            </a:r>
            <a:r>
              <a:rPr lang="en-US" altLang="zh-CN" dirty="0"/>
              <a:t>x1</a:t>
            </a:r>
            <a:r>
              <a:rPr lang="zh-CN" altLang="en-US" dirty="0"/>
              <a:t>可以看做是第一个单词，</a:t>
            </a:r>
            <a:r>
              <a:rPr lang="en-US" altLang="zh-CN" dirty="0"/>
              <a:t>x2</a:t>
            </a:r>
            <a:r>
              <a:rPr lang="zh-CN" altLang="en-US" dirty="0"/>
              <a:t>可以看做是第二个单词，依次类推。 </a:t>
            </a:r>
          </a:p>
          <a:p>
            <a:r>
              <a:rPr lang="zh-CN" altLang="en-US" dirty="0"/>
              <a:t>语音处理。此时，</a:t>
            </a:r>
            <a:r>
              <a:rPr lang="en-US" altLang="zh-CN" dirty="0"/>
              <a:t>x1</a:t>
            </a:r>
            <a:r>
              <a:rPr lang="zh-CN" altLang="en-US" dirty="0"/>
              <a:t>、</a:t>
            </a:r>
            <a:r>
              <a:rPr lang="en-US" altLang="zh-CN" dirty="0"/>
              <a:t>x2</a:t>
            </a:r>
            <a:r>
              <a:rPr lang="zh-CN" altLang="en-US" dirty="0"/>
              <a:t>、</a:t>
            </a:r>
            <a:r>
              <a:rPr lang="en-US" altLang="zh-CN" dirty="0"/>
              <a:t>x3……</a:t>
            </a:r>
            <a:r>
              <a:rPr lang="zh-CN" altLang="en-US" dirty="0"/>
              <a:t>是每帧的声音信号。 </a:t>
            </a:r>
          </a:p>
          <a:p>
            <a:r>
              <a:rPr lang="zh-CN" altLang="en-US" dirty="0"/>
              <a:t>时间序列问题。例如每天的股票价格等等</a:t>
            </a:r>
            <a:r>
              <a:rPr lang="zh-CN" altLang="en-US" dirty="0" smtClean="0"/>
              <a:t>。 </a:t>
            </a:r>
            <a:endParaRPr lang="en-US" altLang="zh-CN" dirty="0" smtClean="0"/>
          </a:p>
          <a:p>
            <a:r>
              <a:rPr lang="zh-CN" altLang="en-US" dirty="0" smtClean="0"/>
              <a:t>其单个序列如下图所示：</a:t>
            </a:r>
          </a:p>
          <a:p>
            <a:endParaRPr lang="zh-TW" altLang="en-US" dirty="0"/>
          </a:p>
        </p:txBody>
      </p:sp>
      <p:pic>
        <p:nvPicPr>
          <p:cNvPr id="7170" name="Picture 2" descr="E:\Delete\git_r\two_month_report\202011_2021_1\11_16_to_11_20_third\img\rnn6.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19475"/>
            <a:ext cx="68580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22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wipe(down)">
                                      <p:cBhvr>
                                        <p:cTn id="7" dur="580">
                                          <p:stCondLst>
                                            <p:cond delay="0"/>
                                          </p:stCondLst>
                                        </p:cTn>
                                        <p:tgtEl>
                                          <p:spTgt spid="5">
                                            <p:txEl>
                                              <p:pRg st="4" end="4"/>
                                            </p:txEl>
                                          </p:spTgt>
                                        </p:tgtEl>
                                      </p:cBhvr>
                                    </p:animEffect>
                                    <p:anim calcmode="lin" valueType="num">
                                      <p:cBhvr>
                                        <p:cTn id="8"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4" end="4"/>
                                            </p:txEl>
                                          </p:spTgt>
                                        </p:tgtEl>
                                      </p:cBhvr>
                                      <p:to x="100000" y="60000"/>
                                    </p:animScale>
                                    <p:animScale>
                                      <p:cBhvr>
                                        <p:cTn id="14" dur="166" decel="50000">
                                          <p:stCondLst>
                                            <p:cond delay="676"/>
                                          </p:stCondLst>
                                        </p:cTn>
                                        <p:tgtEl>
                                          <p:spTgt spid="5">
                                            <p:txEl>
                                              <p:pRg st="4" end="4"/>
                                            </p:txEl>
                                          </p:spTgt>
                                        </p:tgtEl>
                                      </p:cBhvr>
                                      <p:to x="100000" y="100000"/>
                                    </p:animScale>
                                    <p:animScale>
                                      <p:cBhvr>
                                        <p:cTn id="15" dur="26">
                                          <p:stCondLst>
                                            <p:cond delay="1312"/>
                                          </p:stCondLst>
                                        </p:cTn>
                                        <p:tgtEl>
                                          <p:spTgt spid="5">
                                            <p:txEl>
                                              <p:pRg st="4" end="4"/>
                                            </p:txEl>
                                          </p:spTgt>
                                        </p:tgtEl>
                                      </p:cBhvr>
                                      <p:to x="100000" y="80000"/>
                                    </p:animScale>
                                    <p:animScale>
                                      <p:cBhvr>
                                        <p:cTn id="16" dur="166" decel="50000">
                                          <p:stCondLst>
                                            <p:cond delay="1338"/>
                                          </p:stCondLst>
                                        </p:cTn>
                                        <p:tgtEl>
                                          <p:spTgt spid="5">
                                            <p:txEl>
                                              <p:pRg st="4" end="4"/>
                                            </p:txEl>
                                          </p:spTgt>
                                        </p:tgtEl>
                                      </p:cBhvr>
                                      <p:to x="100000" y="100000"/>
                                    </p:animScale>
                                    <p:animScale>
                                      <p:cBhvr>
                                        <p:cTn id="17" dur="26">
                                          <p:stCondLst>
                                            <p:cond delay="1642"/>
                                          </p:stCondLst>
                                        </p:cTn>
                                        <p:tgtEl>
                                          <p:spTgt spid="5">
                                            <p:txEl>
                                              <p:pRg st="4" end="4"/>
                                            </p:txEl>
                                          </p:spTgt>
                                        </p:tgtEl>
                                      </p:cBhvr>
                                      <p:to x="100000" y="90000"/>
                                    </p:animScale>
                                    <p:animScale>
                                      <p:cBhvr>
                                        <p:cTn id="18" dur="166" decel="50000">
                                          <p:stCondLst>
                                            <p:cond delay="1668"/>
                                          </p:stCondLst>
                                        </p:cTn>
                                        <p:tgtEl>
                                          <p:spTgt spid="5">
                                            <p:txEl>
                                              <p:pRg st="4" end="4"/>
                                            </p:txEl>
                                          </p:spTgt>
                                        </p:tgtEl>
                                      </p:cBhvr>
                                      <p:to x="100000" y="100000"/>
                                    </p:animScale>
                                    <p:animScale>
                                      <p:cBhvr>
                                        <p:cTn id="19" dur="26">
                                          <p:stCondLst>
                                            <p:cond delay="1808"/>
                                          </p:stCondLst>
                                        </p:cTn>
                                        <p:tgtEl>
                                          <p:spTgt spid="5">
                                            <p:txEl>
                                              <p:pRg st="4" end="4"/>
                                            </p:txEl>
                                          </p:spTgt>
                                        </p:tgtEl>
                                      </p:cBhvr>
                                      <p:to x="100000" y="95000"/>
                                    </p:animScale>
                                    <p:animScale>
                                      <p:cBhvr>
                                        <p:cTn id="20" dur="166" decel="50000">
                                          <p:stCondLst>
                                            <p:cond delay="1834"/>
                                          </p:stCondLst>
                                        </p:cTn>
                                        <p:tgtEl>
                                          <p:spTgt spid="5">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 </a:t>
            </a:r>
            <a:r>
              <a:rPr lang="zh-CN" altLang="en-US" dirty="0" smtClean="0"/>
              <a:t>诸</a:t>
            </a:r>
            <a:r>
              <a:rPr lang="zh-CN" altLang="en-US" dirty="0"/>
              <a:t>如此类的序列数据用原始的神经网络难以建模</a:t>
            </a:r>
            <a:r>
              <a:rPr lang="zh-CN" altLang="en-US" dirty="0" smtClean="0"/>
              <a:t>，</a:t>
            </a:r>
            <a:endParaRPr lang="en-US" altLang="zh-CN" dirty="0" smtClean="0"/>
          </a:p>
          <a:p>
            <a:r>
              <a:rPr lang="zh-CN" altLang="en-US" dirty="0" smtClean="0"/>
              <a:t>基</a:t>
            </a:r>
            <a:r>
              <a:rPr lang="zh-CN" altLang="en-US" dirty="0"/>
              <a:t>于此，</a:t>
            </a:r>
            <a:r>
              <a:rPr lang="en-US" altLang="zh-CN" dirty="0"/>
              <a:t>RNN</a:t>
            </a:r>
            <a:r>
              <a:rPr lang="zh-CN" altLang="en-US" dirty="0"/>
              <a:t>引入了隐状态*</a:t>
            </a:r>
            <a:r>
              <a:rPr lang="en-US" altLang="zh-CN" dirty="0"/>
              <a:t>ℎ*</a:t>
            </a:r>
            <a:r>
              <a:rPr lang="zh-CN" altLang="en-US" dirty="0"/>
              <a:t>（</a:t>
            </a:r>
            <a:r>
              <a:rPr lang="en-US" altLang="zh-CN" dirty="0"/>
              <a:t>hidden state</a:t>
            </a:r>
            <a:r>
              <a:rPr lang="zh-CN" altLang="en-US" dirty="0"/>
              <a:t>）</a:t>
            </a:r>
            <a:r>
              <a:rPr lang="zh-CN" altLang="en-US" dirty="0" smtClean="0"/>
              <a:t>，</a:t>
            </a:r>
            <a:endParaRPr lang="en-US" altLang="zh-CN" dirty="0" smtClean="0"/>
          </a:p>
          <a:p>
            <a:r>
              <a:rPr lang="zh-CN" altLang="en-US" dirty="0" smtClean="0"/>
              <a:t>*</a:t>
            </a:r>
            <a:r>
              <a:rPr lang="en-US" altLang="zh-CN" dirty="0"/>
              <a:t>ℎ*•</a:t>
            </a:r>
            <a:r>
              <a:rPr lang="zh-CN" altLang="en-US" dirty="0"/>
              <a:t>可对序列数据提取特征，接着再转换为输出。  为了便于理解，先计算*</a:t>
            </a:r>
            <a:r>
              <a:rPr lang="en-US" altLang="zh-CN" dirty="0"/>
              <a:t>ℎ*1•</a:t>
            </a:r>
            <a:r>
              <a:rPr lang="zh-CN" altLang="en-US" dirty="0"/>
              <a:t>： </a:t>
            </a:r>
            <a:endParaRPr lang="en-US" altLang="zh-CN" dirty="0" smtClean="0"/>
          </a:p>
          <a:p>
            <a:endParaRPr lang="zh-TW" altLang="en-US" dirty="0"/>
          </a:p>
        </p:txBody>
      </p:sp>
      <p:pic>
        <p:nvPicPr>
          <p:cNvPr id="8194" name="Picture 2" descr="E:\Delete\git_r\two_month_report\202011_2021_1\11_16_to_11_20_third\img\rnn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2590800"/>
            <a:ext cx="6858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539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图中的圆圈表示向量，箭头表示对向量做变换。 </a:t>
            </a:r>
            <a:endParaRPr lang="en-US" altLang="zh-CN" dirty="0" smtClean="0"/>
          </a:p>
          <a:p>
            <a:r>
              <a:rPr lang="en-US" altLang="zh-CN" dirty="0" smtClean="0"/>
              <a:t>RNN</a:t>
            </a:r>
            <a:r>
              <a:rPr lang="zh-CN" altLang="en-US" dirty="0"/>
              <a:t>中，每个步骤使用的参数</a:t>
            </a:r>
            <a:r>
              <a:rPr lang="en-US" altLang="zh-CN" dirty="0" smtClean="0"/>
              <a:t>`</a:t>
            </a:r>
            <a:r>
              <a:rPr lang="en-US" altLang="zh-CN" dirty="0" err="1" smtClean="0"/>
              <a:t>U,W,b</a:t>
            </a:r>
            <a:r>
              <a:rPr lang="en-US" altLang="zh-CN" dirty="0" smtClean="0"/>
              <a:t>`•</a:t>
            </a:r>
            <a:r>
              <a:rPr lang="zh-CN" altLang="en-US" dirty="0"/>
              <a:t>相同</a:t>
            </a:r>
            <a:r>
              <a:rPr lang="zh-CN" altLang="en-US" dirty="0" smtClean="0"/>
              <a:t>，</a:t>
            </a:r>
            <a:endParaRPr lang="en-US" altLang="zh-CN" dirty="0" smtClean="0"/>
          </a:p>
          <a:p>
            <a:r>
              <a:rPr lang="en-US" altLang="zh-CN" dirty="0" smtClean="0"/>
              <a:t>`h_2`</a:t>
            </a:r>
            <a:r>
              <a:rPr lang="zh-CN" altLang="en-US" dirty="0"/>
              <a:t>的计算方式和</a:t>
            </a:r>
            <a:r>
              <a:rPr lang="en-US" altLang="zh-CN" dirty="0" smtClean="0"/>
              <a:t>`h_1•`</a:t>
            </a:r>
            <a:r>
              <a:rPr lang="zh-CN" altLang="en-US" dirty="0"/>
              <a:t>类似，其计算结果如下： </a:t>
            </a:r>
            <a:endParaRPr lang="zh-TW" altLang="en-US" dirty="0"/>
          </a:p>
        </p:txBody>
      </p:sp>
      <p:pic>
        <p:nvPicPr>
          <p:cNvPr id="9218" name="Picture 2" descr="E:\Delete\git_r\two_month_report\202011_2021_1\11_16_to_11_20_third\img\rnn6.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728913"/>
            <a:ext cx="7754376" cy="259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7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down)">
                                      <p:cBhvr>
                                        <p:cTn id="7" dur="580">
                                          <p:stCondLst>
                                            <p:cond delay="0"/>
                                          </p:stCondLst>
                                        </p:cTn>
                                        <p:tgtEl>
                                          <p:spTgt spid="9218"/>
                                        </p:tgtEl>
                                      </p:cBhvr>
                                    </p:animEffect>
                                    <p:anim calcmode="lin" valueType="num">
                                      <p:cBhvr>
                                        <p:cTn id="8" dur="1822" tmFilter="0,0; 0.14,0.36; 0.43,0.73; 0.71,0.91; 1.0,1.0">
                                          <p:stCondLst>
                                            <p:cond delay="0"/>
                                          </p:stCondLst>
                                        </p:cTn>
                                        <p:tgtEl>
                                          <p:spTgt spid="921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1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1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1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18"/>
                                        </p:tgtEl>
                                        <p:attrNameLst>
                                          <p:attrName>ppt_y</p:attrName>
                                        </p:attrNameLst>
                                      </p:cBhvr>
                                      <p:tavLst>
                                        <p:tav tm="0" fmla="#ppt_y-sin(pi*$)/81">
                                          <p:val>
                                            <p:fltVal val="0"/>
                                          </p:val>
                                        </p:tav>
                                        <p:tav tm="100000">
                                          <p:val>
                                            <p:fltVal val="1"/>
                                          </p:val>
                                        </p:tav>
                                      </p:tavLst>
                                    </p:anim>
                                    <p:animScale>
                                      <p:cBhvr>
                                        <p:cTn id="13" dur="26">
                                          <p:stCondLst>
                                            <p:cond delay="650"/>
                                          </p:stCondLst>
                                        </p:cTn>
                                        <p:tgtEl>
                                          <p:spTgt spid="9218"/>
                                        </p:tgtEl>
                                      </p:cBhvr>
                                      <p:to x="100000" y="60000"/>
                                    </p:animScale>
                                    <p:animScale>
                                      <p:cBhvr>
                                        <p:cTn id="14" dur="166" decel="50000">
                                          <p:stCondLst>
                                            <p:cond delay="676"/>
                                          </p:stCondLst>
                                        </p:cTn>
                                        <p:tgtEl>
                                          <p:spTgt spid="9218"/>
                                        </p:tgtEl>
                                      </p:cBhvr>
                                      <p:to x="100000" y="100000"/>
                                    </p:animScale>
                                    <p:animScale>
                                      <p:cBhvr>
                                        <p:cTn id="15" dur="26">
                                          <p:stCondLst>
                                            <p:cond delay="1312"/>
                                          </p:stCondLst>
                                        </p:cTn>
                                        <p:tgtEl>
                                          <p:spTgt spid="9218"/>
                                        </p:tgtEl>
                                      </p:cBhvr>
                                      <p:to x="100000" y="80000"/>
                                    </p:animScale>
                                    <p:animScale>
                                      <p:cBhvr>
                                        <p:cTn id="16" dur="166" decel="50000">
                                          <p:stCondLst>
                                            <p:cond delay="1338"/>
                                          </p:stCondLst>
                                        </p:cTn>
                                        <p:tgtEl>
                                          <p:spTgt spid="9218"/>
                                        </p:tgtEl>
                                      </p:cBhvr>
                                      <p:to x="100000" y="100000"/>
                                    </p:animScale>
                                    <p:animScale>
                                      <p:cBhvr>
                                        <p:cTn id="17" dur="26">
                                          <p:stCondLst>
                                            <p:cond delay="1642"/>
                                          </p:stCondLst>
                                        </p:cTn>
                                        <p:tgtEl>
                                          <p:spTgt spid="9218"/>
                                        </p:tgtEl>
                                      </p:cBhvr>
                                      <p:to x="100000" y="90000"/>
                                    </p:animScale>
                                    <p:animScale>
                                      <p:cBhvr>
                                        <p:cTn id="18" dur="166" decel="50000">
                                          <p:stCondLst>
                                            <p:cond delay="1668"/>
                                          </p:stCondLst>
                                        </p:cTn>
                                        <p:tgtEl>
                                          <p:spTgt spid="9218"/>
                                        </p:tgtEl>
                                      </p:cBhvr>
                                      <p:to x="100000" y="100000"/>
                                    </p:animScale>
                                    <p:animScale>
                                      <p:cBhvr>
                                        <p:cTn id="19" dur="26">
                                          <p:stCondLst>
                                            <p:cond delay="1808"/>
                                          </p:stCondLst>
                                        </p:cTn>
                                        <p:tgtEl>
                                          <p:spTgt spid="9218"/>
                                        </p:tgtEl>
                                      </p:cBhvr>
                                      <p:to x="100000" y="95000"/>
                                    </p:animScale>
                                    <p:animScale>
                                      <p:cBhvr>
                                        <p:cTn id="20" dur="166" decel="50000">
                                          <p:stCondLst>
                                            <p:cond delay="1834"/>
                                          </p:stCondLst>
                                        </p:cTn>
                                        <p:tgtEl>
                                          <p:spTgt spid="92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计算*</a:t>
            </a:r>
            <a:r>
              <a:rPr lang="en-US" altLang="zh-CN" dirty="0"/>
              <a:t>ℎ*3,*ℎ*4•</a:t>
            </a:r>
            <a:r>
              <a:rPr lang="zh-CN" altLang="en-US" dirty="0"/>
              <a:t>也相似，可得：</a:t>
            </a:r>
            <a:endParaRPr lang="zh-TW" altLang="en-US" dirty="0"/>
          </a:p>
        </p:txBody>
      </p:sp>
      <p:pic>
        <p:nvPicPr>
          <p:cNvPr id="10242" name="Picture 2" descr="E:\Delete\git_r\two_month_report\202011_2021_1\11_16_to_11_20_third\img\rnn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4" y="1924050"/>
            <a:ext cx="8245457"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658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接下来，计算</a:t>
            </a:r>
            <a:r>
              <a:rPr lang="en-US" altLang="zh-CN" dirty="0"/>
              <a:t>RNN</a:t>
            </a:r>
            <a:r>
              <a:rPr lang="zh-CN" altLang="en-US" dirty="0"/>
              <a:t>的输出</a:t>
            </a:r>
            <a:r>
              <a:rPr lang="zh-CN" altLang="en-US" i="1" dirty="0"/>
              <a:t>𝑦</a:t>
            </a:r>
            <a:r>
              <a:rPr lang="en-US" altLang="zh-CN" dirty="0"/>
              <a:t>1</a:t>
            </a:r>
            <a:r>
              <a:rPr lang="zh-CN" altLang="en-US" dirty="0"/>
              <a:t>，采用</a:t>
            </a:r>
            <a:r>
              <a:rPr lang="zh-CN" altLang="en-US" i="1" dirty="0"/>
              <a:t>𝑆</a:t>
            </a:r>
            <a:r>
              <a:rPr lang="zh-CN" altLang="en-US" b="1" i="1" dirty="0"/>
              <a:t>𝑜</a:t>
            </a:r>
            <a:r>
              <a:rPr lang="zh-CN" altLang="en-US" i="1" dirty="0"/>
              <a:t>𝑓</a:t>
            </a:r>
            <a:r>
              <a:rPr lang="zh-CN" altLang="en-US" b="1" i="1" dirty="0"/>
              <a:t>𝑡</a:t>
            </a:r>
            <a:r>
              <a:rPr lang="zh-CN" altLang="en-US" i="1" dirty="0"/>
              <a:t>𝑚</a:t>
            </a:r>
            <a:r>
              <a:rPr lang="zh-CN" altLang="en-US" b="1" i="1" dirty="0"/>
              <a:t>𝑎</a:t>
            </a:r>
            <a:r>
              <a:rPr lang="zh-CN" altLang="en-US" i="1" dirty="0"/>
              <a:t>𝑥</a:t>
            </a:r>
            <a:r>
              <a:rPr lang="zh-CN" altLang="en-US" dirty="0"/>
              <a:t>作为激活函数</a:t>
            </a:r>
            <a:r>
              <a:rPr lang="zh-CN" altLang="en-US" dirty="0" smtClean="0"/>
              <a:t>，</a:t>
            </a:r>
            <a:endParaRPr lang="en-US" altLang="zh-CN" dirty="0" smtClean="0"/>
          </a:p>
          <a:p>
            <a:r>
              <a:rPr lang="zh-CN" altLang="en-US" dirty="0" smtClean="0"/>
              <a:t>根</a:t>
            </a:r>
            <a:r>
              <a:rPr lang="zh-CN" altLang="en-US" dirty="0"/>
              <a:t>据</a:t>
            </a:r>
            <a:r>
              <a:rPr lang="zh-CN" altLang="en-US" i="1" dirty="0"/>
              <a:t>𝑦**𝑛</a:t>
            </a:r>
            <a:r>
              <a:rPr lang="en-US" altLang="zh-CN" dirty="0"/>
              <a:t>=</a:t>
            </a:r>
            <a:r>
              <a:rPr lang="zh-CN" altLang="en-US" i="1" dirty="0"/>
              <a:t>𝑓</a:t>
            </a:r>
            <a:r>
              <a:rPr lang="en-US" altLang="zh-CN" dirty="0"/>
              <a:t>(</a:t>
            </a:r>
            <a:r>
              <a:rPr lang="zh-CN" altLang="en-US" i="1" dirty="0"/>
              <a:t>𝑊**𝑥</a:t>
            </a:r>
            <a:r>
              <a:rPr lang="en-US" altLang="zh-CN" dirty="0"/>
              <a:t>+</a:t>
            </a:r>
            <a:r>
              <a:rPr lang="zh-CN" altLang="en-US" i="1" dirty="0"/>
              <a:t>𝑏</a:t>
            </a:r>
            <a:r>
              <a:rPr lang="en-US" altLang="zh-CN" dirty="0"/>
              <a:t>)</a:t>
            </a:r>
            <a:r>
              <a:rPr lang="zh-CN" altLang="en-US" dirty="0"/>
              <a:t>，得</a:t>
            </a:r>
            <a:r>
              <a:rPr lang="zh-CN" altLang="en-US" i="1" dirty="0"/>
              <a:t>𝑦</a:t>
            </a:r>
            <a:r>
              <a:rPr lang="en-US" altLang="zh-CN" dirty="0"/>
              <a:t>1•:</a:t>
            </a:r>
            <a:endParaRPr lang="zh-TW" altLang="en-US" dirty="0"/>
          </a:p>
        </p:txBody>
      </p:sp>
      <p:pic>
        <p:nvPicPr>
          <p:cNvPr id="11266" name="Picture 2" descr="E:\Delete\git_r\two_month_report\202011_2021_1\11_16_to_11_20_third\img\rnn6.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1885950"/>
            <a:ext cx="6858000"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44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smtClean="0"/>
              <a:t>请在插入菜单</a:t>
            </a:r>
            <a:r>
              <a:rPr lang="en-US" altLang="zh-CN" dirty="0" smtClean="0"/>
              <a:t>—</a:t>
            </a:r>
            <a:r>
              <a:rPr lang="zh-CN" altLang="en-US" dirty="0"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 使用和*𝑦*</a:t>
            </a:r>
            <a:r>
              <a:rPr lang="en-US" altLang="zh-CN" dirty="0"/>
              <a:t>1•</a:t>
            </a:r>
            <a:r>
              <a:rPr lang="zh-CN" altLang="en-US" dirty="0"/>
              <a:t>相同的参数*𝑉*</a:t>
            </a:r>
            <a:r>
              <a:rPr lang="en-US" altLang="zh-CN" dirty="0"/>
              <a:t>,*</a:t>
            </a:r>
            <a:r>
              <a:rPr lang="zh-CN" altLang="en-US" dirty="0"/>
              <a:t>𝑐*</a:t>
            </a:r>
            <a:r>
              <a:rPr lang="en-US" altLang="zh-CN" dirty="0"/>
              <a:t>•</a:t>
            </a:r>
            <a:r>
              <a:rPr lang="zh-CN" altLang="en-US" dirty="0"/>
              <a:t>，得到*𝑦*</a:t>
            </a:r>
            <a:r>
              <a:rPr lang="en-US" altLang="zh-CN" dirty="0"/>
              <a:t>1,*</a:t>
            </a:r>
            <a:r>
              <a:rPr lang="zh-CN" altLang="en-US" dirty="0"/>
              <a:t>𝑦*</a:t>
            </a:r>
            <a:r>
              <a:rPr lang="en-US" altLang="zh-CN" dirty="0"/>
              <a:t>2,*</a:t>
            </a:r>
            <a:r>
              <a:rPr lang="zh-CN" altLang="en-US" dirty="0"/>
              <a:t>𝑦*</a:t>
            </a:r>
            <a:r>
              <a:rPr lang="en-US" altLang="zh-CN" dirty="0"/>
              <a:t>3,*</a:t>
            </a:r>
            <a:r>
              <a:rPr lang="zh-CN" altLang="en-US" dirty="0"/>
              <a:t>𝑦*</a:t>
            </a:r>
            <a:r>
              <a:rPr lang="en-US" altLang="zh-CN" dirty="0"/>
              <a:t>4•</a:t>
            </a:r>
            <a:r>
              <a:rPr lang="zh-CN" altLang="en-US" dirty="0"/>
              <a:t>的输出结构： </a:t>
            </a:r>
            <a:endParaRPr lang="zh-TW" altLang="en-US" dirty="0"/>
          </a:p>
        </p:txBody>
      </p:sp>
      <p:pic>
        <p:nvPicPr>
          <p:cNvPr id="12290" name="Picture 2" descr="E:\Delete\git_r\two_month_report\202011_2021_1\11_16_to_11_20_third\img\rnn6.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457326"/>
            <a:ext cx="5079998" cy="4000499"/>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657225" y="5734050"/>
            <a:ext cx="10572125" cy="646331"/>
          </a:xfrm>
          <a:prstGeom prst="rect">
            <a:avLst/>
          </a:prstGeom>
          <a:noFill/>
        </p:spPr>
        <p:txBody>
          <a:bodyPr wrap="none" rtlCol="0">
            <a:spAutoFit/>
          </a:bodyPr>
          <a:lstStyle/>
          <a:p>
            <a:r>
              <a:rPr lang="zh-CN" altLang="en-US" dirty="0"/>
              <a:t>以上即为最经典的</a:t>
            </a:r>
            <a:r>
              <a:rPr lang="en-US" altLang="zh-CN" dirty="0"/>
              <a:t>RNN</a:t>
            </a:r>
            <a:r>
              <a:rPr lang="zh-CN" altLang="en-US" dirty="0"/>
              <a:t>结构，其输入为</a:t>
            </a:r>
            <a:r>
              <a:rPr lang="zh-CN" altLang="en-US" i="1" dirty="0"/>
              <a:t>𝑥</a:t>
            </a:r>
            <a:r>
              <a:rPr lang="en-US" altLang="zh-CN" dirty="0"/>
              <a:t>1,</a:t>
            </a:r>
            <a:r>
              <a:rPr lang="zh-CN" altLang="en-US" i="1" dirty="0"/>
              <a:t>𝑥</a:t>
            </a:r>
            <a:r>
              <a:rPr lang="en-US" altLang="zh-CN" dirty="0"/>
              <a:t>2,</a:t>
            </a:r>
            <a:r>
              <a:rPr lang="zh-CN" altLang="en-US" i="1" dirty="0"/>
              <a:t>𝑥</a:t>
            </a:r>
            <a:r>
              <a:rPr lang="en-US" altLang="zh-CN" dirty="0"/>
              <a:t>3,</a:t>
            </a:r>
            <a:r>
              <a:rPr lang="zh-CN" altLang="en-US" i="1" dirty="0"/>
              <a:t>𝑥</a:t>
            </a:r>
            <a:r>
              <a:rPr lang="en-US" altLang="zh-CN" dirty="0"/>
              <a:t>4</a:t>
            </a:r>
            <a:r>
              <a:rPr lang="zh-CN" altLang="en-US" dirty="0"/>
              <a:t>，输出为</a:t>
            </a:r>
            <a:r>
              <a:rPr lang="zh-CN" altLang="en-US" i="1" dirty="0"/>
              <a:t>𝑦</a:t>
            </a:r>
            <a:r>
              <a:rPr lang="en-US" altLang="zh-CN" dirty="0"/>
              <a:t>1,</a:t>
            </a:r>
            <a:r>
              <a:rPr lang="zh-CN" altLang="en-US" i="1" dirty="0"/>
              <a:t>𝑦</a:t>
            </a:r>
            <a:r>
              <a:rPr lang="en-US" altLang="zh-CN" dirty="0"/>
              <a:t>2,</a:t>
            </a:r>
            <a:r>
              <a:rPr lang="zh-CN" altLang="en-US" i="1" dirty="0"/>
              <a:t>𝑦</a:t>
            </a:r>
            <a:r>
              <a:rPr lang="en-US" altLang="zh-CN" dirty="0"/>
              <a:t>3,</a:t>
            </a:r>
            <a:r>
              <a:rPr lang="zh-CN" altLang="en-US" i="1" dirty="0"/>
              <a:t>𝑦</a:t>
            </a:r>
            <a:r>
              <a:rPr lang="en-US" altLang="zh-CN" dirty="0"/>
              <a:t>4</a:t>
            </a:r>
            <a:r>
              <a:rPr lang="zh-CN" altLang="en-US" dirty="0"/>
              <a:t>，当然实际中最大值为</a:t>
            </a:r>
            <a:r>
              <a:rPr lang="zh-CN" altLang="en-US" i="1" dirty="0"/>
              <a:t>𝑦**𝑛</a:t>
            </a:r>
            <a:r>
              <a:rPr lang="zh-CN" altLang="en-US" dirty="0" smtClean="0"/>
              <a:t>，</a:t>
            </a:r>
            <a:endParaRPr lang="en-US" altLang="zh-CN" dirty="0" smtClean="0"/>
          </a:p>
          <a:p>
            <a:r>
              <a:rPr lang="zh-CN" altLang="en-US" dirty="0" smtClean="0"/>
              <a:t>这</a:t>
            </a:r>
            <a:r>
              <a:rPr lang="zh-CN" altLang="en-US" dirty="0"/>
              <a:t>里为了便于理解和展示，只计算</a:t>
            </a:r>
            <a:r>
              <a:rPr lang="en-US" altLang="zh-CN" dirty="0"/>
              <a:t>4</a:t>
            </a:r>
            <a:r>
              <a:rPr lang="zh-CN" altLang="en-US" dirty="0"/>
              <a:t>个输入和输出。从以上结构可看出，</a:t>
            </a:r>
            <a:r>
              <a:rPr lang="en-US" altLang="zh-CN" dirty="0"/>
              <a:t>RNN</a:t>
            </a:r>
            <a:r>
              <a:rPr lang="zh-CN" altLang="en-US" dirty="0"/>
              <a:t>结构的输入和输出等长。 </a:t>
            </a:r>
            <a:endParaRPr lang="zh-TW" altLang="en-US" dirty="0"/>
          </a:p>
        </p:txBody>
      </p:sp>
    </p:spTree>
    <p:extLst>
      <p:ext uri="{BB962C8B-B14F-4D97-AF65-F5344CB8AC3E}">
        <p14:creationId xmlns:p14="http://schemas.microsoft.com/office/powerpoint/2010/main" val="50156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smtClean="0"/>
              <a:t>请在插入菜单</a:t>
            </a:r>
            <a:r>
              <a:rPr lang="en-US" altLang="zh-CN" dirty="0" smtClean="0"/>
              <a:t>—</a:t>
            </a:r>
            <a:r>
              <a:rPr lang="zh-CN" altLang="en-US" dirty="0"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pic>
        <p:nvPicPr>
          <p:cNvPr id="4098" name="Picture 2" descr="E:\Delete\git_r\two_month_report\202011_2021_1\11_16_to_11_20_third\img\rnn_cal_tot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76" y="1485968"/>
            <a:ext cx="11844000" cy="493059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896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4" name="標題 3"/>
          <p:cNvSpPr>
            <a:spLocks noGrp="1"/>
          </p:cNvSpPr>
          <p:nvPr>
            <p:ph type="title"/>
          </p:nvPr>
        </p:nvSpPr>
        <p:spPr/>
        <p:txBody>
          <a:bodyPr/>
          <a:lstStyle/>
          <a:p>
            <a:r>
              <a:rPr lang="en-US" altLang="zh-TW" dirty="0"/>
              <a:t>RNN</a:t>
            </a:r>
            <a:r>
              <a:rPr lang="zh-TW" altLang="en-US" dirty="0"/>
              <a:t>特點</a:t>
            </a:r>
          </a:p>
        </p:txBody>
      </p:sp>
      <p:sp>
        <p:nvSpPr>
          <p:cNvPr id="5" name="內容版面配置區 4"/>
          <p:cNvSpPr>
            <a:spLocks noGrp="1"/>
          </p:cNvSpPr>
          <p:nvPr>
            <p:ph sz="quarter" idx="13"/>
          </p:nvPr>
        </p:nvSpPr>
        <p:spPr/>
        <p:txBody>
          <a:bodyPr/>
          <a:lstStyle/>
          <a:p>
            <a:r>
              <a:rPr lang="en-US" altLang="zh-CN" dirty="0"/>
              <a:t>1.RNNs</a:t>
            </a:r>
            <a:r>
              <a:rPr lang="zh-CN" altLang="en-US" dirty="0"/>
              <a:t>主要用于处理序列数据。对于传统神经网络模型，从输入层到隐含层再到输出层，层与层之间一般为全连接，每层之间神经元是无连接的。但是传统神经网络无法处理数据间的前后关联问题。例如，为了预测句子的下一个单词，一般需要该词之前的语义信息。这是因为一个句子中前后单词是存在语义联系的</a:t>
            </a:r>
            <a:r>
              <a:rPr lang="zh-CN" altLang="en-US" dirty="0" smtClean="0"/>
              <a:t>。</a:t>
            </a:r>
            <a:endParaRPr lang="en-US" altLang="zh-CN" dirty="0" smtClean="0"/>
          </a:p>
          <a:p>
            <a:endParaRPr lang="zh-CN" altLang="en-US" dirty="0"/>
          </a:p>
          <a:p>
            <a:r>
              <a:rPr lang="en-US" altLang="zh-CN" dirty="0"/>
              <a:t>2.RNNs</a:t>
            </a:r>
            <a:r>
              <a:rPr lang="zh-CN" altLang="en-US" dirty="0"/>
              <a:t>中当前单元的输出与之前步骤输出也有关，因此称之为循环神经网络。具体的表现形式为当前单元会对之前步骤信息进行储存并应用于当前输出的计算中。隐藏层之间的节点连接起来，隐藏层当前输出由当前时刻输入向量和之前时刻隐藏层状态共同决定</a:t>
            </a:r>
            <a:r>
              <a:rPr lang="zh-CN" altLang="en-US" dirty="0" smtClean="0"/>
              <a:t>。</a:t>
            </a:r>
            <a:endParaRPr lang="en-US" altLang="zh-CN" dirty="0" smtClean="0"/>
          </a:p>
          <a:p>
            <a:endParaRPr lang="zh-CN" altLang="en-US" dirty="0"/>
          </a:p>
          <a:p>
            <a:r>
              <a:rPr lang="en-US" altLang="zh-CN" dirty="0"/>
              <a:t>3.</a:t>
            </a:r>
            <a:r>
              <a:rPr lang="zh-CN" altLang="en-US" dirty="0"/>
              <a:t>标准的</a:t>
            </a:r>
            <a:r>
              <a:rPr lang="en-US" altLang="zh-CN" dirty="0"/>
              <a:t>RNNs</a:t>
            </a:r>
            <a:r>
              <a:rPr lang="zh-CN" altLang="en-US" dirty="0"/>
              <a:t>结构图，图中每个箭头代表做一次变换，也就是说箭头连接带有权值</a:t>
            </a:r>
            <a:r>
              <a:rPr lang="zh-CN" altLang="en-US" dirty="0" smtClean="0"/>
              <a:t>。</a:t>
            </a:r>
            <a:endParaRPr lang="en-US" altLang="zh-CN" dirty="0" smtClean="0"/>
          </a:p>
          <a:p>
            <a:endParaRPr lang="zh-CN" altLang="en-US" dirty="0"/>
          </a:p>
          <a:p>
            <a:r>
              <a:rPr lang="en-US" altLang="zh-CN" dirty="0"/>
              <a:t>4.</a:t>
            </a:r>
            <a:r>
              <a:rPr lang="zh-CN" altLang="en-US" dirty="0"/>
              <a:t>在标准的</a:t>
            </a:r>
            <a:r>
              <a:rPr lang="en-US" altLang="zh-CN" dirty="0"/>
              <a:t>RNN</a:t>
            </a:r>
            <a:r>
              <a:rPr lang="zh-CN" altLang="en-US" dirty="0"/>
              <a:t>结构中，隐层的神经元之间也是带有权值的，且权值共享</a:t>
            </a:r>
            <a:r>
              <a:rPr lang="zh-CN" altLang="en-US" dirty="0" smtClean="0"/>
              <a:t>。</a:t>
            </a:r>
            <a:endParaRPr lang="en-US" altLang="zh-CN" dirty="0" smtClean="0"/>
          </a:p>
          <a:p>
            <a:endParaRPr lang="zh-CN" altLang="en-US" dirty="0"/>
          </a:p>
          <a:p>
            <a:r>
              <a:rPr lang="en-US" altLang="zh-CN" dirty="0"/>
              <a:t>5.</a:t>
            </a:r>
            <a:r>
              <a:rPr lang="zh-CN" altLang="en-US" dirty="0"/>
              <a:t>理论上，</a:t>
            </a:r>
            <a:r>
              <a:rPr lang="en-US" altLang="zh-CN" dirty="0"/>
              <a:t>RNNs</a:t>
            </a:r>
            <a:r>
              <a:rPr lang="zh-CN" altLang="en-US" dirty="0"/>
              <a:t>能够对任何长度序列数据进行处理。但是在实践中，为了降低复杂度往往假设当前的状态只与之前某几个时刻状态相关</a:t>
            </a:r>
          </a:p>
          <a:p>
            <a:endParaRPr lang="zh-TW" altLang="en-US" dirty="0"/>
          </a:p>
        </p:txBody>
      </p:sp>
    </p:spTree>
    <p:extLst>
      <p:ext uri="{BB962C8B-B14F-4D97-AF65-F5344CB8AC3E}">
        <p14:creationId xmlns:p14="http://schemas.microsoft.com/office/powerpoint/2010/main" val="3151520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4" name="標題 3"/>
          <p:cNvSpPr>
            <a:spLocks noGrp="1"/>
          </p:cNvSpPr>
          <p:nvPr>
            <p:ph type="title"/>
          </p:nvPr>
        </p:nvSpPr>
        <p:spPr/>
        <p:txBody>
          <a:bodyPr/>
          <a:lstStyle/>
          <a:p>
            <a:r>
              <a:rPr lang="zh-TW" altLang="en-US" dirty="0"/>
              <a:t>典型</a:t>
            </a:r>
            <a:r>
              <a:rPr lang="en-US" altLang="zh-TW" dirty="0"/>
              <a:t>RNN</a:t>
            </a:r>
            <a:r>
              <a:rPr lang="zh-TW" altLang="en-US" dirty="0"/>
              <a:t>模型</a:t>
            </a:r>
          </a:p>
        </p:txBody>
      </p:sp>
      <p:sp>
        <p:nvSpPr>
          <p:cNvPr id="5" name="內容版面配置區 4"/>
          <p:cNvSpPr>
            <a:spLocks noGrp="1"/>
          </p:cNvSpPr>
          <p:nvPr>
            <p:ph sz="quarter" idx="13"/>
          </p:nvPr>
        </p:nvSpPr>
        <p:spPr/>
        <p:txBody>
          <a:bodyPr/>
          <a:lstStyle/>
          <a:p>
            <a:endParaRPr lang="zh-TW" altLang="en-US" dirty="0"/>
          </a:p>
        </p:txBody>
      </p:sp>
      <p:pic>
        <p:nvPicPr>
          <p:cNvPr id="15362" name="Picture 2" descr="E:\Delete\git_r\two_month_report\202011_2021_1\11_16_to_11_20_third\img\rnn_classi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0238" y="1524000"/>
            <a:ext cx="7786580"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566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err="1"/>
              <a:t>SoftMax</a:t>
            </a:r>
            <a:r>
              <a:rPr lang="en-US" altLang="zh-CN" dirty="0"/>
              <a:t> function</a:t>
            </a:r>
            <a:endParaRPr lang="zh-CN" altLang="en-US" dirty="0"/>
          </a:p>
        </p:txBody>
      </p:sp>
      <p:sp>
        <p:nvSpPr>
          <p:cNvPr id="9" name="î$ḷíḋé">
            <a:extLst>
              <a:ext uri="{FF2B5EF4-FFF2-40B4-BE49-F238E27FC236}">
                <a16:creationId xmlns:p14="http://schemas.microsoft.com/office/powerpoint/2010/main"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accent4"/>
                </a:solidFill>
                <a:latin typeface="Impact" panose="020B0806030902050204" pitchFamily="34" charset="0"/>
                <a:cs typeface="Arial" panose="020B0604020202020204" pitchFamily="34" charset="0"/>
              </a:rPr>
              <a:t>/</a:t>
            </a:r>
            <a:r>
              <a:rPr lang="en-US" altLang="zh-CN" sz="100" spc="100" dirty="0" smtClean="0">
                <a:solidFill>
                  <a:schemeClr val="accent4"/>
                </a:solidFill>
                <a:latin typeface="Impact" panose="020B0806030902050204" pitchFamily="34" charset="0"/>
                <a:cs typeface="Arial" panose="020B0604020202020204" pitchFamily="34" charset="0"/>
              </a:rPr>
              <a:t> </a:t>
            </a:r>
            <a:r>
              <a:rPr lang="en-US" altLang="zh-CN" spc="100" dirty="0" smtClean="0">
                <a:solidFill>
                  <a:schemeClr val="accent4"/>
                </a:solidFill>
                <a:latin typeface="Impact" panose="020B0806030902050204" pitchFamily="34" charset="0"/>
                <a:cs typeface="Arial" panose="020B0604020202020204" pitchFamily="34" charset="0"/>
              </a:rPr>
              <a:t>03</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1336051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ïś1îḓe"/>
        <p:cNvGrpSpPr/>
        <p:nvPr/>
      </p:nvGrpSpPr>
      <p:grpSpPr>
        <a:xfrm>
          <a:off x="0" y="0"/>
          <a:ext cx="0" cy="0"/>
          <a:chOff x="0" y="0"/>
          <a:chExt cx="0" cy="0"/>
        </a:xfrm>
      </p:grpSpPr>
      <p:grpSp>
        <p:nvGrpSpPr>
          <p:cNvPr id="2" name="íSliḓè">
            <a:extLst>
              <a:ext uri="{FF2B5EF4-FFF2-40B4-BE49-F238E27FC236}">
                <a16:creationId xmlns:p14="http://schemas.microsoft.com/office/powerpoint/2010/main" xmlns:a16="http://schemas.microsoft.com/office/drawing/2014/main" xmlns="" id="{C0498D3A-B738-48EC-A39C-94C58B88932B}"/>
              </a:ext>
            </a:extLst>
          </p:cNvPr>
          <p:cNvGrpSpPr/>
          <p:nvPr/>
        </p:nvGrpSpPr>
        <p:grpSpPr>
          <a:xfrm>
            <a:off x="757282" y="1740804"/>
            <a:ext cx="10763205" cy="4083608"/>
            <a:chOff x="757282" y="1700808"/>
            <a:chExt cx="10763205" cy="4083608"/>
          </a:xfrm>
        </p:grpSpPr>
        <p:grpSp>
          <p:nvGrpSpPr>
            <p:cNvPr id="6" name="íSļïd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p14="http://schemas.microsoft.com/office/powerpoint/2010/main" xmlns:a16="http://schemas.microsoft.com/office/drawing/2014/main" xmlns="" id="{A759C196-DA28-4241-ABB5-975367026FE9}"/>
                </a:ext>
              </a:extLst>
            </p:cNvPr>
            <p:cNvGrpSpPr>
              <a:grpSpLocks noChangeAspect="1"/>
            </p:cNvGrpSpPr>
            <p:nvPr/>
          </p:nvGrpSpPr>
          <p:grpSpPr>
            <a:xfrm>
              <a:off x="757282" y="1700808"/>
              <a:ext cx="10763205" cy="4083608"/>
              <a:chOff x="1175743" y="1700808"/>
              <a:chExt cx="10344744" cy="4083608"/>
            </a:xfrm>
          </p:grpSpPr>
          <p:sp>
            <p:nvSpPr>
              <p:cNvPr id="7" name="îṩḷiḓè">
                <a:extLst>
                  <a:ext uri="{FF2B5EF4-FFF2-40B4-BE49-F238E27FC236}">
                    <a16:creationId xmlns:p14="http://schemas.microsoft.com/office/powerpoint/2010/main" xmlns:a16="http://schemas.microsoft.com/office/drawing/2014/main" xmlns=""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b="0" dirty="0">
                    <a:latin typeface="+mn-lt"/>
                    <a:ea typeface="+mn-ea"/>
                    <a:sym typeface="+mn-lt"/>
                  </a:rPr>
                  <a:t>RNN </a:t>
                </a:r>
                <a:r>
                  <a:rPr lang="zh-TW" altLang="en-US" b="0" dirty="0" smtClean="0">
                    <a:latin typeface="+mn-lt"/>
                    <a:ea typeface="+mn-ea"/>
                    <a:sym typeface="+mn-lt"/>
                  </a:rPr>
                  <a:t>簡介</a:t>
                </a:r>
                <a:endParaRPr lang="en-US" altLang="zh-CN" b="0" dirty="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RNN </a:t>
                </a:r>
                <a:r>
                  <a:rPr lang="zh-TW" altLang="en-US" b="0" dirty="0">
                    <a:latin typeface="+mn-lt"/>
                    <a:ea typeface="+mn-ea"/>
                    <a:sym typeface="+mn-lt"/>
                  </a:rPr>
                  <a:t>圖解</a:t>
                </a:r>
                <a:endParaRPr lang="en-US" altLang="zh-CN" b="0" dirty="0">
                  <a:latin typeface="+mn-lt"/>
                  <a:ea typeface="+mn-ea"/>
                  <a:sym typeface="+mn-lt"/>
                </a:endParaRPr>
              </a:p>
              <a:p>
                <a:pPr marL="342900" indent="-342900">
                  <a:lnSpc>
                    <a:spcPct val="150000"/>
                  </a:lnSpc>
                  <a:buFont typeface="+mj-lt"/>
                  <a:buAutoNum type="arabicPeriod"/>
                </a:pPr>
                <a:r>
                  <a:rPr lang="en-US" altLang="zh-CN" b="0" dirty="0" err="1">
                    <a:latin typeface="+mn-lt"/>
                    <a:ea typeface="+mn-ea"/>
                    <a:sym typeface="+mn-lt"/>
                  </a:rPr>
                  <a:t>SoftMax</a:t>
                </a:r>
                <a:r>
                  <a:rPr lang="en-US" altLang="zh-CN" b="0" dirty="0">
                    <a:latin typeface="+mn-lt"/>
                    <a:ea typeface="+mn-ea"/>
                    <a:sym typeface="+mn-lt"/>
                  </a:rPr>
                  <a:t> </a:t>
                </a:r>
                <a:r>
                  <a:rPr lang="en-US" altLang="zh-CN" b="0" dirty="0" smtClean="0">
                    <a:latin typeface="+mn-lt"/>
                    <a:ea typeface="+mn-ea"/>
                    <a:sym typeface="+mn-lt"/>
                  </a:rPr>
                  <a:t>function</a:t>
                </a:r>
              </a:p>
              <a:p>
                <a:pPr marL="342900" indent="-342900">
                  <a:lnSpc>
                    <a:spcPct val="150000"/>
                  </a:lnSpc>
                  <a:buFont typeface="+mj-lt"/>
                  <a:buAutoNum type="arabicPeriod"/>
                </a:pPr>
                <a:r>
                  <a:rPr lang="en-US" altLang="zh-CN" b="0" dirty="0">
                    <a:latin typeface="+mn-lt"/>
                    <a:ea typeface="+mn-ea"/>
                    <a:sym typeface="+mn-lt"/>
                  </a:rPr>
                  <a:t>RNN </a:t>
                </a:r>
                <a:r>
                  <a:rPr lang="en-US" altLang="zh-CN" b="0" dirty="0" smtClean="0">
                    <a:latin typeface="+mn-lt"/>
                    <a:ea typeface="+mn-ea"/>
                    <a:sym typeface="+mn-lt"/>
                  </a:rPr>
                  <a:t>Demo</a:t>
                </a:r>
              </a:p>
              <a:p>
                <a:pPr marL="342900" indent="-342900">
                  <a:lnSpc>
                    <a:spcPct val="150000"/>
                  </a:lnSpc>
                  <a:buFont typeface="+mj-lt"/>
                  <a:buAutoNum type="arabicPeriod"/>
                </a:pPr>
                <a:endParaRPr lang="en-US" altLang="zh-CN" b="0" dirty="0">
                  <a:latin typeface="+mn-lt"/>
                  <a:ea typeface="+mn-ea"/>
                  <a:sym typeface="+mn-lt"/>
                </a:endParaRPr>
              </a:p>
            </p:txBody>
          </p:sp>
          <p:cxnSp>
            <p:nvCxnSpPr>
              <p:cNvPr id="8" name="îŝľiḋê">
                <a:extLst>
                  <a:ext uri="{FF2B5EF4-FFF2-40B4-BE49-F238E27FC236}">
                    <a16:creationId xmlns:p14="http://schemas.microsoft.com/office/powerpoint/2010/main" xmlns:a16="http://schemas.microsoft.com/office/drawing/2014/main" xmlns=""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ïsľiďé">
                <a:extLst>
                  <a:ext uri="{FF2B5EF4-FFF2-40B4-BE49-F238E27FC236}">
                    <a16:creationId xmlns:p14="http://schemas.microsoft.com/office/powerpoint/2010/main" xmlns:a16="http://schemas.microsoft.com/office/drawing/2014/main" xmlns=""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smtClean="0">
                    <a:solidFill>
                      <a:schemeClr val="accent1"/>
                    </a:solidFill>
                    <a:cs typeface="+mn-ea"/>
                    <a:sym typeface="+mn-lt"/>
                  </a:rPr>
                  <a:t>CONTE</a:t>
                </a:r>
                <a:r>
                  <a:rPr lang="tr-TR" sz="100" b="1" smtClean="0">
                    <a:solidFill>
                      <a:schemeClr val="accent1"/>
                    </a:solidFill>
                    <a:cs typeface="+mn-ea"/>
                    <a:sym typeface="+mn-lt"/>
                  </a:rPr>
                  <a:t> </a:t>
                </a:r>
                <a:r>
                  <a:rPr lang="tr-TR" sz="2800" b="1" smtClean="0">
                    <a:solidFill>
                      <a:schemeClr val="accent1"/>
                    </a:solidFill>
                    <a:cs typeface="+mn-ea"/>
                    <a:sym typeface="+mn-lt"/>
                  </a:rPr>
                  <a:t>NTS</a:t>
                </a:r>
                <a:endParaRPr lang="tr-TR" sz="2800" b="1" dirty="0">
                  <a:solidFill>
                    <a:schemeClr val="accent1"/>
                  </a:solidFill>
                  <a:cs typeface="+mn-ea"/>
                  <a:sym typeface="+mn-lt"/>
                </a:endParaRPr>
              </a:p>
            </p:txBody>
          </p:sp>
        </p:grpSp>
        <p:sp>
          <p:nvSpPr>
            <p:cNvPr id="10" name="ïṩļiḋe">
              <a:extLst>
                <a:ext uri="{FF2B5EF4-FFF2-40B4-BE49-F238E27FC236}">
                  <a16:creationId xmlns:p14="http://schemas.microsoft.com/office/powerpoint/2010/main" xmlns:a16="http://schemas.microsoft.com/office/drawing/2014/main" xmlns=""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7484" y="3822604"/>
            <a:ext cx="5755754" cy="1730948"/>
          </a:xfrm>
          <a:prstGeom prst="rect">
            <a:avLst/>
          </a:prstGeom>
        </p:spPr>
      </p:pic>
    </p:spTree>
    <p:custDataLst>
      <p:tags r:id="rId2"/>
    </p:custDataLst>
    <p:extLst>
      <p:ext uri="{BB962C8B-B14F-4D97-AF65-F5344CB8AC3E}">
        <p14:creationId xmlns:p14="http://schemas.microsoft.com/office/powerpoint/2010/main" val="91193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4" name="標題 3"/>
          <p:cNvSpPr>
            <a:spLocks noGrp="1"/>
          </p:cNvSpPr>
          <p:nvPr>
            <p:ph type="title"/>
          </p:nvPr>
        </p:nvSpPr>
        <p:spPr/>
        <p:txBody>
          <a:bodyPr/>
          <a:lstStyle/>
          <a:p>
            <a:r>
              <a:rPr lang="en-US" altLang="zh-TW" dirty="0" err="1" smtClean="0"/>
              <a:t>Softmax</a:t>
            </a:r>
            <a:r>
              <a:rPr lang="en-US" altLang="zh-TW" dirty="0" smtClean="0"/>
              <a:t> function</a:t>
            </a:r>
            <a:endParaRPr lang="zh-TW" altLang="en-US" dirty="0"/>
          </a:p>
        </p:txBody>
      </p:sp>
      <p:sp>
        <p:nvSpPr>
          <p:cNvPr id="5" name="內容版面配置區 4"/>
          <p:cNvSpPr>
            <a:spLocks noGrp="1"/>
          </p:cNvSpPr>
          <p:nvPr>
            <p:ph sz="quarter" idx="13"/>
          </p:nvPr>
        </p:nvSpPr>
        <p:spPr/>
        <p:txBody>
          <a:bodyPr/>
          <a:lstStyle/>
          <a:p>
            <a:r>
              <a:rPr lang="zh-CN" altLang="en-US" dirty="0"/>
              <a:t>在机器学习尤其是深度学习中，</a:t>
            </a:r>
            <a:r>
              <a:rPr lang="en-US" altLang="zh-CN" dirty="0" err="1"/>
              <a:t>softmax</a:t>
            </a:r>
            <a:r>
              <a:rPr lang="zh-CN" altLang="en-US" dirty="0"/>
              <a:t>是个非常常用而且比较重要的函数</a:t>
            </a:r>
            <a:r>
              <a:rPr lang="zh-CN" altLang="en-US" dirty="0" smtClean="0"/>
              <a:t>，</a:t>
            </a:r>
            <a:endParaRPr lang="en-US" altLang="zh-CN" dirty="0" smtClean="0"/>
          </a:p>
          <a:p>
            <a:pPr marL="0" indent="0">
              <a:buNone/>
            </a:pPr>
            <a:r>
              <a:rPr lang="zh-CN" altLang="en-US" dirty="0" smtClean="0"/>
              <a:t>尤其</a:t>
            </a:r>
            <a:r>
              <a:rPr lang="zh-CN" altLang="en-US" dirty="0"/>
              <a:t>在多分类的场景中使用广泛</a:t>
            </a:r>
            <a:r>
              <a:rPr lang="zh-CN" altLang="en-US" dirty="0" smtClean="0"/>
              <a:t>。</a:t>
            </a:r>
            <a:endParaRPr lang="en-US" altLang="zh-CN" dirty="0" smtClean="0"/>
          </a:p>
          <a:p>
            <a:r>
              <a:rPr lang="zh-CN" altLang="en-US" dirty="0" smtClean="0"/>
              <a:t>他</a:t>
            </a:r>
            <a:r>
              <a:rPr lang="zh-CN" altLang="en-US" dirty="0"/>
              <a:t>把一些输入映射为</a:t>
            </a:r>
            <a:r>
              <a:rPr lang="en-US" altLang="zh-CN" dirty="0"/>
              <a:t>0-1</a:t>
            </a:r>
            <a:r>
              <a:rPr lang="zh-CN" altLang="en-US" dirty="0"/>
              <a:t>之间的实数，并且归一化保证和为</a:t>
            </a:r>
            <a:r>
              <a:rPr lang="en-US" altLang="zh-CN" dirty="0"/>
              <a:t>1</a:t>
            </a:r>
            <a:r>
              <a:rPr lang="zh-CN" altLang="en-US" dirty="0"/>
              <a:t>，因此多分类的概率之和也刚好为</a:t>
            </a:r>
            <a:r>
              <a:rPr lang="en-US" altLang="zh-CN" dirty="0"/>
              <a:t>1</a:t>
            </a:r>
            <a:endParaRPr lang="zh-TW" altLang="en-US" dirty="0"/>
          </a:p>
        </p:txBody>
      </p:sp>
      <p:pic>
        <p:nvPicPr>
          <p:cNvPr id="13314" name="Picture 2" descr="E:\Delete\git_r\two_month_report\202011_2021_1\11_16_to_11_20_third\img\softmax_fun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188" y="2862263"/>
            <a:ext cx="8233112" cy="186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06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ppt_x"/>
                                          </p:val>
                                        </p:tav>
                                        <p:tav tm="100000">
                                          <p:val>
                                            <p:strVal val="#ppt_x"/>
                                          </p:val>
                                        </p:tav>
                                      </p:tavLst>
                                    </p:anim>
                                    <p:anim calcmode="lin" valueType="num">
                                      <p:cBhvr additive="base">
                                        <p:cTn id="8"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21</a:t>
            </a:fld>
            <a:endParaRPr lang="zh-CN" altLang="en-US"/>
          </a:p>
        </p:txBody>
      </p:sp>
      <p:sp>
        <p:nvSpPr>
          <p:cNvPr id="4" name="標題 3"/>
          <p:cNvSpPr>
            <a:spLocks noGrp="1"/>
          </p:cNvSpPr>
          <p:nvPr>
            <p:ph type="title"/>
          </p:nvPr>
        </p:nvSpPr>
        <p:spPr/>
        <p:txBody>
          <a:bodyPr/>
          <a:lstStyle/>
          <a:p>
            <a:r>
              <a:rPr lang="en-US" altLang="zh-TW" dirty="0" err="1" smtClean="0"/>
              <a:t>Softmax</a:t>
            </a:r>
            <a:r>
              <a:rPr lang="en-US" altLang="zh-TW" dirty="0" smtClean="0"/>
              <a:t> function</a:t>
            </a:r>
            <a:endParaRPr lang="zh-TW" altLang="en-US" dirty="0"/>
          </a:p>
        </p:txBody>
      </p:sp>
      <p:sp>
        <p:nvSpPr>
          <p:cNvPr id="5" name="內容版面配置區 4"/>
          <p:cNvSpPr>
            <a:spLocks noGrp="1"/>
          </p:cNvSpPr>
          <p:nvPr>
            <p:ph sz="quarter" idx="13"/>
          </p:nvPr>
        </p:nvSpPr>
        <p:spPr/>
        <p:txBody>
          <a:bodyPr/>
          <a:lstStyle/>
          <a:p>
            <a:endParaRPr lang="zh-TW" altLang="en-US" dirty="0"/>
          </a:p>
        </p:txBody>
      </p:sp>
      <p:pic>
        <p:nvPicPr>
          <p:cNvPr id="14338" name="Picture 2" descr="E:\Delete\git_r\two_month_report\202011_2021_1\11_16_to_11_20_third\img\Softmax_ar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4" y="1223963"/>
            <a:ext cx="7955619" cy="445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2329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Demo</a:t>
            </a:r>
            <a:endParaRPr lang="zh-CN" altLang="en-US" dirty="0"/>
          </a:p>
        </p:txBody>
      </p:sp>
      <p:sp>
        <p:nvSpPr>
          <p:cNvPr id="9" name="î$ḷíḋé">
            <a:extLst>
              <a:ext uri="{FF2B5EF4-FFF2-40B4-BE49-F238E27FC236}">
                <a16:creationId xmlns:p14="http://schemas.microsoft.com/office/powerpoint/2010/main"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accent4"/>
                </a:solidFill>
                <a:latin typeface="Impact" panose="020B0806030902050204" pitchFamily="34" charset="0"/>
                <a:cs typeface="Arial" panose="020B0604020202020204" pitchFamily="34" charset="0"/>
              </a:rPr>
              <a:t>/</a:t>
            </a:r>
            <a:r>
              <a:rPr lang="en-US" altLang="zh-CN" sz="100" spc="100" dirty="0" smtClean="0">
                <a:solidFill>
                  <a:schemeClr val="accent4"/>
                </a:solidFill>
                <a:latin typeface="Impact" panose="020B0806030902050204" pitchFamily="34" charset="0"/>
                <a:cs typeface="Arial" panose="020B0604020202020204" pitchFamily="34" charset="0"/>
              </a:rPr>
              <a:t> </a:t>
            </a:r>
            <a:r>
              <a:rPr lang="en-US" altLang="zh-CN" spc="100" dirty="0" smtClean="0">
                <a:solidFill>
                  <a:schemeClr val="accent4"/>
                </a:solidFill>
                <a:latin typeface="Impact" panose="020B0806030902050204" pitchFamily="34" charset="0"/>
                <a:cs typeface="Arial" panose="020B0604020202020204" pitchFamily="34" charset="0"/>
              </a:rPr>
              <a:t>04</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2805995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ï$1iḋé"/>
        <p:cNvGrpSpPr/>
        <p:nvPr/>
      </p:nvGrpSpPr>
      <p:grpSpPr>
        <a:xfrm>
          <a:off x="0" y="0"/>
          <a:ext cx="0" cy="0"/>
          <a:chOff x="0" y="0"/>
          <a:chExt cx="0" cy="0"/>
        </a:xfrm>
      </p:grpSpPr>
      <p:sp>
        <p:nvSpPr>
          <p:cNvPr id="3" name="îşḻïḑê"/>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a:t>
            </a:r>
            <a:r>
              <a:rPr lang="zh-CN" altLang="en-US" sz="100" smtClean="0"/>
              <a:t> </a:t>
            </a:r>
            <a:r>
              <a:rPr lang="zh-CN" altLang="en-US" smtClean="0"/>
              <a:t>中修改此文本</a:t>
            </a:r>
            <a:endParaRPr lang="zh-CN" altLang="en-US" dirty="0"/>
          </a:p>
        </p:txBody>
      </p:sp>
      <p:sp>
        <p:nvSpPr>
          <p:cNvPr id="4" name="iṩḻiḑe"/>
          <p:cNvSpPr>
            <a:spLocks noGrp="1"/>
          </p:cNvSpPr>
          <p:nvPr>
            <p:ph type="sldNum" sz="quarter" idx="12"/>
          </p:nvPr>
        </p:nvSpPr>
        <p:spPr/>
        <p:txBody>
          <a:bodyPr/>
          <a:lstStyle/>
          <a:p>
            <a:fld id="{5DD3DB80-B894-403A-B48E-6FDC1A72010E}" type="slidenum">
              <a:rPr lang="zh-CN" altLang="en-US" smtClean="0"/>
              <a:pPr/>
              <a:t>23</a:t>
            </a:fld>
            <a:endParaRPr lang="zh-CN" altLang="en-US"/>
          </a:p>
        </p:txBody>
      </p:sp>
      <p:sp>
        <p:nvSpPr>
          <p:cNvPr id="2" name="ïṥlîḍé"/>
          <p:cNvSpPr>
            <a:spLocks noGrp="1"/>
          </p:cNvSpPr>
          <p:nvPr>
            <p:ph type="title"/>
          </p:nvPr>
        </p:nvSpPr>
        <p:spPr/>
        <p:txBody>
          <a:bodyPr/>
          <a:lstStyle/>
          <a:p>
            <a:r>
              <a:rPr lang="en-US" altLang="zh-CN" dirty="0" smtClean="0"/>
              <a:t>RNN Demo</a:t>
            </a:r>
            <a:endParaRPr lang="zh-CN" altLang="en-US" dirty="0"/>
          </a:p>
        </p:txBody>
      </p:sp>
      <p:sp>
        <p:nvSpPr>
          <p:cNvPr id="5" name="內容版面配置區 4"/>
          <p:cNvSpPr>
            <a:spLocks noGrp="1"/>
          </p:cNvSpPr>
          <p:nvPr>
            <p:ph sz="quarter" idx="13"/>
          </p:nvPr>
        </p:nvSpPr>
        <p:spPr/>
        <p:txBody>
          <a:bodyPr/>
          <a:lstStyle/>
          <a:p>
            <a:r>
              <a:rPr lang="en-US" altLang="zh-TW" dirty="0">
                <a:hlinkClick r:id="rId3"/>
              </a:rPr>
              <a:t>http://</a:t>
            </a:r>
            <a:r>
              <a:rPr lang="en-US" altLang="zh-TW" dirty="0" smtClean="0">
                <a:hlinkClick r:id="rId3"/>
              </a:rPr>
              <a:t>www.gunniliang.com/notebooks/Delete/git_r/two_month_report/202011_2021_1/11_16_to_11_20_third/code/RNN_Keras.ipynb</a:t>
            </a:r>
            <a:endParaRPr lang="en-US" altLang="zh-TW" dirty="0" smtClean="0"/>
          </a:p>
          <a:p>
            <a:endParaRPr lang="en-US" altLang="zh-TW" dirty="0"/>
          </a:p>
          <a:p>
            <a:r>
              <a:rPr lang="en-US" altLang="zh-TW" dirty="0">
                <a:hlinkClick r:id="rId4"/>
              </a:rPr>
              <a:t>http://</a:t>
            </a:r>
            <a:r>
              <a:rPr lang="en-US" altLang="zh-TW" dirty="0" smtClean="0">
                <a:hlinkClick r:id="rId4"/>
              </a:rPr>
              <a:t>www.gunniliang.com/notebooks/Delete/git_r/two_month_report/202011_2021_1/11_16_to_11_20_third/code/RNN_Scratch.ipynb</a:t>
            </a:r>
            <a:endParaRPr lang="en-US" altLang="zh-TW" dirty="0" smtClean="0"/>
          </a:p>
          <a:p>
            <a:r>
              <a:rPr lang="en-US" altLang="zh-TW" dirty="0" smtClean="0"/>
              <a:t>(</a:t>
            </a:r>
            <a:r>
              <a:rPr lang="zh-TW" altLang="en-US" smtClean="0"/>
              <a:t>代碼部分 有些部分尚待整理解修正</a:t>
            </a:r>
            <a:r>
              <a:rPr lang="en-US" altLang="zh-TW" smtClean="0"/>
              <a:t>)</a:t>
            </a:r>
            <a:endParaRPr lang="zh-TW" altLang="en-US" dirty="0"/>
          </a:p>
        </p:txBody>
      </p:sp>
    </p:spTree>
    <p:custDataLst>
      <p:tags r:id="rId1"/>
    </p:custDataLst>
    <p:extLst>
      <p:ext uri="{BB962C8B-B14F-4D97-AF65-F5344CB8AC3E}">
        <p14:creationId xmlns:p14="http://schemas.microsoft.com/office/powerpoint/2010/main" val="11308503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i$ľíḍe"/>
        <p:cNvGrpSpPr/>
        <p:nvPr/>
      </p:nvGrpSpPr>
      <p:grpSpPr>
        <a:xfrm>
          <a:off x="0" y="0"/>
          <a:ext cx="0" cy="0"/>
          <a:chOff x="0" y="0"/>
          <a:chExt cx="0" cy="0"/>
        </a:xfrm>
      </p:grpSpPr>
      <p:graphicFrame>
        <p:nvGraphicFramePr>
          <p:cNvPr id="3" name="íṡḻiḓé" hidden="1">
            <a:extLst>
              <a:ext uri="{FF2B5EF4-FFF2-40B4-BE49-F238E27FC236}">
                <a16:creationId xmlns:p14="http://schemas.microsoft.com/office/powerpoint/2010/main" xmlns:mc="http://schemas.openxmlformats.org/markup-compatibility/2006" xmlns:v="urn:schemas-microsoft-com:vml" xmlns:a16="http://schemas.microsoft.com/office/drawing/2014/main" xmlns=""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22" name="think-cell Slide" r:id="rId5" imgW="347" imgH="348" progId="TCLayout.ActiveDocument.1">
                  <p:embed/>
                </p:oleObj>
              </mc:Choice>
              <mc:Fallback>
                <p:oleObj name="think-cell Slide" r:id="rId5" imgW="347" imgH="348" progId="TCLayout.ActiveDocument.1">
                  <p:embed/>
                  <p:pic>
                    <p:nvPicPr>
                      <p:cNvPr id="3" name="íṩ1iḑé" hidden="1">
                        <a:extLst>
                          <a:ext uri="{FF2B5EF4-FFF2-40B4-BE49-F238E27FC236}">
                            <a16:creationId xmlns:p14="http://schemas.microsoft.com/office/powerpoint/2010/main" xmlns:v="urn:schemas-microsoft-com:vml" xmlns:a16="http://schemas.microsoft.com/office/drawing/2014/main" xmlns=""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išľïďe" hidden="1">
            <a:extLst>
              <a:ext uri="{FF2B5EF4-FFF2-40B4-BE49-F238E27FC236}">
                <a16:creationId xmlns:p14="http://schemas.microsoft.com/office/powerpoint/2010/main" xmlns:mc="http://schemas.openxmlformats.org/markup-compatibility/2006" xmlns:v="urn:schemas-microsoft-com:vml" xmlns:a16="http://schemas.microsoft.com/office/drawing/2014/main" xmlns=""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iṧļîḋê"/>
          <p:cNvSpPr>
            <a:spLocks noGrp="1"/>
          </p:cNvSpPr>
          <p:nvPr>
            <p:ph type="ctrTitle"/>
          </p:nvPr>
        </p:nvSpPr>
        <p:spPr/>
        <p:txBody>
          <a:bodyPr>
            <a:normAutofit/>
          </a:bodyPr>
          <a:lstStyle/>
          <a:p>
            <a:r>
              <a:rPr lang="en-US" altLang="zh-CN" sz="9600" dirty="0" err="1" smtClean="0"/>
              <a:t>tha</a:t>
            </a:r>
            <a:r>
              <a:rPr lang="en-US" altLang="zh-CN" sz="100" dirty="0" smtClean="0"/>
              <a:t> </a:t>
            </a:r>
            <a:r>
              <a:rPr lang="en-US" altLang="zh-CN" sz="9600" dirty="0" err="1" smtClean="0"/>
              <a:t>nks</a:t>
            </a:r>
            <a:r>
              <a:rPr lang="en-US" altLang="zh-CN" sz="9600" dirty="0"/>
              <a:t>!</a:t>
            </a:r>
            <a:r>
              <a:rPr lang="en-US" altLang="zh-CN" dirty="0"/>
              <a:t/>
            </a:r>
            <a:br>
              <a:rPr lang="en-US" altLang="zh-CN" dirty="0"/>
            </a:br>
            <a:r>
              <a:rPr lang="en-US" altLang="zh-CN" dirty="0" smtClean="0"/>
              <a:t>Complicated to be Simple</a:t>
            </a:r>
            <a:endParaRPr lang="zh-CN" altLang="en-US" dirty="0"/>
          </a:p>
        </p:txBody>
      </p:sp>
      <p:sp>
        <p:nvSpPr>
          <p:cNvPr id="7" name="îšļïdê"/>
          <p:cNvSpPr>
            <a:spLocks noGrp="1"/>
          </p:cNvSpPr>
          <p:nvPr>
            <p:ph type="body" sz="quarter" idx="18"/>
          </p:nvPr>
        </p:nvSpPr>
        <p:spPr/>
        <p:txBody>
          <a:bodyPr/>
          <a:lstStyle/>
          <a:p>
            <a:r>
              <a:rPr lang="en-US" altLang="zh-CN" smtClean="0"/>
              <a:t>ww</a:t>
            </a:r>
            <a:r>
              <a:rPr lang="en-US" altLang="zh-CN" sz="100" smtClean="0"/>
              <a:t> </a:t>
            </a:r>
            <a:r>
              <a:rPr lang="en-US" altLang="zh-CN" smtClean="0"/>
              <a:t>w.islide.cc</a:t>
            </a:r>
            <a:endParaRPr lang="en-US" altLang="en-US" dirty="0"/>
          </a:p>
        </p:txBody>
      </p:sp>
      <p:sp>
        <p:nvSpPr>
          <p:cNvPr id="6" name="iṡ1iḋê"/>
          <p:cNvSpPr>
            <a:spLocks noGrp="1"/>
          </p:cNvSpPr>
          <p:nvPr>
            <p:ph type="body" sz="quarter" idx="10"/>
          </p:nvPr>
        </p:nvSpPr>
        <p:spPr/>
        <p:txBody>
          <a:bodyPr/>
          <a:lstStyle/>
          <a:p>
            <a:r>
              <a:rPr lang="en-US" altLang="zh-CN" dirty="0" smtClean="0"/>
              <a:t>Sean,23742</a:t>
            </a:r>
            <a:endParaRPr lang="en-US" altLang="zh-CN" dirty="0"/>
          </a:p>
        </p:txBody>
      </p:sp>
      <p:cxnSp>
        <p:nvCxnSpPr>
          <p:cNvPr id="13" name="îṣlíḍe">
            <a:extLst>
              <a:ext uri="{FF2B5EF4-FFF2-40B4-BE49-F238E27FC236}">
                <a16:creationId xmlns:p14="http://schemas.microsoft.com/office/powerpoint/2010/main" xmlns:mc="http://schemas.openxmlformats.org/markup-compatibility/2006" xmlns:v="urn:schemas-microsoft-com:vml" xmlns:a16="http://schemas.microsoft.com/office/drawing/2014/main" xmlns="" id="{394FC8CD-4FAD-452B-A6ED-A378816FAA36}"/>
              </a:ext>
            </a:extLst>
          </p:cNvPr>
          <p:cNvCxnSpPr>
            <a:cxnSpLocks/>
          </p:cNvCxnSpPr>
          <p:nvPr/>
        </p:nvCxnSpPr>
        <p:spPr>
          <a:xfrm>
            <a:off x="2757714" y="5090631"/>
            <a:ext cx="554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ïSḻíďê">
            <a:extLst>
              <a:ext uri="{FF2B5EF4-FFF2-40B4-BE49-F238E27FC236}">
                <a16:creationId xmlns:p14="http://schemas.microsoft.com/office/powerpoint/2010/main" xmlns:mc="http://schemas.openxmlformats.org/markup-compatibility/2006" xmlns:v="urn:schemas-microsoft-com:vml" xmlns:a16="http://schemas.microsoft.com/office/drawing/2014/main" xmlns="" id="{7C549D2A-4C2D-40D9-B2D1-E96901BFF877}"/>
              </a:ext>
            </a:extLst>
          </p:cNvPr>
          <p:cNvCxnSpPr>
            <a:cxnSpLocks/>
          </p:cNvCxnSpPr>
          <p:nvPr/>
        </p:nvCxnSpPr>
        <p:spPr>
          <a:xfrm>
            <a:off x="3521651" y="4770127"/>
            <a:ext cx="38370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3"/>
    </p:custDataLst>
    <p:extLst>
      <p:ext uri="{BB962C8B-B14F-4D97-AF65-F5344CB8AC3E}">
        <p14:creationId xmlns:p14="http://schemas.microsoft.com/office/powerpoint/2010/main" val="1259043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a:t>
            </a:r>
            <a:r>
              <a:rPr lang="zh-TW" altLang="en-US" dirty="0"/>
              <a:t>簡介</a:t>
            </a:r>
            <a:endParaRPr lang="zh-CN" altLang="en-US" dirty="0"/>
          </a:p>
        </p:txBody>
      </p:sp>
      <p:sp>
        <p:nvSpPr>
          <p:cNvPr id="9" name="î$ḷíḋé">
            <a:extLst>
              <a:ext uri="{FF2B5EF4-FFF2-40B4-BE49-F238E27FC236}">
                <a16:creationId xmlns:p14="http://schemas.microsoft.com/office/powerpoint/2010/main"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smtClean="0">
                <a:solidFill>
                  <a:schemeClr val="accent4"/>
                </a:solidFill>
                <a:latin typeface="Impact" panose="020B0806030902050204" pitchFamily="34" charset="0"/>
                <a:cs typeface="Arial" panose="020B0604020202020204" pitchFamily="34" charset="0"/>
              </a:rPr>
              <a:t>/</a:t>
            </a:r>
            <a:r>
              <a:rPr lang="en-US" altLang="zh-CN" sz="100" spc="100" smtClean="0">
                <a:solidFill>
                  <a:schemeClr val="accent4"/>
                </a:solidFill>
                <a:latin typeface="Impact" panose="020B0806030902050204" pitchFamily="34" charset="0"/>
                <a:cs typeface="Arial" panose="020B0604020202020204" pitchFamily="34" charset="0"/>
              </a:rPr>
              <a:t> </a:t>
            </a:r>
            <a:r>
              <a:rPr lang="en-US" altLang="zh-CN" spc="100" smtClean="0">
                <a:solidFill>
                  <a:schemeClr val="accent4"/>
                </a:solidFill>
                <a:latin typeface="Impact" panose="020B0806030902050204" pitchFamily="34" charset="0"/>
                <a:cs typeface="Arial" panose="020B0604020202020204" pitchFamily="34" charset="0"/>
              </a:rPr>
              <a:t>01</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RNN </a:t>
            </a:r>
            <a:r>
              <a:rPr lang="zh-TW" altLang="en-US" dirty="0"/>
              <a:t>簡介</a:t>
            </a:r>
          </a:p>
        </p:txBody>
      </p:sp>
      <p:sp>
        <p:nvSpPr>
          <p:cNvPr id="5" name="內容版面配置區 4"/>
          <p:cNvSpPr>
            <a:spLocks noGrp="1"/>
          </p:cNvSpPr>
          <p:nvPr>
            <p:ph sz="quarter" idx="13"/>
          </p:nvPr>
        </p:nvSpPr>
        <p:spPr/>
        <p:txBody>
          <a:bodyPr/>
          <a:lstStyle/>
          <a:p>
            <a:r>
              <a:rPr lang="zh-TW" altLang="en-US" dirty="0"/>
              <a:t>語言通常要考慮前言後語，以免斷章取義，也就是說，建立語言的相關模型</a:t>
            </a:r>
            <a:r>
              <a:rPr lang="zh-TW" altLang="en-US" dirty="0" smtClean="0"/>
              <a:t>，如果</a:t>
            </a:r>
            <a:r>
              <a:rPr lang="zh-TW" altLang="en-US" dirty="0"/>
              <a:t>能額外考慮上下文的關係，準確率就會顯著提高，因此，學者提出</a:t>
            </a:r>
            <a:r>
              <a:rPr lang="en-US" altLang="zh-TW" dirty="0"/>
              <a:t>『</a:t>
            </a:r>
            <a:r>
              <a:rPr lang="zh-TW" altLang="en-US" dirty="0"/>
              <a:t>循環神經網路</a:t>
            </a:r>
            <a:r>
              <a:rPr lang="en-US" altLang="zh-TW" dirty="0"/>
              <a:t>』(Recurrent Neural Network, RNN)</a:t>
            </a:r>
            <a:r>
              <a:rPr lang="zh-TW" altLang="en-US" dirty="0"/>
              <a:t>演算法，它是</a:t>
            </a:r>
            <a:r>
              <a:rPr lang="en-US" altLang="zh-TW" dirty="0"/>
              <a:t>『</a:t>
            </a:r>
            <a:r>
              <a:rPr lang="zh-TW" altLang="en-US" dirty="0"/>
              <a:t>自然語言處理</a:t>
            </a:r>
            <a:r>
              <a:rPr lang="en-US" altLang="zh-TW" dirty="0"/>
              <a:t>』</a:t>
            </a:r>
            <a:r>
              <a:rPr lang="zh-TW" altLang="en-US" dirty="0"/>
              <a:t>領域最常使用的 </a:t>
            </a:r>
            <a:r>
              <a:rPr lang="en-US" altLang="zh-TW" dirty="0"/>
              <a:t>Neural Network </a:t>
            </a:r>
            <a:r>
              <a:rPr lang="zh-TW" altLang="en-US" dirty="0"/>
              <a:t>模型</a:t>
            </a:r>
          </a:p>
          <a:p>
            <a:r>
              <a:rPr lang="zh-TW" altLang="en-US" dirty="0"/>
              <a:t>簡單的</a:t>
            </a:r>
            <a:r>
              <a:rPr lang="en-US" altLang="zh-TW" dirty="0"/>
              <a:t>RNN</a:t>
            </a:r>
            <a:r>
              <a:rPr lang="zh-TW" altLang="en-US" dirty="0"/>
              <a:t>模型</a:t>
            </a:r>
            <a:r>
              <a:rPr lang="en-US" altLang="zh-TW" dirty="0"/>
              <a:t>(Vanilla RNN)</a:t>
            </a:r>
            <a:r>
              <a:rPr lang="zh-TW" altLang="en-US" dirty="0"/>
              <a:t>額外考慮前文的關係，把簡單迴歸的模型 </a:t>
            </a:r>
            <a:r>
              <a:rPr lang="en-US" altLang="zh-TW" dirty="0"/>
              <a:t>(y=W*</a:t>
            </a:r>
            <a:r>
              <a:rPr lang="en-US" altLang="zh-TW" dirty="0" err="1"/>
              <a:t>x+b</a:t>
            </a:r>
            <a:r>
              <a:rPr lang="en-US" altLang="zh-TW" dirty="0"/>
              <a:t>) </a:t>
            </a:r>
            <a:r>
              <a:rPr lang="zh-TW" altLang="en-US" dirty="0" smtClean="0"/>
              <a:t>，改</a:t>
            </a:r>
            <a:r>
              <a:rPr lang="zh-TW" altLang="en-US" dirty="0"/>
              <a:t>為下列公式，其中</a:t>
            </a:r>
            <a:r>
              <a:rPr lang="en-US" altLang="zh-TW" dirty="0"/>
              <a:t>h</a:t>
            </a:r>
            <a:r>
              <a:rPr lang="zh-TW" altLang="en-US" dirty="0"/>
              <a:t>就是預測值</a:t>
            </a:r>
            <a:r>
              <a:rPr lang="en-US" altLang="zh-TW" dirty="0"/>
              <a:t>(y)</a:t>
            </a:r>
            <a:r>
              <a:rPr lang="zh-TW" altLang="en-US" dirty="0"/>
              <a:t>，同樣，將它加一個 </a:t>
            </a:r>
            <a:r>
              <a:rPr lang="en-US" altLang="zh-TW" dirty="0"/>
              <a:t>Activation Function(</a:t>
            </a:r>
            <a:r>
              <a:rPr lang="zh-TW" altLang="en-US" dirty="0"/>
              <a:t>通常使用 </a:t>
            </a:r>
            <a:r>
              <a:rPr lang="en-US" altLang="zh-TW" dirty="0" err="1"/>
              <a:t>tanh</a:t>
            </a:r>
            <a:r>
              <a:rPr lang="en-US" altLang="zh-TW" dirty="0"/>
              <a:t>)</a:t>
            </a:r>
            <a:r>
              <a:rPr lang="zh-TW" altLang="en-US" dirty="0"/>
              <a:t>，就變成第二個公式</a:t>
            </a:r>
          </a:p>
          <a:p>
            <a:endParaRPr lang="zh-TW" altLang="en-US" dirty="0"/>
          </a:p>
        </p:txBody>
      </p:sp>
      <p:pic>
        <p:nvPicPr>
          <p:cNvPr id="4098" name="Picture 2" descr="E:\Delete\git_r\two_month_report\202011_2021_1\11_16_to_11_20_third\img\rnn_activ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088" y="2997759"/>
            <a:ext cx="4595812" cy="68150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E:\Delete\git_r\two_month_report\202011_2021_1\11_16_to_11_20_third\img\rnn_activat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839" y="4086225"/>
            <a:ext cx="248031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12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4" name="標題 3"/>
          <p:cNvSpPr>
            <a:spLocks noGrp="1"/>
          </p:cNvSpPr>
          <p:nvPr>
            <p:ph type="title"/>
          </p:nvPr>
        </p:nvSpPr>
        <p:spPr/>
        <p:txBody>
          <a:bodyPr/>
          <a:lstStyle/>
          <a:p>
            <a:r>
              <a:rPr lang="en-US" altLang="zh-TW" dirty="0"/>
              <a:t>RNN </a:t>
            </a:r>
            <a:r>
              <a:rPr lang="zh-TW" altLang="en-US" dirty="0" smtClean="0"/>
              <a:t>簡介</a:t>
            </a:r>
            <a:r>
              <a:rPr lang="en-US" altLang="zh-TW" dirty="0" smtClean="0"/>
              <a:t>(</a:t>
            </a:r>
            <a:r>
              <a:rPr lang="zh-TW" altLang="en-US" dirty="0" smtClean="0"/>
              <a:t>單個神經元展開</a:t>
            </a:r>
            <a:r>
              <a:rPr lang="en-US" altLang="zh-TW" dirty="0" smtClean="0"/>
              <a:t>)</a:t>
            </a:r>
            <a:endParaRPr lang="zh-TW" altLang="en-US" dirty="0"/>
          </a:p>
        </p:txBody>
      </p:sp>
      <p:sp>
        <p:nvSpPr>
          <p:cNvPr id="5" name="內容版面配置區 4"/>
          <p:cNvSpPr>
            <a:spLocks noGrp="1"/>
          </p:cNvSpPr>
          <p:nvPr>
            <p:ph sz="quarter" idx="13"/>
          </p:nvPr>
        </p:nvSpPr>
        <p:spPr/>
        <p:txBody>
          <a:bodyPr/>
          <a:lstStyle/>
          <a:p>
            <a:pPr marL="0" indent="0">
              <a:buNone/>
            </a:pPr>
            <a:endParaRPr lang="zh-TW" altLang="en-US" dirty="0"/>
          </a:p>
        </p:txBody>
      </p:sp>
      <p:pic>
        <p:nvPicPr>
          <p:cNvPr id="5122" name="Picture 2" descr="E:\Delete\git_r\two_month_report\202011_2021_1\11_16_to_11_20_third\img\rnn_model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48" y="1233488"/>
            <a:ext cx="7785228" cy="3814762"/>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1924048" y="5238750"/>
            <a:ext cx="7981950" cy="646331"/>
          </a:xfrm>
          <a:prstGeom prst="rect">
            <a:avLst/>
          </a:prstGeom>
          <a:noFill/>
        </p:spPr>
        <p:txBody>
          <a:bodyPr wrap="square" rtlCol="0">
            <a:spAutoFit/>
          </a:bodyPr>
          <a:lstStyle/>
          <a:p>
            <a:r>
              <a:rPr lang="zh-TW" altLang="en-US" dirty="0" smtClean="0"/>
              <a:t>當前 </a:t>
            </a:r>
            <a:r>
              <a:rPr lang="en-US" altLang="zh-TW" dirty="0"/>
              <a:t>output </a:t>
            </a:r>
            <a:r>
              <a:rPr lang="zh-TW" altLang="en-US" dirty="0"/>
              <a:t>不只受上一層輸入的影響，也受到同一層前一個 </a:t>
            </a:r>
            <a:r>
              <a:rPr lang="en-US" altLang="zh-TW" dirty="0"/>
              <a:t>output </a:t>
            </a:r>
            <a:r>
              <a:rPr lang="zh-TW" altLang="en-US" dirty="0"/>
              <a:t>的影響</a:t>
            </a:r>
            <a:r>
              <a:rPr lang="en-US" altLang="zh-TW" dirty="0"/>
              <a:t>(</a:t>
            </a:r>
            <a:r>
              <a:rPr lang="zh-TW" altLang="en-US" dirty="0"/>
              <a:t>即前文</a:t>
            </a:r>
            <a:r>
              <a:rPr lang="en-US" altLang="zh-TW" dirty="0"/>
              <a:t>)</a:t>
            </a:r>
            <a:r>
              <a:rPr lang="zh-TW" altLang="en-US" dirty="0"/>
              <a:t>，類似統計學的</a:t>
            </a:r>
            <a:r>
              <a:rPr lang="en-US" altLang="zh-TW" dirty="0"/>
              <a:t>『</a:t>
            </a:r>
            <a:r>
              <a:rPr lang="zh-TW" altLang="en-US" dirty="0"/>
              <a:t>時間數列</a:t>
            </a:r>
            <a:r>
              <a:rPr lang="en-US" altLang="zh-TW" dirty="0"/>
              <a:t>』(Time Series</a:t>
            </a:r>
            <a:r>
              <a:rPr lang="en-US" altLang="zh-TW" dirty="0" smtClean="0"/>
              <a:t>)</a:t>
            </a:r>
            <a:endParaRPr lang="zh-TW" altLang="en-US" dirty="0"/>
          </a:p>
        </p:txBody>
      </p:sp>
    </p:spTree>
    <p:extLst>
      <p:ext uri="{BB962C8B-B14F-4D97-AF65-F5344CB8AC3E}">
        <p14:creationId xmlns:p14="http://schemas.microsoft.com/office/powerpoint/2010/main" val="15251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smtClean="0"/>
              <a:t>请在插入菜单</a:t>
            </a:r>
            <a:r>
              <a:rPr lang="en-US" altLang="zh-CN" dirty="0" smtClean="0"/>
              <a:t>—</a:t>
            </a:r>
            <a:r>
              <a:rPr lang="zh-CN" altLang="en-US" dirty="0"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簡介</a:t>
            </a:r>
            <a:r>
              <a:rPr lang="en-US" altLang="zh-TW" dirty="0"/>
              <a:t>(</a:t>
            </a:r>
            <a:r>
              <a:rPr lang="zh-TW" altLang="en-US" dirty="0"/>
              <a:t>單個神經元展開</a:t>
            </a:r>
            <a:r>
              <a:rPr lang="en-US" altLang="zh-TW"/>
              <a:t>)</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259" y="1605190"/>
            <a:ext cx="9752382" cy="3647619"/>
          </a:xfrm>
          <a:prstGeom prst="rect">
            <a:avLst/>
          </a:prstGeom>
        </p:spPr>
      </p:pic>
    </p:spTree>
    <p:extLst>
      <p:ext uri="{BB962C8B-B14F-4D97-AF65-F5344CB8AC3E}">
        <p14:creationId xmlns:p14="http://schemas.microsoft.com/office/powerpoint/2010/main" val="42002364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4" name="標題 3"/>
          <p:cNvSpPr>
            <a:spLocks noGrp="1"/>
          </p:cNvSpPr>
          <p:nvPr>
            <p:ph type="title"/>
          </p:nvPr>
        </p:nvSpPr>
        <p:spPr/>
        <p:txBody>
          <a:bodyPr/>
          <a:lstStyle/>
          <a:p>
            <a:r>
              <a:rPr lang="en-US" altLang="zh-TW" dirty="0"/>
              <a:t>RNN </a:t>
            </a:r>
            <a:r>
              <a:rPr lang="zh-TW" altLang="en-US" dirty="0" smtClean="0"/>
              <a:t>簡介</a:t>
            </a:r>
            <a:r>
              <a:rPr lang="en-US" altLang="zh-TW" dirty="0" smtClean="0"/>
              <a:t>(</a:t>
            </a:r>
            <a:r>
              <a:rPr lang="zh-TW" altLang="en-US" smtClean="0"/>
              <a:t>單個神經元展開</a:t>
            </a:r>
            <a:r>
              <a:rPr lang="en-US" altLang="zh-TW" smtClean="0"/>
              <a:t>)</a:t>
            </a:r>
            <a:endParaRPr lang="zh-TW" altLang="en-US" dirty="0"/>
          </a:p>
        </p:txBody>
      </p:sp>
      <p:sp>
        <p:nvSpPr>
          <p:cNvPr id="5" name="內容版面配置區 4"/>
          <p:cNvSpPr>
            <a:spLocks noGrp="1"/>
          </p:cNvSpPr>
          <p:nvPr>
            <p:ph sz="quarter" idx="13"/>
          </p:nvPr>
        </p:nvSpPr>
        <p:spPr/>
        <p:txBody>
          <a:bodyPr/>
          <a:lstStyle/>
          <a:p>
            <a:pPr marL="0" indent="0">
              <a:buNone/>
            </a:pPr>
            <a:endParaRPr lang="zh-TW" altLang="en-US" dirty="0"/>
          </a:p>
        </p:txBody>
      </p:sp>
      <p:sp>
        <p:nvSpPr>
          <p:cNvPr id="6" name="文字方塊 5"/>
          <p:cNvSpPr txBox="1"/>
          <p:nvPr/>
        </p:nvSpPr>
        <p:spPr>
          <a:xfrm>
            <a:off x="1924048" y="5238750"/>
            <a:ext cx="7981950" cy="646331"/>
          </a:xfrm>
          <a:prstGeom prst="rect">
            <a:avLst/>
          </a:prstGeom>
          <a:noFill/>
        </p:spPr>
        <p:txBody>
          <a:bodyPr wrap="square" rtlCol="0">
            <a:spAutoFit/>
          </a:bodyPr>
          <a:lstStyle/>
          <a:p>
            <a:r>
              <a:rPr lang="zh-TW" altLang="en-US" dirty="0" smtClean="0"/>
              <a:t>當前 </a:t>
            </a:r>
            <a:r>
              <a:rPr lang="en-US" altLang="zh-TW" dirty="0"/>
              <a:t>output </a:t>
            </a:r>
            <a:r>
              <a:rPr lang="zh-TW" altLang="en-US" dirty="0"/>
              <a:t>不只受上一層輸入的影響，也受到同一層前一個 </a:t>
            </a:r>
            <a:r>
              <a:rPr lang="en-US" altLang="zh-TW" dirty="0"/>
              <a:t>output </a:t>
            </a:r>
            <a:r>
              <a:rPr lang="zh-TW" altLang="en-US" dirty="0"/>
              <a:t>的影響</a:t>
            </a:r>
            <a:r>
              <a:rPr lang="en-US" altLang="zh-TW" dirty="0"/>
              <a:t>(</a:t>
            </a:r>
            <a:r>
              <a:rPr lang="zh-TW" altLang="en-US" dirty="0"/>
              <a:t>即前文</a:t>
            </a:r>
            <a:r>
              <a:rPr lang="en-US" altLang="zh-TW" dirty="0"/>
              <a:t>)</a:t>
            </a:r>
            <a:r>
              <a:rPr lang="zh-TW" altLang="en-US" dirty="0"/>
              <a:t>，類似統計學的</a:t>
            </a:r>
            <a:r>
              <a:rPr lang="en-US" altLang="zh-TW" dirty="0"/>
              <a:t>『</a:t>
            </a:r>
            <a:r>
              <a:rPr lang="zh-TW" altLang="en-US" dirty="0"/>
              <a:t>時間數列</a:t>
            </a:r>
            <a:r>
              <a:rPr lang="en-US" altLang="zh-TW" dirty="0"/>
              <a:t>』(Time Series</a:t>
            </a:r>
            <a:r>
              <a:rPr lang="en-US" altLang="zh-TW" dirty="0" smtClean="0"/>
              <a:t>)</a:t>
            </a:r>
            <a:endParaRPr lang="zh-TW" altLang="en-US" dirty="0"/>
          </a:p>
        </p:txBody>
      </p:sp>
      <p:pic>
        <p:nvPicPr>
          <p:cNvPr id="4098" name="Picture 2" descr="E:\Delete\git_r\two_month_report\202011_2021_1\11_16_to_11_20_third\img\rnn_ti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3" y="1871663"/>
            <a:ext cx="8534057" cy="2643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98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a:t>
            </a:r>
            <a:r>
              <a:rPr lang="zh-TW" altLang="en-US" dirty="0"/>
              <a:t>圖解</a:t>
            </a:r>
            <a:endParaRPr lang="zh-CN" altLang="en-US" dirty="0"/>
          </a:p>
        </p:txBody>
      </p:sp>
      <p:sp>
        <p:nvSpPr>
          <p:cNvPr id="9" name="î$ḷíḋé">
            <a:extLst>
              <a:ext uri="{FF2B5EF4-FFF2-40B4-BE49-F238E27FC236}">
                <a16:creationId xmlns:p14="http://schemas.microsoft.com/office/powerpoint/2010/main"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accent4"/>
                </a:solidFill>
                <a:latin typeface="Impact" panose="020B0806030902050204" pitchFamily="34" charset="0"/>
                <a:cs typeface="Arial" panose="020B0604020202020204" pitchFamily="34" charset="0"/>
              </a:rPr>
              <a:t>/</a:t>
            </a:r>
            <a:r>
              <a:rPr lang="en-US" altLang="zh-CN" sz="100" spc="100" dirty="0" smtClean="0">
                <a:solidFill>
                  <a:schemeClr val="accent4"/>
                </a:solidFill>
                <a:latin typeface="Impact" panose="020B0806030902050204" pitchFamily="34" charset="0"/>
                <a:cs typeface="Arial" panose="020B0604020202020204" pitchFamily="34" charset="0"/>
              </a:rPr>
              <a:t> </a:t>
            </a:r>
            <a:r>
              <a:rPr lang="en-US" altLang="zh-CN" spc="100" dirty="0" smtClean="0">
                <a:solidFill>
                  <a:schemeClr val="accent4"/>
                </a:solidFill>
                <a:latin typeface="Impact" panose="020B0806030902050204" pitchFamily="34" charset="0"/>
                <a:cs typeface="Arial" panose="020B0604020202020204" pitchFamily="34" charset="0"/>
              </a:rPr>
              <a:t>02</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4251599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最基本的单层网络结构，输入</a:t>
            </a:r>
            <a:r>
              <a:rPr lang="zh-CN" altLang="en-US" dirty="0" smtClean="0"/>
              <a:t>是</a:t>
            </a:r>
            <a:r>
              <a:rPr lang="en-US" altLang="zh-CN" dirty="0" smtClean="0"/>
              <a:t>x</a:t>
            </a:r>
            <a:r>
              <a:rPr lang="zh-CN" altLang="en-US" dirty="0" smtClean="0"/>
              <a:t>，</a:t>
            </a:r>
            <a:r>
              <a:rPr lang="zh-CN" altLang="en-US" dirty="0"/>
              <a:t>经过变换</a:t>
            </a:r>
            <a:r>
              <a:rPr lang="en-US" altLang="zh-CN" dirty="0" err="1"/>
              <a:t>Wx+b</a:t>
            </a:r>
            <a:r>
              <a:rPr lang="zh-CN" altLang="en-US" dirty="0"/>
              <a:t>和激活函数</a:t>
            </a:r>
            <a:r>
              <a:rPr lang="en-US" altLang="zh-CN" dirty="0"/>
              <a:t>f</a:t>
            </a:r>
            <a:r>
              <a:rPr lang="zh-CN" altLang="en-US" dirty="0"/>
              <a:t>得到输出</a:t>
            </a:r>
            <a:r>
              <a:rPr lang="en-US" altLang="zh-CN" dirty="0"/>
              <a:t>y</a:t>
            </a:r>
            <a:r>
              <a:rPr lang="zh-CN" altLang="en-US" dirty="0"/>
              <a:t>： </a:t>
            </a:r>
            <a:endParaRPr lang="zh-TW" altLang="en-US" dirty="0"/>
          </a:p>
        </p:txBody>
      </p:sp>
      <p:pic>
        <p:nvPicPr>
          <p:cNvPr id="6146" name="Picture 2" descr="E:\Delete\git_r\two_month_report\202011_2021_1\11_16_to_11_20_third\img\rnn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1838325"/>
            <a:ext cx="68580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35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80">
                                          <p:stCondLst>
                                            <p:cond delay="0"/>
                                          </p:stCondLst>
                                        </p:cTn>
                                        <p:tgtEl>
                                          <p:spTgt spid="6146"/>
                                        </p:tgtEl>
                                      </p:cBhvr>
                                    </p:animEffect>
                                    <p:anim calcmode="lin" valueType="num">
                                      <p:cBhvr>
                                        <p:cTn id="8" dur="1822" tmFilter="0,0; 0.14,0.36; 0.43,0.73; 0.71,0.91; 1.0,1.0">
                                          <p:stCondLst>
                                            <p:cond delay="0"/>
                                          </p:stCondLst>
                                        </p:cTn>
                                        <p:tgtEl>
                                          <p:spTgt spid="614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6"/>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6"/>
                                        </p:tgtEl>
                                      </p:cBhvr>
                                      <p:to x="100000" y="60000"/>
                                    </p:animScale>
                                    <p:animScale>
                                      <p:cBhvr>
                                        <p:cTn id="14" dur="166" decel="50000">
                                          <p:stCondLst>
                                            <p:cond delay="676"/>
                                          </p:stCondLst>
                                        </p:cTn>
                                        <p:tgtEl>
                                          <p:spTgt spid="6146"/>
                                        </p:tgtEl>
                                      </p:cBhvr>
                                      <p:to x="100000" y="100000"/>
                                    </p:animScale>
                                    <p:animScale>
                                      <p:cBhvr>
                                        <p:cTn id="15" dur="26">
                                          <p:stCondLst>
                                            <p:cond delay="1312"/>
                                          </p:stCondLst>
                                        </p:cTn>
                                        <p:tgtEl>
                                          <p:spTgt spid="6146"/>
                                        </p:tgtEl>
                                      </p:cBhvr>
                                      <p:to x="100000" y="80000"/>
                                    </p:animScale>
                                    <p:animScale>
                                      <p:cBhvr>
                                        <p:cTn id="16" dur="166" decel="50000">
                                          <p:stCondLst>
                                            <p:cond delay="1338"/>
                                          </p:stCondLst>
                                        </p:cTn>
                                        <p:tgtEl>
                                          <p:spTgt spid="6146"/>
                                        </p:tgtEl>
                                      </p:cBhvr>
                                      <p:to x="100000" y="100000"/>
                                    </p:animScale>
                                    <p:animScale>
                                      <p:cBhvr>
                                        <p:cTn id="17" dur="26">
                                          <p:stCondLst>
                                            <p:cond delay="1642"/>
                                          </p:stCondLst>
                                        </p:cTn>
                                        <p:tgtEl>
                                          <p:spTgt spid="6146"/>
                                        </p:tgtEl>
                                      </p:cBhvr>
                                      <p:to x="100000" y="90000"/>
                                    </p:animScale>
                                    <p:animScale>
                                      <p:cBhvr>
                                        <p:cTn id="18" dur="166" decel="50000">
                                          <p:stCondLst>
                                            <p:cond delay="1668"/>
                                          </p:stCondLst>
                                        </p:cTn>
                                        <p:tgtEl>
                                          <p:spTgt spid="6146"/>
                                        </p:tgtEl>
                                      </p:cBhvr>
                                      <p:to x="100000" y="100000"/>
                                    </p:animScale>
                                    <p:animScale>
                                      <p:cBhvr>
                                        <p:cTn id="19" dur="26">
                                          <p:stCondLst>
                                            <p:cond delay="1808"/>
                                          </p:stCondLst>
                                        </p:cTn>
                                        <p:tgtEl>
                                          <p:spTgt spid="6146"/>
                                        </p:tgtEl>
                                      </p:cBhvr>
                                      <p:to x="100000" y="95000"/>
                                    </p:animScale>
                                    <p:animScale>
                                      <p:cBhvr>
                                        <p:cTn id="20" dur="166" decel="50000">
                                          <p:stCondLst>
                                            <p:cond delay="1834"/>
                                          </p:stCondLst>
                                        </p:cTn>
                                        <p:tgtEl>
                                          <p:spTgt spid="614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296265"/>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235</TotalTime>
  <Words>1427</Words>
  <Application>Microsoft Office PowerPoint</Application>
  <PresentationFormat>自訂</PresentationFormat>
  <Paragraphs>106</Paragraphs>
  <Slides>24</Slides>
  <Notes>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24</vt:i4>
      </vt:variant>
    </vt:vector>
  </HeadingPairs>
  <TitlesOfParts>
    <vt:vector size="26" baseType="lpstr">
      <vt:lpstr>主题5</vt:lpstr>
      <vt:lpstr>think-cell Slide</vt:lpstr>
      <vt:lpstr>循環神經網路  介紹 </vt:lpstr>
      <vt:lpstr>PowerPoint 簡報</vt:lpstr>
      <vt:lpstr>RNN 簡介</vt:lpstr>
      <vt:lpstr>RNN 簡介</vt:lpstr>
      <vt:lpstr>RNN 簡介(單個神經元展開)</vt:lpstr>
      <vt:lpstr>RNN 簡介(單個神經元展開)</vt:lpstr>
      <vt:lpstr>RNN 簡介(單個神經元展開)</vt:lpstr>
      <vt:lpstr>RNN 圖解</vt:lpstr>
      <vt:lpstr>RNN 圖解</vt:lpstr>
      <vt:lpstr>RNN 圖解</vt:lpstr>
      <vt:lpstr>RNN 圖解</vt:lpstr>
      <vt:lpstr>RNN 圖解</vt:lpstr>
      <vt:lpstr>RNN 圖解</vt:lpstr>
      <vt:lpstr>RNN 圖解</vt:lpstr>
      <vt:lpstr>RNN 圖解</vt:lpstr>
      <vt:lpstr>RNN 圖解</vt:lpstr>
      <vt:lpstr>RNN特點</vt:lpstr>
      <vt:lpstr>典型RNN模型</vt:lpstr>
      <vt:lpstr>SoftMax function</vt:lpstr>
      <vt:lpstr>Softmax function</vt:lpstr>
      <vt:lpstr>Softmax function</vt:lpstr>
      <vt:lpstr>RNN Demo</vt:lpstr>
      <vt:lpstr>RNN Demo</vt:lpstr>
      <vt:lpstr>tha nks! Complicated to be Simple</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bihjbhujnujmuiju</cp:lastModifiedBy>
  <cp:revision>24</cp:revision>
  <cp:lastPrinted>2019-07-31T16:00:00Z</cp:lastPrinted>
  <dcterms:created xsi:type="dcterms:W3CDTF">2019-07-31T16:00:00Z</dcterms:created>
  <dcterms:modified xsi:type="dcterms:W3CDTF">2020-11-16T08:11:58Z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