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  <p:sldMasterId id="2147483682" r:id="rId3"/>
  </p:sldMasterIdLst>
  <p:notesMasterIdLst>
    <p:notesMasterId r:id="rId15"/>
  </p:notesMasterIdLst>
  <p:sldIdLst>
    <p:sldId id="256" r:id="rId4"/>
    <p:sldId id="269" r:id="rId5"/>
    <p:sldId id="258" r:id="rId6"/>
    <p:sldId id="270" r:id="rId7"/>
    <p:sldId id="278" r:id="rId8"/>
    <p:sldId id="279" r:id="rId9"/>
    <p:sldId id="281" r:id="rId10"/>
    <p:sldId id="282" r:id="rId11"/>
    <p:sldId id="283" r:id="rId12"/>
    <p:sldId id="284" r:id="rId13"/>
    <p:sldId id="261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9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522" y="-3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we compare BERT and ELMO??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622659" y="2958866"/>
            <a:ext cx="4213569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622659" y="1741690"/>
            <a:ext cx="4213569" cy="1117600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22659" y="4222741"/>
            <a:ext cx="421356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2659" y="4519012"/>
            <a:ext cx="421356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50C1C7FF-FC4C-40EA-8DD1-A1F229B8617E}"/>
              </a:ext>
            </a:extLst>
          </p:cNvPr>
          <p:cNvSpPr/>
          <p:nvPr userDrawn="1"/>
        </p:nvSpPr>
        <p:spPr>
          <a:xfrm flipV="1">
            <a:off x="-2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89391DE-0B4C-4B9C-B8AF-9A6B5468C853}"/>
              </a:ext>
            </a:extLst>
          </p:cNvPr>
          <p:cNvSpPr/>
          <p:nvPr userDrawn="1"/>
        </p:nvSpPr>
        <p:spPr>
          <a:xfrm>
            <a:off x="0" y="1021740"/>
            <a:ext cx="3274370" cy="5836260"/>
          </a:xfrm>
          <a:custGeom>
            <a:avLst/>
            <a:gdLst>
              <a:gd name="connsiteX0" fmla="*/ 0 w 3274370"/>
              <a:gd name="connsiteY0" fmla="*/ 0 h 5836260"/>
              <a:gd name="connsiteX1" fmla="*/ 3274370 w 3274370"/>
              <a:gd name="connsiteY1" fmla="*/ 5836260 h 5836260"/>
              <a:gd name="connsiteX2" fmla="*/ 0 w 3274370"/>
              <a:gd name="connsiteY2" fmla="*/ 5836260 h 583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4370" h="5836260">
                <a:moveTo>
                  <a:pt x="0" y="0"/>
                </a:moveTo>
                <a:lnTo>
                  <a:pt x="3274370" y="5836260"/>
                </a:lnTo>
                <a:lnTo>
                  <a:pt x="0" y="5836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E6A1F92-3324-444E-9311-33DB459CA252}"/>
              </a:ext>
            </a:extLst>
          </p:cNvPr>
          <p:cNvGrpSpPr/>
          <p:nvPr userDrawn="1"/>
        </p:nvGrpSpPr>
        <p:grpSpPr>
          <a:xfrm>
            <a:off x="5869631" y="3619734"/>
            <a:ext cx="3274368" cy="3238265"/>
            <a:chOff x="5407096" y="3162300"/>
            <a:chExt cx="3736903" cy="36957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E56C5ED-730D-4E0F-8B91-8AE7E01B5BA4}"/>
                </a:ext>
              </a:extLst>
            </p:cNvPr>
            <p:cNvSpPr/>
            <p:nvPr userDrawn="1"/>
          </p:nvSpPr>
          <p:spPr>
            <a:xfrm flipH="1">
              <a:off x="5407096" y="3162300"/>
              <a:ext cx="3736903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3E9EECF-3E88-40E2-B2EE-EB09E425D202}"/>
                </a:ext>
              </a:extLst>
            </p:cNvPr>
            <p:cNvSpPr/>
            <p:nvPr userDrawn="1"/>
          </p:nvSpPr>
          <p:spPr>
            <a:xfrm flipH="1">
              <a:off x="5617024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37F2DB4A-01CB-48ED-9500-C136D472BD13}"/>
              </a:ext>
            </a:extLst>
          </p:cNvPr>
          <p:cNvCxnSpPr>
            <a:cxnSpLocks/>
            <a:stCxn id="20" idx="0"/>
          </p:cNvCxnSpPr>
          <p:nvPr userDrawn="1"/>
        </p:nvCxnSpPr>
        <p:spPr>
          <a:xfrm>
            <a:off x="0" y="1021740"/>
            <a:ext cx="3484300" cy="58362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0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7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3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9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67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84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97825" y="2926729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98662" y="3822082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:p14="http://schemas.microsoft.com/office/powerpoint/2010/main" xmlns="" id="{5AC59681-F11A-4532-9DB9-5A192353D748}"/>
              </a:ext>
            </a:extLst>
          </p:cNvPr>
          <p:cNvGrpSpPr/>
          <p:nvPr userDrawn="1"/>
        </p:nvGrpSpPr>
        <p:grpSpPr>
          <a:xfrm>
            <a:off x="4782457" y="3225800"/>
            <a:ext cx="3672697" cy="3632202"/>
            <a:chOff x="6096000" y="3162300"/>
            <a:chExt cx="3736902" cy="36957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:p14="http://schemas.microsoft.com/office/powerpoint/2010/main" xmlns="" id="{E572A6D1-696D-4EF5-9EB3-FBD165133E47}"/>
              </a:ext>
            </a:extLst>
          </p:cNvPr>
          <p:cNvSpPr/>
          <p:nvPr userDrawn="1"/>
        </p:nvSpPr>
        <p:spPr>
          <a:xfrm>
            <a:off x="4120721" y="0"/>
            <a:ext cx="5023279" cy="6858000"/>
          </a:xfrm>
          <a:custGeom>
            <a:avLst/>
            <a:gdLst>
              <a:gd name="connsiteX0" fmla="*/ 0 w 5023279"/>
              <a:gd name="connsiteY0" fmla="*/ 0 h 6858000"/>
              <a:gd name="connsiteX1" fmla="*/ 5023279 w 5023279"/>
              <a:gd name="connsiteY1" fmla="*/ 0 h 6858000"/>
              <a:gd name="connsiteX2" fmla="*/ 5023279 w 5023279"/>
              <a:gd name="connsiteY2" fmla="*/ 6858000 h 6858000"/>
              <a:gd name="connsiteX3" fmla="*/ 4093875 w 5023279"/>
              <a:gd name="connsiteY3" fmla="*/ 6858000 h 6858000"/>
              <a:gd name="connsiteX4" fmla="*/ 0 w 5023279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3279" h="6858000">
                <a:moveTo>
                  <a:pt x="0" y="0"/>
                </a:moveTo>
                <a:lnTo>
                  <a:pt x="5023279" y="0"/>
                </a:lnTo>
                <a:lnTo>
                  <a:pt x="5023279" y="6858000"/>
                </a:lnTo>
                <a:lnTo>
                  <a:pt x="4093875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09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6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9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1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64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661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86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3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:p14="http://schemas.microsoft.com/office/powerpoint/2010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1898654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204890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:p14="http://schemas.microsoft.com/office/powerpoint/2010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37222" y="3908619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="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9144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2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2020/12/23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:a16="http://schemas.microsoft.com/office/drawing/2014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659CF4-023A-41C6-9B9F-E51365B7C90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2020/12/23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FE7D4A-7B99-4F9B-9C7F-3AECE8C25A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EC933494-1B63-4A32-964F-D05236799BAA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Bidirectional Encoder Representations from Transformers (BERT)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BERT </a:t>
            </a:r>
            <a:r>
              <a:rPr lang="en-US" altLang="zh-CN" dirty="0" err="1" smtClean="0"/>
              <a:t>Introdce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Sean,</a:t>
            </a:r>
            <a:r>
              <a:rPr lang="zh-TW" altLang="en-US" dirty="0" smtClean="0"/>
              <a:t>王家祥</a:t>
            </a:r>
            <a:endParaRPr lang="en-US" altLang="zh-CN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2450308" y="2859290"/>
            <a:ext cx="472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2450308" y="1729303"/>
            <a:ext cx="4722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</a:t>
            </a:r>
            <a:r>
              <a:rPr lang="en-US" altLang="zh-CN" sz="100" smtClean="0"/>
              <a:t> </a:t>
            </a:r>
            <a:r>
              <a:rPr lang="en-US" altLang="zh-CN" smtClean="0"/>
              <a:t>.</a:t>
            </a:r>
            <a:r>
              <a:rPr lang="en-US" altLang="zh-CN" smtClean="0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 </a:t>
            </a:r>
            <a:r>
              <a:rPr lang="en-US" altLang="zh-TW" dirty="0"/>
              <a:t>Model - </a:t>
            </a:r>
            <a:r>
              <a:rPr lang="zh-TW" altLang="en-US" dirty="0"/>
              <a:t>訓練</a:t>
            </a:r>
            <a:r>
              <a:rPr lang="zh-TW" altLang="en-US" dirty="0" smtClean="0"/>
              <a:t>流程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mtClean="0"/>
              <a:t>BERT Code Demo</a:t>
            </a:r>
          </a:p>
          <a:p>
            <a:endParaRPr lang="en-US" altLang="zh-TW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7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FF51F16D-1BAD-46EE-A6F4-B8B94C9DF628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 smtClean="0"/>
              <a:t>Deeper and Deeper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Sean, </a:t>
            </a:r>
            <a:r>
              <a:rPr lang="zh-TW" altLang="en-US" dirty="0" smtClean="0"/>
              <a:t>王家祥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="" id="{C0498D3A-B738-48EC-A39C-94C58B88932B}"/>
              </a:ext>
            </a:extLst>
          </p:cNvPr>
          <p:cNvGrpSpPr/>
          <p:nvPr/>
        </p:nvGrpSpPr>
        <p:grpSpPr>
          <a:xfrm>
            <a:off x="567963" y="2132856"/>
            <a:ext cx="8072404" cy="3062706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3" y="1780800"/>
                <a:ext cx="7698294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smtClean="0">
                    <a:latin typeface="+mn-lt"/>
                    <a:ea typeface="+mn-ea"/>
                    <a:sym typeface="+mn-lt"/>
                  </a:rPr>
                  <a:t>BERT Introduce</a:t>
                </a:r>
                <a:endParaRPr lang="en-US" altLang="zh-CN" sz="2400" dirty="0" smtClean="0">
                  <a:latin typeface="+mn-lt"/>
                  <a:ea typeface="+mn-ea"/>
                  <a:sym typeface="+mn-lt"/>
                </a:endParaRPr>
              </a:p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smtClean="0">
                    <a:latin typeface="+mn-lt"/>
                    <a:ea typeface="+mn-ea"/>
                    <a:sym typeface="+mn-lt"/>
                  </a:rPr>
                  <a:t>BERT Training</a:t>
                </a:r>
              </a:p>
              <a:p>
                <a:pPr marL="257168" indent="-257168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 smtClean="0">
                    <a:latin typeface="+mn-lt"/>
                    <a:ea typeface="+mn-ea"/>
                    <a:sym typeface="+mn-lt"/>
                  </a:rPr>
                  <a:t>Code Demo</a:t>
                </a: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53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CONTEN</a:t>
                </a:r>
                <a:r>
                  <a:rPr lang="tr-TR" sz="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  <a:endParaRPr lang="tr-TR" sz="21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1506062" y="2643188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75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50" spc="75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</a:t>
            </a:r>
            <a:r>
              <a:rPr lang="en-US" altLang="zh-CN" sz="100" smtClean="0"/>
              <a:t> </a:t>
            </a:r>
            <a:r>
              <a:rPr lang="en-US" altLang="zh-CN" smtClean="0"/>
              <a:t>.</a:t>
            </a:r>
            <a:r>
              <a:rPr lang="en-US" altLang="zh-CN" smtClean="0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</a:t>
            </a:r>
            <a:r>
              <a:rPr lang="en-US" altLang="zh-TW" dirty="0" smtClean="0"/>
              <a:t>Introduce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 err="1"/>
              <a:t>bert</a:t>
            </a:r>
            <a:r>
              <a:rPr lang="zh-TW" altLang="en-US" dirty="0"/>
              <a:t>模型被谷歌提出，它在</a:t>
            </a:r>
            <a:r>
              <a:rPr lang="en-US" altLang="zh-TW" dirty="0"/>
              <a:t>NLP</a:t>
            </a:r>
            <a:r>
              <a:rPr lang="zh-TW" altLang="en-US" dirty="0"/>
              <a:t>的</a:t>
            </a:r>
            <a:r>
              <a:rPr lang="en-US" altLang="zh-TW" dirty="0"/>
              <a:t>11</a:t>
            </a:r>
            <a:r>
              <a:rPr lang="zh-TW" altLang="en-US" dirty="0"/>
              <a:t>項任務中取得了</a:t>
            </a:r>
            <a:r>
              <a:rPr lang="en-US" altLang="zh-TW" dirty="0"/>
              <a:t>state of the art </a:t>
            </a:r>
            <a:r>
              <a:rPr lang="zh-TW" altLang="en-US" dirty="0"/>
              <a:t>的結果。</a:t>
            </a:r>
            <a:r>
              <a:rPr lang="en-US" altLang="zh-TW" dirty="0" err="1"/>
              <a:t>bert</a:t>
            </a:r>
            <a:r>
              <a:rPr lang="zh-TW" altLang="en-US" dirty="0"/>
              <a:t>模型是由很多層</a:t>
            </a:r>
            <a:r>
              <a:rPr lang="en-US" altLang="zh-TW" dirty="0"/>
              <a:t>transformer</a:t>
            </a:r>
            <a:r>
              <a:rPr lang="zh-TW" altLang="en-US" dirty="0"/>
              <a:t>結構堆疊而成，這里簡單看看一下</a:t>
            </a:r>
            <a:r>
              <a:rPr lang="en-US" altLang="zh-TW" dirty="0"/>
              <a:t>transformer</a:t>
            </a:r>
            <a:r>
              <a:rPr lang="zh-TW" altLang="en-US" dirty="0"/>
              <a:t>的結構，上一張經典的圖片，如下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 descr="E:\Delete\git_r\two_month_report\202011_2021_1\12_21_to_12_25_eighth\img\transformer-encoder_decod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47547"/>
            <a:ext cx="6496050" cy="461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8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</a:t>
            </a:r>
            <a:r>
              <a:rPr lang="en-US" altLang="zh-CN" sz="100" smtClean="0"/>
              <a:t> </a:t>
            </a:r>
            <a:r>
              <a:rPr lang="en-US" altLang="zh-CN" smtClean="0"/>
              <a:t>.</a:t>
            </a:r>
            <a:r>
              <a:rPr lang="en-US" altLang="zh-CN" smtClean="0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Model - </a:t>
            </a:r>
            <a:r>
              <a:rPr lang="en-US" altLang="zh-TW" dirty="0" smtClean="0"/>
              <a:t>Introduce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transformer</a:t>
            </a:r>
            <a:r>
              <a:rPr lang="zh-TW" altLang="en-US" dirty="0"/>
              <a:t>是由</a:t>
            </a:r>
            <a:r>
              <a:rPr lang="en-US" altLang="zh-TW" dirty="0"/>
              <a:t>encoder</a:t>
            </a:r>
            <a:r>
              <a:rPr lang="zh-TW" altLang="en-US" dirty="0"/>
              <a:t>和</a:t>
            </a:r>
            <a:r>
              <a:rPr lang="en-US" altLang="zh-TW" dirty="0"/>
              <a:t>decoder</a:t>
            </a:r>
            <a:r>
              <a:rPr lang="zh-TW" altLang="en-US" dirty="0"/>
              <a:t>模組構成，而</a:t>
            </a:r>
            <a:r>
              <a:rPr lang="en-US" altLang="zh-TW" dirty="0" err="1"/>
              <a:t>bert</a:t>
            </a:r>
            <a:r>
              <a:rPr lang="zh-TW" altLang="en-US" dirty="0"/>
              <a:t>模型則是利用了</a:t>
            </a:r>
            <a:r>
              <a:rPr lang="en-US" altLang="zh-TW" dirty="0"/>
              <a:t>transformer</a:t>
            </a:r>
            <a:r>
              <a:rPr lang="zh-TW" altLang="en-US" dirty="0"/>
              <a:t>的</a:t>
            </a:r>
            <a:r>
              <a:rPr lang="en-US" altLang="zh-TW" dirty="0"/>
              <a:t>encoder</a:t>
            </a:r>
            <a:r>
              <a:rPr lang="zh-TW" altLang="en-US" dirty="0"/>
              <a:t>模組。最輕量的</a:t>
            </a:r>
            <a:r>
              <a:rPr lang="en-US" altLang="zh-TW" dirty="0" err="1"/>
              <a:t>bert</a:t>
            </a:r>
            <a:r>
              <a:rPr lang="zh-TW" altLang="en-US" dirty="0"/>
              <a:t>模型是由</a:t>
            </a:r>
            <a:r>
              <a:rPr lang="en-US" altLang="zh-TW" dirty="0"/>
              <a:t>12</a:t>
            </a:r>
            <a:r>
              <a:rPr lang="zh-TW" altLang="en-US" dirty="0"/>
              <a:t>層</a:t>
            </a:r>
            <a:r>
              <a:rPr lang="en-US" altLang="zh-TW" dirty="0"/>
              <a:t>transformer</a:t>
            </a:r>
            <a:r>
              <a:rPr lang="zh-TW" altLang="en-US" dirty="0"/>
              <a:t>，</a:t>
            </a:r>
            <a:r>
              <a:rPr lang="en-US" altLang="zh-TW" dirty="0"/>
              <a:t>12</a:t>
            </a:r>
            <a:r>
              <a:rPr lang="zh-TW" altLang="en-US" dirty="0"/>
              <a:t>頭注意力，</a:t>
            </a:r>
            <a:r>
              <a:rPr lang="en-US" altLang="zh-TW" dirty="0"/>
              <a:t>768</a:t>
            </a:r>
            <a:r>
              <a:rPr lang="zh-TW" altLang="en-US" dirty="0"/>
              <a:t>維的</a:t>
            </a:r>
            <a:r>
              <a:rPr lang="en-US" altLang="zh-TW" dirty="0"/>
              <a:t>hidden state</a:t>
            </a:r>
            <a:r>
              <a:rPr lang="zh-TW" altLang="en-US" dirty="0"/>
              <a:t>，結構簡圖如下：</a:t>
            </a:r>
          </a:p>
        </p:txBody>
      </p:sp>
      <p:pic>
        <p:nvPicPr>
          <p:cNvPr id="5122" name="Picture 2" descr="E:\Delete\git_r\two_month_report\202011_2021_1\12_21_to_12_25_eighth\img\Architecture-of-the-BERT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38313"/>
            <a:ext cx="4295775" cy="44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07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D53508B-3A95-4244-B7A1-633E5F0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idirectional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ncoder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epresentations from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ransformers</a:t>
            </a:r>
            <a:r>
              <a:rPr lang="zh-TW" altLang="en-US" dirty="0"/>
              <a:t> </a:t>
            </a:r>
            <a:r>
              <a:rPr lang="en-US" altLang="zh-TW" dirty="0"/>
              <a:t>(BERT)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E11BAFB-AC9E-4617-A3BB-0E6302A9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=  Encoder of Transformer 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A777928E-D44F-4911-A9DB-6113D7FBCBD4}"/>
              </a:ext>
            </a:extLst>
          </p:cNvPr>
          <p:cNvGrpSpPr/>
          <p:nvPr/>
        </p:nvGrpSpPr>
        <p:grpSpPr>
          <a:xfrm>
            <a:off x="5656348" y="1825625"/>
            <a:ext cx="3226758" cy="4498387"/>
            <a:chOff x="5625868" y="1825625"/>
            <a:chExt cx="3226758" cy="449838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xmlns="" id="{FA92E88B-8928-4E7F-9D11-65FF88E01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5868" y="1825625"/>
              <a:ext cx="3226758" cy="449838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3DAB9A5F-6353-49EA-BDE1-A01548F77E04}"/>
                </a:ext>
              </a:extLst>
            </p:cNvPr>
            <p:cNvSpPr/>
            <p:nvPr/>
          </p:nvSpPr>
          <p:spPr>
            <a:xfrm>
              <a:off x="5699759" y="3342640"/>
              <a:ext cx="1549647" cy="28343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3C71F337-CCF5-4EED-88A4-8E30C37D9709}"/>
                </a:ext>
              </a:extLst>
            </p:cNvPr>
            <p:cNvSpPr txBox="1"/>
            <p:nvPr/>
          </p:nvSpPr>
          <p:spPr>
            <a:xfrm>
              <a:off x="5785564" y="2819420"/>
              <a:ext cx="1397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dirty="0">
                  <a:solidFill>
                    <a:srgbClr val="0070C0"/>
                  </a:solidFill>
                </a:rPr>
                <a:t>Encoder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95C335A7-D1D5-4DFC-91EF-2D53BDD4AA36}"/>
              </a:ext>
            </a:extLst>
          </p:cNvPr>
          <p:cNvSpPr/>
          <p:nvPr/>
        </p:nvSpPr>
        <p:spPr>
          <a:xfrm>
            <a:off x="782188" y="4301607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</a:rPr>
              <a:t>BERT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xmlns="" id="{3094A0E7-7E3B-423D-9A8E-6F5A28E2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9" y="67468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4BB5AA7C-B221-426C-BF26-FBC1CF3B48F1}"/>
              </a:ext>
            </a:extLst>
          </p:cNvPr>
          <p:cNvGrpSpPr/>
          <p:nvPr/>
        </p:nvGrpSpPr>
        <p:grpSpPr>
          <a:xfrm>
            <a:off x="671026" y="5501429"/>
            <a:ext cx="1111321" cy="797614"/>
            <a:chOff x="121207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2E488FAC-3402-492F-9EC7-B62AFD39D66C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潮水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xmlns="" id="{CD50C43A-3B1D-48C5-9215-445F2449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E086F44D-9AE1-46E2-8E52-101B3239A57A}"/>
              </a:ext>
            </a:extLst>
          </p:cNvPr>
          <p:cNvGrpSpPr/>
          <p:nvPr/>
        </p:nvGrpSpPr>
        <p:grpSpPr>
          <a:xfrm>
            <a:off x="1708427" y="5501429"/>
            <a:ext cx="1111321" cy="797614"/>
            <a:chOff x="2272598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EBC7B8FC-A6CF-485D-A713-F66E870AA6B3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退了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112243ED-D0EC-4183-8739-C5153E68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8CAEBAE9-2502-4FC7-B9CD-1A74F9D6C868}"/>
              </a:ext>
            </a:extLst>
          </p:cNvPr>
          <p:cNvGrpSpPr/>
          <p:nvPr/>
        </p:nvGrpSpPr>
        <p:grpSpPr>
          <a:xfrm>
            <a:off x="2745828" y="5501429"/>
            <a:ext cx="1111321" cy="797614"/>
            <a:chOff x="3332247" y="5255291"/>
            <a:chExt cx="1111321" cy="797614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51256688-6ABD-40D5-BE7A-B8FA709C4DD9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</a:t>
              </a: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xmlns="" id="{A4FD6724-1B8D-47B6-BAAD-4EFFC2251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xmlns="" id="{137A59CB-7DEF-49AC-B0A6-FA3BD7739CC2}"/>
              </a:ext>
            </a:extLst>
          </p:cNvPr>
          <p:cNvGrpSpPr/>
          <p:nvPr/>
        </p:nvGrpSpPr>
        <p:grpSpPr>
          <a:xfrm>
            <a:off x="3783228" y="5501429"/>
            <a:ext cx="1111321" cy="797614"/>
            <a:chOff x="4324279" y="5255291"/>
            <a:chExt cx="1111321" cy="79761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36AB2119-F26A-4E31-AA32-64713F664D5B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知道</a:t>
              </a: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xmlns="" id="{8AAD789E-60E1-4ADA-AA2A-A09FE6608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3023A58D-F073-4C9F-973B-53546268118D}"/>
              </a:ext>
            </a:extLst>
          </p:cNvPr>
          <p:cNvSpPr txBox="1"/>
          <p:nvPr/>
        </p:nvSpPr>
        <p:spPr>
          <a:xfrm>
            <a:off x="4572000" y="578276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xmlns="" id="{85B19849-10A7-4817-86B3-6F6304AC9A86}"/>
              </a:ext>
            </a:extLst>
          </p:cNvPr>
          <p:cNvCxnSpPr>
            <a:cxnSpLocks/>
          </p:cNvCxnSpPr>
          <p:nvPr/>
        </p:nvCxnSpPr>
        <p:spPr>
          <a:xfrm flipV="1">
            <a:off x="118818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xmlns="" id="{E472B6A0-978F-484F-AFD6-C3F985C3F678}"/>
              </a:ext>
            </a:extLst>
          </p:cNvPr>
          <p:cNvCxnSpPr>
            <a:cxnSpLocks/>
          </p:cNvCxnSpPr>
          <p:nvPr/>
        </p:nvCxnSpPr>
        <p:spPr>
          <a:xfrm flipV="1">
            <a:off x="2257327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C57DFB37-F293-4538-A27A-D2710E898852}"/>
              </a:ext>
            </a:extLst>
          </p:cNvPr>
          <p:cNvCxnSpPr>
            <a:cxnSpLocks/>
          </p:cNvCxnSpPr>
          <p:nvPr/>
        </p:nvCxnSpPr>
        <p:spPr>
          <a:xfrm flipV="1">
            <a:off x="327971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7DAD676B-B24F-4CB9-97F9-9D23A01ADFD8}"/>
              </a:ext>
            </a:extLst>
          </p:cNvPr>
          <p:cNvCxnSpPr>
            <a:cxnSpLocks/>
          </p:cNvCxnSpPr>
          <p:nvPr/>
        </p:nvCxnSpPr>
        <p:spPr>
          <a:xfrm flipV="1">
            <a:off x="4332128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4108FF0-AD7E-460E-9E73-61EC53BBED72}"/>
              </a:ext>
            </a:extLst>
          </p:cNvPr>
          <p:cNvSpPr/>
          <p:nvPr/>
        </p:nvSpPr>
        <p:spPr>
          <a:xfrm rot="5400000">
            <a:off x="808045" y="3438609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3EAED44-2478-4A0F-AA99-5D1279E2FCA9}"/>
              </a:ext>
            </a:extLst>
          </p:cNvPr>
          <p:cNvSpPr/>
          <p:nvPr/>
        </p:nvSpPr>
        <p:spPr>
          <a:xfrm rot="5400000">
            <a:off x="1877183" y="3457955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9E9D52E7-A217-4850-BEE6-6B0CAAC5AA8A}"/>
              </a:ext>
            </a:extLst>
          </p:cNvPr>
          <p:cNvSpPr/>
          <p:nvPr/>
        </p:nvSpPr>
        <p:spPr>
          <a:xfrm rot="5400000">
            <a:off x="2905878" y="347234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39610AA1-701B-489C-8707-64A108DE9BD6}"/>
              </a:ext>
            </a:extLst>
          </p:cNvPr>
          <p:cNvSpPr/>
          <p:nvPr/>
        </p:nvSpPr>
        <p:spPr>
          <a:xfrm rot="5400000">
            <a:off x="3944294" y="347234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339D6419-0265-4EF6-BCD2-624551EB909B}"/>
              </a:ext>
            </a:extLst>
          </p:cNvPr>
          <p:cNvSpPr txBox="1"/>
          <p:nvPr/>
        </p:nvSpPr>
        <p:spPr>
          <a:xfrm>
            <a:off x="690802" y="2234496"/>
            <a:ext cx="527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FF0000"/>
                </a:solidFill>
              </a:rPr>
              <a:t>Learned from a large amount of text without annotation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472A641E-FC17-4BF1-9537-C289EB7CF380}"/>
              </a:ext>
            </a:extLst>
          </p:cNvPr>
          <p:cNvSpPr txBox="1"/>
          <p:nvPr/>
        </p:nvSpPr>
        <p:spPr>
          <a:xfrm>
            <a:off x="4558514" y="3288636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82347" y="6477000"/>
            <a:ext cx="373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r>
              <a:rPr lang="zh-TW" altLang="en-US" dirty="0"/>
              <a:t>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</a:t>
            </a:r>
            <a:r>
              <a:rPr lang="en-US" altLang="zh-CN" sz="100" smtClean="0"/>
              <a:t> </a:t>
            </a:r>
            <a:r>
              <a:rPr lang="en-US" altLang="zh-CN" smtClean="0"/>
              <a:t>.</a:t>
            </a:r>
            <a:r>
              <a:rPr lang="en-US" altLang="zh-CN" smtClean="0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 </a:t>
            </a:r>
            <a:r>
              <a:rPr lang="en-US" altLang="zh-TW" dirty="0"/>
              <a:t>Model - </a:t>
            </a:r>
            <a:r>
              <a:rPr lang="zh-TW" altLang="en-US" dirty="0"/>
              <a:t>訓練</a:t>
            </a:r>
            <a:r>
              <a:rPr lang="zh-TW" altLang="en-US" dirty="0" smtClean="0"/>
              <a:t>流程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2000" b="1" dirty="0"/>
              <a:t>模型</a:t>
            </a:r>
            <a:r>
              <a:rPr lang="zh-TW" altLang="en-US" sz="2000" b="1" dirty="0" smtClean="0"/>
              <a:t>輸入</a:t>
            </a:r>
            <a:r>
              <a:rPr lang="en-US" altLang="zh-TW" sz="2000" b="1" dirty="0" smtClean="0"/>
              <a:t>:</a:t>
            </a:r>
          </a:p>
          <a:p>
            <a:r>
              <a:rPr lang="en-US" altLang="zh-TW" sz="1600" dirty="0" err="1"/>
              <a:t>bert</a:t>
            </a:r>
            <a:r>
              <a:rPr lang="en-US" altLang="zh-TW" sz="1600" dirty="0"/>
              <a:t> </a:t>
            </a:r>
            <a:r>
              <a:rPr lang="zh-TW" altLang="en-US" sz="1600" dirty="0"/>
              <a:t>模型的輸入可以是一個句子或者句子對，</a:t>
            </a:r>
            <a:r>
              <a:rPr lang="en-US" altLang="zh-TW" sz="1600" dirty="0"/>
              <a:t>code</a:t>
            </a:r>
            <a:r>
              <a:rPr lang="zh-TW" altLang="en-US" sz="1600" dirty="0"/>
              <a:t>層面來說，就是輸入了句子或者句子對對應的</a:t>
            </a:r>
            <a:r>
              <a:rPr lang="en-US" altLang="zh-TW" sz="1600" dirty="0"/>
              <a:t>3</a:t>
            </a:r>
            <a:r>
              <a:rPr lang="zh-TW" altLang="en-US" sz="1600" dirty="0"/>
              <a:t>個向量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 smtClean="0"/>
              <a:t>它們</a:t>
            </a:r>
            <a:r>
              <a:rPr lang="zh-TW" altLang="en-US" sz="1600" dirty="0"/>
              <a:t>分別是</a:t>
            </a:r>
            <a:r>
              <a:rPr lang="en-US" altLang="zh-TW" sz="1600" dirty="0"/>
              <a:t>token embedding</a:t>
            </a:r>
            <a:r>
              <a:rPr lang="zh-TW" altLang="en-US" sz="1600" dirty="0"/>
              <a:t>，</a:t>
            </a:r>
            <a:r>
              <a:rPr lang="en-US" altLang="zh-TW" sz="1600" dirty="0"/>
              <a:t>segment embedding</a:t>
            </a:r>
            <a:r>
              <a:rPr lang="zh-TW" altLang="en-US" sz="1600" dirty="0"/>
              <a:t>和</a:t>
            </a:r>
            <a:r>
              <a:rPr lang="en-US" altLang="zh-TW" sz="1600" dirty="0"/>
              <a:t>position embedding</a:t>
            </a:r>
            <a:r>
              <a:rPr lang="zh-TW" altLang="en-US" sz="1600" dirty="0"/>
              <a:t>，具體的含義</a:t>
            </a:r>
            <a:r>
              <a:rPr lang="zh-TW" altLang="en-US" sz="1600" dirty="0" smtClean="0"/>
              <a:t>：</a:t>
            </a:r>
            <a:endParaRPr lang="zh-TW" altLang="en-US" sz="1600" dirty="0"/>
          </a:p>
          <a:p>
            <a:pPr lvl="1"/>
            <a:r>
              <a:rPr lang="en-US" altLang="zh-TW" sz="1400" dirty="0"/>
              <a:t>token embedding</a:t>
            </a:r>
            <a:r>
              <a:rPr lang="zh-TW" altLang="en-US" sz="1400" dirty="0"/>
              <a:t>：句子的詞向量</a:t>
            </a:r>
          </a:p>
          <a:p>
            <a:pPr lvl="1"/>
            <a:r>
              <a:rPr lang="en-US" altLang="zh-TW" sz="1400" dirty="0"/>
              <a:t>segment embedding</a:t>
            </a:r>
            <a:r>
              <a:rPr lang="zh-TW" altLang="en-US" sz="1400" dirty="0"/>
              <a:t>：是那個句子的</a:t>
            </a:r>
            <a:r>
              <a:rPr lang="en-US" altLang="zh-TW" sz="1400" dirty="0"/>
              <a:t>0</a:t>
            </a:r>
            <a:r>
              <a:rPr lang="zh-TW" altLang="en-US" sz="1400" dirty="0"/>
              <a:t>和</a:t>
            </a:r>
            <a:r>
              <a:rPr lang="en-US" altLang="zh-TW" sz="1400" dirty="0"/>
              <a:t>1</a:t>
            </a:r>
          </a:p>
          <a:p>
            <a:pPr lvl="1"/>
            <a:r>
              <a:rPr lang="en-US" altLang="zh-TW" sz="1400" dirty="0"/>
              <a:t>position embedding</a:t>
            </a:r>
            <a:r>
              <a:rPr lang="zh-TW" altLang="en-US" sz="1400" dirty="0"/>
              <a:t>：位置向量，指明每個字在句中的位置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endParaRPr lang="zh-TW" altLang="en-US" sz="1600" dirty="0"/>
          </a:p>
          <a:p>
            <a:r>
              <a:rPr lang="zh-TW" altLang="en-US" sz="1600" dirty="0"/>
              <a:t>關於</a:t>
            </a:r>
            <a:r>
              <a:rPr lang="en-US" altLang="zh-TW" sz="1600" dirty="0"/>
              <a:t>position embedding</a:t>
            </a:r>
            <a:r>
              <a:rPr lang="zh-TW" altLang="en-US" sz="1600" dirty="0"/>
              <a:t>這里有兩種求法，一種是有相應的三角函數公式得出的，這種是絕對向量；還有一種是學習得到的，這種是相對</a:t>
            </a:r>
            <a:r>
              <a:rPr lang="zh-TW" altLang="en-US" sz="1600" dirty="0" smtClean="0"/>
              <a:t>向量</a:t>
            </a:r>
            <a:endParaRPr lang="en-US" altLang="zh-TW" sz="1600" dirty="0"/>
          </a:p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預設維之前的</a:t>
            </a:r>
            <a:r>
              <a:rPr lang="en-US" altLang="zh-TW" sz="1600" dirty="0" smtClean="0"/>
              <a:t>transformer model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position encoding</a:t>
            </a:r>
            <a:r>
              <a:rPr lang="zh-TW" altLang="en-US" sz="1600" dirty="0" smtClean="0"/>
              <a:t> 三角函數</a:t>
            </a:r>
            <a:r>
              <a:rPr lang="en-US" altLang="zh-TW" sz="1600" dirty="0" smtClean="0"/>
              <a:t>)</a:t>
            </a:r>
            <a:endParaRPr lang="zh-TW" altLang="en-US" sz="1600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</a:t>
            </a:r>
            <a:r>
              <a:rPr lang="en-US" altLang="zh-CN" sz="100" smtClean="0"/>
              <a:t> </a:t>
            </a:r>
            <a:r>
              <a:rPr lang="en-US" altLang="zh-CN" smtClean="0"/>
              <a:t>.</a:t>
            </a:r>
            <a:r>
              <a:rPr lang="en-US" altLang="zh-CN" smtClean="0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 </a:t>
            </a:r>
            <a:r>
              <a:rPr lang="en-US" altLang="zh-TW" dirty="0"/>
              <a:t>Model - </a:t>
            </a:r>
            <a:r>
              <a:rPr lang="zh-TW" altLang="en-US" dirty="0"/>
              <a:t>訓練</a:t>
            </a:r>
            <a:r>
              <a:rPr lang="zh-TW" altLang="en-US" dirty="0" smtClean="0"/>
              <a:t>流程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2000" dirty="0"/>
              <a:t>這個過程包括兩個</a:t>
            </a:r>
            <a:r>
              <a:rPr lang="zh-TW" altLang="en-US" sz="2000" dirty="0" smtClean="0"/>
              <a:t>任務</a:t>
            </a:r>
            <a:r>
              <a:rPr lang="en-US" altLang="zh-TW" sz="2000" dirty="0"/>
              <a:t>:</a:t>
            </a:r>
            <a:endParaRPr lang="en-US" altLang="zh-TW" sz="2000" dirty="0" smtClean="0"/>
          </a:p>
          <a:p>
            <a:r>
              <a:rPr lang="zh-TW" altLang="en-US" sz="2000" dirty="0" smtClean="0"/>
              <a:t>一個</a:t>
            </a:r>
            <a:r>
              <a:rPr lang="zh-TW" altLang="en-US" sz="2000" dirty="0"/>
              <a:t>是</a:t>
            </a:r>
            <a:r>
              <a:rPr lang="en-US" altLang="zh-TW" sz="2000" dirty="0"/>
              <a:t>Masked Language Model(</a:t>
            </a:r>
            <a:r>
              <a:rPr lang="zh-TW" altLang="en-US" sz="2000" dirty="0"/>
              <a:t>遮掩語言模型</a:t>
            </a:r>
            <a:r>
              <a:rPr lang="en-US" altLang="zh-TW" sz="2000" dirty="0"/>
              <a:t>)</a:t>
            </a:r>
            <a:r>
              <a:rPr lang="zh-TW" altLang="en-US" sz="2000" dirty="0"/>
              <a:t>，另外一個是</a:t>
            </a:r>
            <a:r>
              <a:rPr lang="en-US" altLang="zh-TW" sz="2000" dirty="0"/>
              <a:t>Next Sentence Prediction(</a:t>
            </a:r>
            <a:r>
              <a:rPr lang="zh-TW" altLang="en-US" sz="2000" dirty="0"/>
              <a:t>下一句預測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en-US" altLang="zh-TW" sz="2000" dirty="0"/>
              <a:t>Masked Language Model(</a:t>
            </a:r>
            <a:r>
              <a:rPr lang="zh-TW" altLang="en-US" sz="2000" dirty="0"/>
              <a:t>遮掩語言模型</a:t>
            </a:r>
            <a:r>
              <a:rPr lang="en-US" altLang="zh-TW" sz="2000" dirty="0"/>
              <a:t>)</a:t>
            </a:r>
            <a:r>
              <a:rPr lang="zh-TW" altLang="en-US" sz="2000" dirty="0"/>
              <a:t>可以理解為是做完型填空，把語料中</a:t>
            </a:r>
            <a:r>
              <a:rPr lang="en-US" altLang="zh-TW" sz="2000" dirty="0"/>
              <a:t>15%</a:t>
            </a:r>
            <a:r>
              <a:rPr lang="zh-TW" altLang="en-US" sz="2000" dirty="0"/>
              <a:t>的詞遮掩掉，來學習詞和詞之間的一些規律</a:t>
            </a:r>
            <a:r>
              <a:rPr lang="zh-TW" altLang="en-US" sz="2000" dirty="0" smtClean="0"/>
              <a:t>；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en-US" altLang="zh-TW" sz="2000" dirty="0"/>
              <a:t>Next Sentence Prediction</a:t>
            </a:r>
            <a:r>
              <a:rPr lang="zh-TW" altLang="en-US" sz="2000" dirty="0"/>
              <a:t>就是學習語料中上下文中</a:t>
            </a:r>
            <a:r>
              <a:rPr lang="en-US" altLang="zh-TW" sz="2000" dirty="0"/>
              <a:t>2</a:t>
            </a:r>
            <a:r>
              <a:rPr lang="zh-TW" altLang="en-US" sz="2000" dirty="0"/>
              <a:t>個句子之間的關系規律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zh-TW" altLang="en-US" sz="2000" dirty="0"/>
              <a:t>通過這</a:t>
            </a:r>
            <a:r>
              <a:rPr lang="en-US" altLang="zh-TW" sz="2000" dirty="0"/>
              <a:t>2</a:t>
            </a:r>
            <a:r>
              <a:rPr lang="zh-TW" altLang="en-US" sz="2000" dirty="0"/>
              <a:t>個階段任務的學習，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就會把文本的語法和語義信息學習到。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模型中的</a:t>
            </a:r>
            <a:r>
              <a:rPr lang="en-US" altLang="zh-TW" sz="2000" dirty="0"/>
              <a:t>self-attention</a:t>
            </a:r>
            <a:r>
              <a:rPr lang="zh-TW" altLang="en-US" sz="2000" dirty="0"/>
              <a:t>機制可以使用文本其他的詞來增強目標詞的語義表示，這也是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模型吊打其他模型的一個關鍵原因。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B188E1-320D-4E8D-AE15-09F8BD1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of BERT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C38AACA-9448-4112-918C-33F23913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Approach 1: </a:t>
            </a:r>
          </a:p>
          <a:p>
            <a:pPr marL="0" indent="0">
              <a:buNone/>
            </a:pPr>
            <a:r>
              <a:rPr lang="en-US" altLang="zh-TW" dirty="0"/>
              <a:t>   Masked LM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5235E1AE-E189-47AE-B913-42EBEF800A0C}"/>
              </a:ext>
            </a:extLst>
          </p:cNvPr>
          <p:cNvSpPr/>
          <p:nvPr/>
        </p:nvSpPr>
        <p:spPr>
          <a:xfrm>
            <a:off x="3693831" y="47132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</a:rPr>
              <a:t>BERT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D1A109FA-15AA-466B-A622-EB1D537D27EF}"/>
              </a:ext>
            </a:extLst>
          </p:cNvPr>
          <p:cNvGrpSpPr/>
          <p:nvPr/>
        </p:nvGrpSpPr>
        <p:grpSpPr>
          <a:xfrm>
            <a:off x="3582669" y="5913092"/>
            <a:ext cx="1111321" cy="797614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B02A9DA7-42C8-4728-97C7-7B9959ED093D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潮水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xmlns="" id="{BA511B26-2E18-420D-9FF7-7580722C8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44E97FA8-4882-4C0A-AC01-2C8A82CA5023}"/>
              </a:ext>
            </a:extLst>
          </p:cNvPr>
          <p:cNvGrpSpPr/>
          <p:nvPr/>
        </p:nvGrpSpPr>
        <p:grpSpPr>
          <a:xfrm>
            <a:off x="4620070" y="5913092"/>
            <a:ext cx="1111321" cy="797614"/>
            <a:chOff x="2272598" y="5255291"/>
            <a:chExt cx="1111321" cy="79761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DAC6E8BF-F9C1-45DC-851C-0E224D3843DA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退了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xmlns="" id="{5030E44D-E8AE-4606-B71B-3D7400B1F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C37A26BD-17C1-4864-9FF7-AD8F4CE3BD2E}"/>
              </a:ext>
            </a:extLst>
          </p:cNvPr>
          <p:cNvGrpSpPr/>
          <p:nvPr/>
        </p:nvGrpSpPr>
        <p:grpSpPr>
          <a:xfrm>
            <a:off x="5657471" y="5913092"/>
            <a:ext cx="1111321" cy="797614"/>
            <a:chOff x="333224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543F08D-D118-4243-B5A4-C2D3BDDA6B8A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xmlns="" id="{37056EA2-61C9-4EF3-A0B4-19F2A1399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C8A1A4FD-694D-41FE-A896-9864FDAEE626}"/>
              </a:ext>
            </a:extLst>
          </p:cNvPr>
          <p:cNvGrpSpPr/>
          <p:nvPr/>
        </p:nvGrpSpPr>
        <p:grpSpPr>
          <a:xfrm>
            <a:off x="6694871" y="5913092"/>
            <a:ext cx="1111321" cy="797614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EBB73A9F-1EC7-40B3-867C-1A9533D17346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知道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8561D795-4070-4726-ADA7-DC42A54FD582}"/>
              </a:ext>
            </a:extLst>
          </p:cNvPr>
          <p:cNvSpPr txBox="1"/>
          <p:nvPr/>
        </p:nvSpPr>
        <p:spPr>
          <a:xfrm>
            <a:off x="7417959" y="615153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C89BADAD-E4F8-42B9-B595-33C3160624F0}"/>
              </a:ext>
            </a:extLst>
          </p:cNvPr>
          <p:cNvCxnSpPr>
            <a:cxnSpLocks/>
          </p:cNvCxnSpPr>
          <p:nvPr/>
        </p:nvCxnSpPr>
        <p:spPr>
          <a:xfrm flipV="1">
            <a:off x="409983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9A71131B-C794-49F2-A5A8-30CFDCE2EF38}"/>
              </a:ext>
            </a:extLst>
          </p:cNvPr>
          <p:cNvCxnSpPr>
            <a:cxnSpLocks/>
          </p:cNvCxnSpPr>
          <p:nvPr/>
        </p:nvCxnSpPr>
        <p:spPr>
          <a:xfrm flipV="1">
            <a:off x="5168970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F4175D07-58FC-4153-B0BE-AC27D02CAB4A}"/>
              </a:ext>
            </a:extLst>
          </p:cNvPr>
          <p:cNvCxnSpPr>
            <a:cxnSpLocks/>
          </p:cNvCxnSpPr>
          <p:nvPr/>
        </p:nvCxnSpPr>
        <p:spPr>
          <a:xfrm flipV="1">
            <a:off x="6191362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xmlns="" id="{B218A6AA-A360-4AED-BD40-7478B3F96743}"/>
              </a:ext>
            </a:extLst>
          </p:cNvPr>
          <p:cNvCxnSpPr>
            <a:cxnSpLocks/>
          </p:cNvCxnSpPr>
          <p:nvPr/>
        </p:nvCxnSpPr>
        <p:spPr>
          <a:xfrm flipV="1">
            <a:off x="7243771" y="43617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8E0F88E-2BCB-48DF-9DA2-1591BADF55B6}"/>
              </a:ext>
            </a:extLst>
          </p:cNvPr>
          <p:cNvSpPr/>
          <p:nvPr/>
        </p:nvSpPr>
        <p:spPr>
          <a:xfrm rot="5400000">
            <a:off x="3719688" y="385027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1DA040F-2DE1-4BBB-87A0-5FE9A05BB172}"/>
              </a:ext>
            </a:extLst>
          </p:cNvPr>
          <p:cNvSpPr/>
          <p:nvPr/>
        </p:nvSpPr>
        <p:spPr>
          <a:xfrm rot="5400000">
            <a:off x="4788826" y="386961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2B09EC7-20A0-45CD-BC2C-34438A6C8288}"/>
              </a:ext>
            </a:extLst>
          </p:cNvPr>
          <p:cNvSpPr/>
          <p:nvPr/>
        </p:nvSpPr>
        <p:spPr>
          <a:xfrm rot="5400000">
            <a:off x="5817521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8D23B76B-F394-4C20-901A-E79502F1B7BB}"/>
              </a:ext>
            </a:extLst>
          </p:cNvPr>
          <p:cNvSpPr/>
          <p:nvPr/>
        </p:nvSpPr>
        <p:spPr>
          <a:xfrm rot="5400000">
            <a:off x="6855937" y="388400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7EF5E6DE-B0A3-47D7-BAE6-E568834055FE}"/>
              </a:ext>
            </a:extLst>
          </p:cNvPr>
          <p:cNvSpPr txBox="1"/>
          <p:nvPr/>
        </p:nvSpPr>
        <p:spPr>
          <a:xfrm>
            <a:off x="7417958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863BBF12-FA21-4AE7-B200-31DA22ECBC83}"/>
              </a:ext>
            </a:extLst>
          </p:cNvPr>
          <p:cNvSpPr txBox="1"/>
          <p:nvPr/>
        </p:nvSpPr>
        <p:spPr>
          <a:xfrm>
            <a:off x="4534318" y="6220266"/>
            <a:ext cx="1296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[MASK]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xmlns="" id="{3A6FA782-0E26-485A-AF64-EB35364725F0}"/>
              </a:ext>
            </a:extLst>
          </p:cNvPr>
          <p:cNvSpPr/>
          <p:nvPr/>
        </p:nvSpPr>
        <p:spPr>
          <a:xfrm>
            <a:off x="3917147" y="2498242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</a:rPr>
              <a:t>Linear Multi-class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</a:rPr>
              <a:t>Classifier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CEB2403B-F3A3-4230-AA8D-7607BF6F63EE}"/>
              </a:ext>
            </a:extLst>
          </p:cNvPr>
          <p:cNvCxnSpPr>
            <a:cxnSpLocks/>
          </p:cNvCxnSpPr>
          <p:nvPr/>
        </p:nvCxnSpPr>
        <p:spPr>
          <a:xfrm flipV="1">
            <a:off x="5182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15917344-983D-45F0-90E5-A08D70D2F6AE}"/>
              </a:ext>
            </a:extLst>
          </p:cNvPr>
          <p:cNvSpPr txBox="1"/>
          <p:nvPr/>
        </p:nvSpPr>
        <p:spPr>
          <a:xfrm>
            <a:off x="6610903" y="1426583"/>
            <a:ext cx="20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</a:rPr>
              <a:t>Predicting the masked word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xmlns="" id="{51DBE1F6-1ABE-4C20-BF9B-9FF205DF5DF9}"/>
              </a:ext>
            </a:extLst>
          </p:cNvPr>
          <p:cNvCxnSpPr>
            <a:cxnSpLocks/>
          </p:cNvCxnSpPr>
          <p:nvPr/>
        </p:nvCxnSpPr>
        <p:spPr>
          <a:xfrm flipV="1">
            <a:off x="419743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32C82DEC-A844-4B87-9D82-8379708E99DD}"/>
              </a:ext>
            </a:extLst>
          </p:cNvPr>
          <p:cNvCxnSpPr>
            <a:cxnSpLocks/>
          </p:cNvCxnSpPr>
          <p:nvPr/>
        </p:nvCxnSpPr>
        <p:spPr>
          <a:xfrm flipV="1">
            <a:off x="444645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xmlns="" id="{EE7CC116-34A4-49D6-AF24-4BE69D6141CC}"/>
              </a:ext>
            </a:extLst>
          </p:cNvPr>
          <p:cNvCxnSpPr>
            <a:cxnSpLocks/>
          </p:cNvCxnSpPr>
          <p:nvPr/>
        </p:nvCxnSpPr>
        <p:spPr>
          <a:xfrm flipV="1">
            <a:off x="469546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xmlns="" id="{39B8A2A3-ABB8-4361-BA9E-C7D906208314}"/>
              </a:ext>
            </a:extLst>
          </p:cNvPr>
          <p:cNvCxnSpPr>
            <a:cxnSpLocks/>
          </p:cNvCxnSpPr>
          <p:nvPr/>
        </p:nvCxnSpPr>
        <p:spPr>
          <a:xfrm flipV="1">
            <a:off x="494448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xmlns="" id="{B371C946-2AF7-46C0-BCF7-89E0EFD5911F}"/>
              </a:ext>
            </a:extLst>
          </p:cNvPr>
          <p:cNvCxnSpPr>
            <a:cxnSpLocks/>
          </p:cNvCxnSpPr>
          <p:nvPr/>
        </p:nvCxnSpPr>
        <p:spPr>
          <a:xfrm flipV="1">
            <a:off x="519349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xmlns="" id="{76306799-F2B4-48EF-94E2-8B69A217B850}"/>
              </a:ext>
            </a:extLst>
          </p:cNvPr>
          <p:cNvCxnSpPr>
            <a:cxnSpLocks/>
          </p:cNvCxnSpPr>
          <p:nvPr/>
        </p:nvCxnSpPr>
        <p:spPr>
          <a:xfrm flipV="1">
            <a:off x="5691526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E169518-52D5-48F8-AEA3-E555CD39DBB6}"/>
              </a:ext>
            </a:extLst>
          </p:cNvPr>
          <p:cNvCxnSpPr>
            <a:cxnSpLocks/>
          </p:cNvCxnSpPr>
          <p:nvPr/>
        </p:nvCxnSpPr>
        <p:spPr>
          <a:xfrm flipV="1">
            <a:off x="544251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BFE99049-150E-4C17-9A0C-5EFBB38E8DEB}"/>
              </a:ext>
            </a:extLst>
          </p:cNvPr>
          <p:cNvCxnSpPr>
            <a:cxnSpLocks/>
          </p:cNvCxnSpPr>
          <p:nvPr/>
        </p:nvCxnSpPr>
        <p:spPr>
          <a:xfrm flipV="1">
            <a:off x="5940541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3045BF29-1CAF-42F6-BCEC-ACAF3ABE67E3}"/>
              </a:ext>
            </a:extLst>
          </p:cNvPr>
          <p:cNvCxnSpPr>
            <a:cxnSpLocks/>
          </p:cNvCxnSpPr>
          <p:nvPr/>
        </p:nvCxnSpPr>
        <p:spPr>
          <a:xfrm flipV="1">
            <a:off x="6189555" y="2147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4D190072-DF9E-4023-B96B-88CC2E1C3B93}"/>
              </a:ext>
            </a:extLst>
          </p:cNvPr>
          <p:cNvSpPr txBox="1"/>
          <p:nvPr/>
        </p:nvSpPr>
        <p:spPr>
          <a:xfrm>
            <a:off x="4144515" y="1268066"/>
            <a:ext cx="209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</a:rPr>
              <a:t>vocabulary size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xmlns="" id="{D30C4928-AE77-4246-B992-EABF74CF1AF5}"/>
              </a:ext>
            </a:extLst>
          </p:cNvPr>
          <p:cNvSpPr/>
          <p:nvPr/>
        </p:nvSpPr>
        <p:spPr>
          <a:xfrm rot="16200000">
            <a:off x="4992383" y="928465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031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</TotalTime>
  <Words>519</Words>
  <Application>Microsoft Office PowerPoint</Application>
  <PresentationFormat>如螢幕大小 (4:3)</PresentationFormat>
  <Paragraphs>76</Paragraphs>
  <Slides>11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主题5</vt:lpstr>
      <vt:lpstr>Office 佈景主題</vt:lpstr>
      <vt:lpstr>1_Office 佈景主題</vt:lpstr>
      <vt:lpstr>think-cell Slide</vt:lpstr>
      <vt:lpstr>BERT Introdce</vt:lpstr>
      <vt:lpstr>PowerPoint 簡報</vt:lpstr>
      <vt:lpstr>Introduce</vt:lpstr>
      <vt:lpstr>BERT Model - Introduce</vt:lpstr>
      <vt:lpstr>BERT Model - Introduce</vt:lpstr>
      <vt:lpstr>Bidirectional Encoder Representations from Transformers (BERT)</vt:lpstr>
      <vt:lpstr>BERT Model - 訓練流程</vt:lpstr>
      <vt:lpstr>BERT Model - 訓練流程</vt:lpstr>
      <vt:lpstr>Training of BERT</vt:lpstr>
      <vt:lpstr>BERT Model - 訓練流程</vt:lpstr>
      <vt:lpstr>Thanks Deeper and Deeper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bihjbhujnujmuiju</cp:lastModifiedBy>
  <cp:revision>10</cp:revision>
  <cp:lastPrinted>2018-06-07T16:00:00Z</cp:lastPrinted>
  <dcterms:created xsi:type="dcterms:W3CDTF">2018-06-07T16:00:00Z</dcterms:created>
  <dcterms:modified xsi:type="dcterms:W3CDTF">2020-12-23T07:19:48Z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