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9" r:id="rId3"/>
    <p:sldId id="258" r:id="rId4"/>
    <p:sldId id="281" r:id="rId5"/>
    <p:sldId id="282" r:id="rId6"/>
    <p:sldId id="278" r:id="rId7"/>
    <p:sldId id="297" r:id="rId8"/>
    <p:sldId id="283" r:id="rId9"/>
    <p:sldId id="284" r:id="rId10"/>
    <p:sldId id="285" r:id="rId11"/>
    <p:sldId id="300" r:id="rId12"/>
    <p:sldId id="287" r:id="rId13"/>
    <p:sldId id="279" r:id="rId14"/>
    <p:sldId id="286" r:id="rId15"/>
    <p:sldId id="288" r:id="rId16"/>
    <p:sldId id="290" r:id="rId17"/>
    <p:sldId id="301" r:id="rId18"/>
    <p:sldId id="296" r:id="rId19"/>
    <p:sldId id="292" r:id="rId20"/>
    <p:sldId id="293" r:id="rId21"/>
    <p:sldId id="294" r:id="rId22"/>
    <p:sldId id="295" r:id="rId23"/>
    <p:sldId id="280" r:id="rId24"/>
    <p:sldId id="299" r:id="rId25"/>
    <p:sldId id="270" r:id="rId26"/>
    <p:sldId id="261"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2020/11/21</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長短期</a:t>
            </a:r>
            <a:r>
              <a:rPr lang="zh-TW" altLang="en-US" sz="6000" dirty="0" smtClean="0"/>
              <a:t>記憶</a:t>
            </a:r>
            <a:r>
              <a:rPr lang="zh-TW" altLang="en-US" sz="6000" dirty="0" smtClean="0"/>
              <a:t>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618001"/>
            <a:ext cx="6619875" cy="2308324"/>
          </a:xfrm>
          <a:prstGeom prst="rect">
            <a:avLst/>
          </a:prstGeom>
        </p:spPr>
        <p:txBody>
          <a:bodyPr wrap="square">
            <a:spAutoFit/>
          </a:bodyPr>
          <a:lstStyle/>
          <a:p>
            <a:r>
              <a:rPr lang="en-US" altLang="zh-TW" sz="4800" b="1" dirty="0">
                <a:solidFill>
                  <a:schemeClr val="accent2">
                    <a:lumMod val="60000"/>
                    <a:lumOff val="40000"/>
                  </a:schemeClr>
                </a:solidFill>
              </a:rPr>
              <a:t>Long/Short Term Memory</a:t>
            </a:r>
            <a:r>
              <a:rPr lang="zh-TW" altLang="en-US" sz="4800" b="1" dirty="0">
                <a:solidFill>
                  <a:schemeClr val="accent2">
                    <a:lumMod val="60000"/>
                    <a:lumOff val="40000"/>
                  </a:schemeClr>
                </a:solidFill>
              </a:rPr>
              <a:t>（</a:t>
            </a:r>
            <a:r>
              <a:rPr lang="en-US" altLang="zh-TW" sz="4800" b="1" dirty="0">
                <a:solidFill>
                  <a:schemeClr val="accent2">
                    <a:lumMod val="60000"/>
                    <a:lumOff val="40000"/>
                  </a:schemeClr>
                </a:solidFill>
              </a:rPr>
              <a:t>LSTM</a:t>
            </a:r>
            <a:r>
              <a:rPr lang="zh-TW" altLang="en-US" sz="4800" b="1" dirty="0">
                <a:solidFill>
                  <a:schemeClr val="accent2">
                    <a:lumMod val="60000"/>
                    <a:lumOff val="40000"/>
                  </a:schemeClr>
                </a:solidFill>
              </a:rPr>
              <a:t>） </a:t>
            </a:r>
            <a:r>
              <a:rPr lang="en-US" altLang="zh-TW" sz="4800" b="1" dirty="0">
                <a:solidFill>
                  <a:schemeClr val="accent2">
                    <a:lumMod val="60000"/>
                    <a:lumOff val="40000"/>
                  </a:schemeClr>
                </a:solidFill>
              </a:rPr>
              <a:t>Model </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endParaRPr lang="zh-TW" altLang="en-US" dirty="0"/>
          </a:p>
        </p:txBody>
      </p:sp>
      <p:sp>
        <p:nvSpPr>
          <p:cNvPr id="5" name="內容版面配置區 4"/>
          <p:cNvSpPr>
            <a:spLocks noGrp="1"/>
          </p:cNvSpPr>
          <p:nvPr>
            <p:ph sz="quarter" idx="13"/>
          </p:nvPr>
        </p:nvSpPr>
        <p:spPr/>
        <p:txBody>
          <a:bodyPr/>
          <a:lstStyle/>
          <a:p>
            <a:r>
              <a:rPr lang="zh-TW" altLang="en-US" dirty="0"/>
              <a:t>我們可以通過元素值域在</a:t>
            </a:r>
            <a:r>
              <a:rPr lang="en-US" altLang="zh-TW" dirty="0"/>
              <a:t>[0,1]</a:t>
            </a:r>
            <a:r>
              <a:rPr lang="zh-TW" altLang="en-US" dirty="0"/>
              <a:t>的輸入門、遺忘門和輸出門來控制隱藏狀態中信息的流動</a:t>
            </a:r>
            <a:r>
              <a:rPr lang="zh-TW" altLang="en-US" dirty="0" smtClean="0"/>
              <a:t>，</a:t>
            </a:r>
            <a:endParaRPr lang="en-US" altLang="zh-TW" dirty="0" smtClean="0"/>
          </a:p>
          <a:p>
            <a:r>
              <a:rPr lang="zh-TW" altLang="en-US" dirty="0" smtClean="0"/>
              <a:t>這</a:t>
            </a:r>
            <a:r>
              <a:rPr lang="zh-TW" altLang="en-US" dirty="0"/>
              <a:t>一般也是通過使用按元素乘法（符號為⊙）來實現的</a:t>
            </a:r>
            <a:r>
              <a:rPr lang="zh-TW" altLang="en-US" dirty="0" smtClean="0"/>
              <a:t>。</a:t>
            </a:r>
            <a:endParaRPr lang="en-US" altLang="zh-TW" dirty="0" smtClean="0"/>
          </a:p>
          <a:p>
            <a:r>
              <a:rPr lang="zh-TW" altLang="en-US" dirty="0" smtClean="0"/>
              <a:t>當前</a:t>
            </a:r>
            <a:r>
              <a:rPr lang="zh-TW" altLang="en-US" dirty="0"/>
              <a:t>時間步記憶細胞</a:t>
            </a:r>
            <a:r>
              <a:rPr lang="zh-TW" altLang="en-US" dirty="0" smtClean="0"/>
              <a:t>*𝑪𝑡</a:t>
            </a:r>
            <a:r>
              <a:rPr lang="zh-TW" altLang="en-US" dirty="0"/>
              <a:t>*∈ </a:t>
            </a:r>
            <a:r>
              <a:rPr lang="en-US" altLang="zh-TW" dirty="0"/>
              <a:t>ℝ*</a:t>
            </a:r>
            <a:r>
              <a:rPr lang="zh-TW" altLang="en-US" dirty="0"/>
              <a:t>𝑛*</a:t>
            </a:r>
            <a:r>
              <a:rPr lang="en-US" altLang="zh-TW" dirty="0"/>
              <a:t>×*ℎ</a:t>
            </a:r>
            <a:r>
              <a:rPr lang="zh-TW" altLang="en-US" dirty="0"/>
              <a:t>的計算組合了上一時間步記憶細胞和當前時間步候選記憶細胞的信息，並通過遺忘門和輸入門來控制信息的流動：</a:t>
            </a:r>
            <a:endParaRPr lang="zh-TW" altLang="en-US" dirty="0"/>
          </a:p>
        </p:txBody>
      </p:sp>
      <p:pic>
        <p:nvPicPr>
          <p:cNvPr id="10242" name="Picture 2" descr="E:\Delete\git_r\two_month_report\202011_2021_1\11_23_to_11_27_fourth\img\LSTM-5-1-MEM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2606674"/>
            <a:ext cx="3967546" cy="5302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96" y="3136895"/>
            <a:ext cx="6435995" cy="353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arn(inVertic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endParaRPr lang="zh-TW" altLang="en-US" dirty="0"/>
          </a:p>
        </p:txBody>
      </p:sp>
      <p:sp>
        <p:nvSpPr>
          <p:cNvPr id="5" name="內容版面配置區 4"/>
          <p:cNvSpPr>
            <a:spLocks noGrp="1"/>
          </p:cNvSpPr>
          <p:nvPr>
            <p:ph sz="quarter" idx="13"/>
          </p:nvPr>
        </p:nvSpPr>
        <p:spPr/>
        <p:txBody>
          <a:bodyPr/>
          <a:lstStyle/>
          <a:p>
            <a:r>
              <a:rPr lang="zh-TW" altLang="en-US" dirty="0"/>
              <a:t>遺忘門控制上一時間步的記憶</a:t>
            </a:r>
            <a:r>
              <a:rPr lang="zh-TW" altLang="en-US" dirty="0" smtClean="0"/>
              <a:t>細胞𝑪𝑡−</a:t>
            </a:r>
            <a:r>
              <a:rPr lang="en-US" altLang="zh-TW" dirty="0"/>
              <a:t>1</a:t>
            </a:r>
            <a:r>
              <a:rPr lang="zh-TW" altLang="en-US" dirty="0"/>
              <a:t>中的信息是否傳遞到當前時間步</a:t>
            </a:r>
            <a:r>
              <a:rPr lang="zh-TW" altLang="en-US" dirty="0" smtClean="0"/>
              <a:t>，</a:t>
            </a:r>
            <a:endParaRPr lang="en-US" altLang="zh-TW" dirty="0" smtClean="0"/>
          </a:p>
          <a:p>
            <a:r>
              <a:rPr lang="zh-TW" altLang="en-US" dirty="0" smtClean="0"/>
              <a:t>而</a:t>
            </a:r>
            <a:r>
              <a:rPr lang="zh-TW" altLang="en-US" dirty="0"/>
              <a:t>輸入門則控制當前時間步的</a:t>
            </a:r>
            <a:r>
              <a:rPr lang="zh-TW" altLang="en-US" dirty="0" smtClean="0"/>
              <a:t>輸入𝑿𝑡</a:t>
            </a:r>
            <a:r>
              <a:rPr lang="zh-TW" altLang="en-US" dirty="0"/>
              <a:t>通過候選記憶</a:t>
            </a:r>
            <a:r>
              <a:rPr lang="zh-TW" altLang="en-US" dirty="0" smtClean="0"/>
              <a:t>細胞𝑪*̃𝑡如何</a:t>
            </a:r>
            <a:r>
              <a:rPr lang="zh-TW" altLang="en-US" dirty="0"/>
              <a:t>流入當前時間步的記憶細胞</a:t>
            </a:r>
            <a:r>
              <a:rPr lang="zh-TW" altLang="en-US" dirty="0" smtClean="0"/>
              <a:t>。</a:t>
            </a:r>
            <a:endParaRPr lang="en-US" altLang="zh-TW" dirty="0" smtClean="0"/>
          </a:p>
          <a:p>
            <a:r>
              <a:rPr lang="zh-TW" altLang="en-US" dirty="0" smtClean="0"/>
              <a:t>如果</a:t>
            </a:r>
            <a:r>
              <a:rPr lang="zh-TW" altLang="en-US" dirty="0"/>
              <a:t>遺忘門一直近似</a:t>
            </a:r>
            <a:r>
              <a:rPr lang="en-US" altLang="zh-TW" dirty="0"/>
              <a:t>1</a:t>
            </a:r>
            <a:r>
              <a:rPr lang="zh-TW" altLang="en-US" dirty="0"/>
              <a:t>且輸入門一直近似</a:t>
            </a:r>
            <a:r>
              <a:rPr lang="en-US" altLang="zh-TW" dirty="0"/>
              <a:t>0</a:t>
            </a:r>
            <a:r>
              <a:rPr lang="zh-TW" altLang="en-US" dirty="0"/>
              <a:t>，過去的記憶細胞將一直通過時間保存並傳遞至當前時間步。這個設計</a:t>
            </a:r>
            <a:r>
              <a:rPr lang="zh-TW" altLang="en-US" dirty="0" smtClean="0"/>
              <a:t>可以更</a:t>
            </a:r>
            <a:r>
              <a:rPr lang="zh-TW" altLang="en-US" dirty="0"/>
              <a:t>好地捕捉時間序列中時間步距離較大的依賴關系。</a:t>
            </a:r>
            <a:endParaRPr lang="zh-TW"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96" y="2622542"/>
            <a:ext cx="6829566" cy="37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5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2.4</a:t>
            </a:r>
            <a:r>
              <a:rPr lang="zh-TW" altLang="en-US" dirty="0"/>
              <a:t>隱藏狀態</a:t>
            </a:r>
            <a:endParaRPr lang="zh-TW" altLang="en-US" dirty="0"/>
          </a:p>
        </p:txBody>
      </p:sp>
      <p:sp>
        <p:nvSpPr>
          <p:cNvPr id="5" name="內容版面配置區 4"/>
          <p:cNvSpPr>
            <a:spLocks noGrp="1"/>
          </p:cNvSpPr>
          <p:nvPr>
            <p:ph sz="quarter" idx="13"/>
          </p:nvPr>
        </p:nvSpPr>
        <p:spPr/>
        <p:txBody>
          <a:bodyPr>
            <a:normAutofit/>
          </a:bodyPr>
          <a:lstStyle/>
          <a:p>
            <a:r>
              <a:rPr lang="zh-TW" altLang="en-US" sz="2000" b="1" dirty="0"/>
              <a:t>有了記憶細胞以後，接下來我們還可以通過輸出門來控制從記憶細胞到隱藏狀態**𝑯**𝑡*∈</a:t>
            </a:r>
            <a:r>
              <a:rPr lang="en-US" altLang="zh-TW" sz="2000" b="1" dirty="0"/>
              <a:t>ℝ*</a:t>
            </a:r>
            <a:r>
              <a:rPr lang="zh-TW" altLang="en-US" sz="2000" b="1" dirty="0"/>
              <a:t>𝑛*</a:t>
            </a:r>
            <a:r>
              <a:rPr lang="en-US" altLang="zh-TW" sz="2000" b="1" dirty="0"/>
              <a:t>×*ℎ</a:t>
            </a:r>
            <a:r>
              <a:rPr lang="zh-TW" altLang="en-US" sz="2000" b="1" dirty="0"/>
              <a:t>的信息的流動：</a:t>
            </a:r>
            <a:endParaRPr lang="zh-TW" altLang="en-US" sz="20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2386806"/>
            <a:ext cx="6980038" cy="384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descr="E:\Delete\git_r\two_month_report\202011_2021_1\11_23_to_11_27_fourth\img\LSTM-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2" y="1928019"/>
            <a:ext cx="3408132" cy="45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419185" cy="2024138"/>
          </a:xfrm>
        </p:spPr>
        <p:txBody>
          <a:bodyPr>
            <a:normAutofit/>
          </a:bodyPr>
          <a:lstStyle/>
          <a:p>
            <a:r>
              <a:rPr lang="zh-TW" altLang="en-US" sz="1600" dirty="0"/>
              <a:t>核心</a:t>
            </a:r>
            <a:r>
              <a:rPr lang="zh-TW" altLang="en-US" sz="1600" dirty="0" smtClean="0"/>
              <a:t>思想</a:t>
            </a:r>
            <a:endParaRPr lang="en-US" altLang="zh-TW" sz="1600" dirty="0" smtClean="0"/>
          </a:p>
          <a:p>
            <a:r>
              <a:rPr lang="en-US" altLang="zh-TW" sz="1600" dirty="0"/>
              <a:t>Forget-gate </a:t>
            </a:r>
            <a:r>
              <a:rPr lang="zh-TW" altLang="en-US" sz="1600" dirty="0"/>
              <a:t>忘記</a:t>
            </a:r>
            <a:r>
              <a:rPr lang="zh-TW" altLang="en-US" sz="1600" dirty="0" smtClean="0"/>
              <a:t>門</a:t>
            </a:r>
            <a:endParaRPr lang="en-US" altLang="zh-TW" sz="1600" dirty="0" smtClean="0"/>
          </a:p>
          <a:p>
            <a:r>
              <a:rPr lang="en-US" altLang="zh-TW" sz="1600" dirty="0"/>
              <a:t>Input-gate </a:t>
            </a:r>
            <a:r>
              <a:rPr lang="zh-TW" altLang="en-US" sz="1600" dirty="0"/>
              <a:t>輸入</a:t>
            </a:r>
            <a:r>
              <a:rPr lang="zh-TW" altLang="en-US" sz="1600" dirty="0" smtClean="0"/>
              <a:t>門</a:t>
            </a:r>
            <a:endParaRPr lang="en-US" altLang="zh-TW" sz="1600" dirty="0" smtClean="0"/>
          </a:p>
          <a:p>
            <a:r>
              <a:rPr lang="en-US" altLang="zh-TW" sz="1600" dirty="0"/>
              <a:t>Output-gate </a:t>
            </a:r>
            <a:r>
              <a:rPr lang="zh-TW" altLang="en-US" sz="1600" dirty="0"/>
              <a:t>輸出門</a:t>
            </a:r>
            <a:endParaRPr lang="en-US" altLang="zh-TW" sz="1600" dirty="0"/>
          </a:p>
          <a:p>
            <a:endParaRPr lang="zh-TW" altLang="en-US"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7156"/>
            <a:ext cx="4817316" cy="51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 </a:t>
            </a:r>
            <a:r>
              <a:rPr lang="en-US" altLang="zh-TW" dirty="0"/>
              <a:t>- </a:t>
            </a:r>
            <a:r>
              <a:rPr lang="zh-TW" altLang="en-US" dirty="0"/>
              <a:t>核心思想</a:t>
            </a:r>
            <a:endParaRPr lang="zh-TW" altLang="en-US" dirty="0"/>
          </a:p>
        </p:txBody>
      </p:sp>
      <p:sp>
        <p:nvSpPr>
          <p:cNvPr id="5" name="內容版面配置區 4"/>
          <p:cNvSpPr>
            <a:spLocks noGrp="1"/>
          </p:cNvSpPr>
          <p:nvPr>
            <p:ph sz="quarter" idx="13"/>
          </p:nvPr>
        </p:nvSpPr>
        <p:spPr/>
        <p:txBody>
          <a:bodyPr/>
          <a:lstStyle/>
          <a:p>
            <a:r>
              <a:rPr lang="en-US" altLang="zh-TW" dirty="0"/>
              <a:t>LSTM </a:t>
            </a:r>
            <a:r>
              <a:rPr lang="zh-TW" altLang="en-US" dirty="0"/>
              <a:t>的關鍵就是細胞狀態，水平線在圖上方貫穿運行</a:t>
            </a:r>
            <a:r>
              <a:rPr lang="zh-TW" altLang="en-US" dirty="0" smtClean="0"/>
              <a:t>。</a:t>
            </a:r>
            <a:endParaRPr lang="en-US" altLang="zh-TW" dirty="0" smtClean="0"/>
          </a:p>
          <a:p>
            <a:r>
              <a:rPr lang="zh-TW" altLang="en-US" dirty="0" smtClean="0"/>
              <a:t>細胞</a:t>
            </a:r>
            <a:r>
              <a:rPr lang="zh-TW" altLang="en-US" dirty="0"/>
              <a:t>狀態類似於傳送帶。直接在整個鏈上運行，只有一些少量的線性交互。信息在上面流傳保持不變會很容易。示意圖如下所示：</a:t>
            </a:r>
            <a:endParaRPr lang="zh-TW" altLang="en-US" dirty="0"/>
          </a:p>
        </p:txBody>
      </p:sp>
      <p:pic>
        <p:nvPicPr>
          <p:cNvPr id="13314" name="Picture 2" descr="E:\Delete\git_r\two_month_report\202011_2021_1\11_23_to_11_27_fourth\img\LSTM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65361"/>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-Forget-gate </a:t>
            </a:r>
            <a:r>
              <a:rPr lang="zh-TW" altLang="en-US" dirty="0"/>
              <a:t>忘記門</a:t>
            </a:r>
            <a:endParaRPr lang="zh-TW" altLang="en-US" dirty="0"/>
          </a:p>
        </p:txBody>
      </p:sp>
      <p:sp>
        <p:nvSpPr>
          <p:cNvPr id="5" name="內容版面配置區 4"/>
          <p:cNvSpPr>
            <a:spLocks noGrp="1"/>
          </p:cNvSpPr>
          <p:nvPr>
            <p:ph sz="quarter" idx="13"/>
          </p:nvPr>
        </p:nvSpPr>
        <p:spPr/>
        <p:txBody>
          <a:bodyPr/>
          <a:lstStyle/>
          <a:p>
            <a:r>
              <a:rPr lang="zh-TW" altLang="en-US" dirty="0"/>
              <a:t>作用對象：細胞狀態 。</a:t>
            </a:r>
          </a:p>
          <a:p>
            <a:r>
              <a:rPr lang="zh-TW" altLang="en-US" dirty="0"/>
              <a:t>作用：將細胞狀態中的信息選擇性的遺忘。</a:t>
            </a:r>
          </a:p>
          <a:p>
            <a:r>
              <a:rPr lang="zh-TW" altLang="en-US" dirty="0"/>
              <a:t>操作步驟：該門會讀取</a:t>
            </a:r>
            <a:r>
              <a:rPr lang="en-US" altLang="zh-TW" i="1" dirty="0"/>
              <a:t>ℎ</a:t>
            </a:r>
            <a:r>
              <a:rPr lang="zh-TW" altLang="en-US" i="1" dirty="0"/>
              <a:t>𝑡</a:t>
            </a:r>
            <a:r>
              <a:rPr lang="zh-TW" altLang="en-US" dirty="0"/>
              <a:t>−</a:t>
            </a:r>
            <a:r>
              <a:rPr lang="en-US" altLang="zh-TW" dirty="0"/>
              <a:t>1 </a:t>
            </a:r>
            <a:r>
              <a:rPr lang="zh-TW" altLang="en-US" dirty="0"/>
              <a:t>和</a:t>
            </a:r>
            <a:r>
              <a:rPr lang="zh-TW" altLang="en-US" i="1" dirty="0"/>
              <a:t>𝑥</a:t>
            </a:r>
            <a:r>
              <a:rPr lang="zh-TW" altLang="en-US" dirty="0"/>
              <a:t>𝑡</a:t>
            </a:r>
            <a:r>
              <a:rPr lang="zh-TW" altLang="en-US" i="1" dirty="0"/>
              <a:t>，輸出一個在 </a:t>
            </a:r>
            <a:r>
              <a:rPr lang="en-US" altLang="zh-TW" i="1" dirty="0"/>
              <a:t>0 </a:t>
            </a:r>
            <a:r>
              <a:rPr lang="zh-TW" altLang="en-US" i="1" dirty="0"/>
              <a:t>到 </a:t>
            </a:r>
            <a:r>
              <a:rPr lang="en-US" altLang="zh-TW" i="1" dirty="0"/>
              <a:t>1 </a:t>
            </a:r>
            <a:r>
              <a:rPr lang="zh-TW" altLang="en-US" i="1" dirty="0"/>
              <a:t>之間的數值給每個在細胞狀態𝐶</a:t>
            </a:r>
            <a:r>
              <a:rPr lang="zh-TW" altLang="en-US" dirty="0"/>
              <a:t>𝑡−</a:t>
            </a:r>
            <a:r>
              <a:rPr lang="en-US" altLang="zh-TW" dirty="0"/>
              <a:t>1</a:t>
            </a:r>
            <a:r>
              <a:rPr lang="zh-TW" altLang="en-US" dirty="0"/>
              <a:t>中的數字。</a:t>
            </a:r>
            <a:r>
              <a:rPr lang="en-US" altLang="zh-TW" dirty="0"/>
              <a:t>1 </a:t>
            </a:r>
            <a:r>
              <a:rPr lang="zh-TW" altLang="en-US" dirty="0"/>
              <a:t>表示“完全保留”，</a:t>
            </a:r>
            <a:r>
              <a:rPr lang="en-US" altLang="zh-TW" dirty="0"/>
              <a:t>0 </a:t>
            </a:r>
            <a:r>
              <a:rPr lang="zh-TW" altLang="en-US" dirty="0"/>
              <a:t>表示“完全舍</a:t>
            </a:r>
            <a:r>
              <a:rPr lang="zh-TW" altLang="en-US" dirty="0" smtClean="0"/>
              <a:t>棄</a:t>
            </a:r>
            <a:endParaRPr lang="zh-TW" altLang="en-US" dirty="0"/>
          </a:p>
          <a:p>
            <a:r>
              <a:rPr lang="zh-TW" altLang="en-US" dirty="0"/>
              <a:t/>
            </a:r>
            <a:br>
              <a:rPr lang="zh-TW" altLang="en-US" dirty="0"/>
            </a:br>
            <a:endParaRPr lang="zh-TW" altLang="en-US" dirty="0"/>
          </a:p>
        </p:txBody>
      </p:sp>
      <p:pic>
        <p:nvPicPr>
          <p:cNvPr id="14338" name="Picture 2" descr="E:\Delete\git_r\two_month_report\202011_2021_1\11_23_to_11_27_fourth\img\LSTM-forge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2693988"/>
            <a:ext cx="10261486" cy="317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endParaRPr lang="zh-TW" altLang="en-US" dirty="0"/>
          </a:p>
        </p:txBody>
      </p:sp>
      <p:sp>
        <p:nvSpPr>
          <p:cNvPr id="5" name="內容版面配置區 4"/>
          <p:cNvSpPr>
            <a:spLocks noGrp="1"/>
          </p:cNvSpPr>
          <p:nvPr>
            <p:ph sz="quarter" idx="13"/>
          </p:nvPr>
        </p:nvSpPr>
        <p:spPr/>
        <p:txBody>
          <a:bodyPr/>
          <a:lstStyle/>
          <a:p>
            <a:r>
              <a:rPr lang="zh-TW" altLang="en-US" dirty="0"/>
              <a:t> 作用對象：細胞狀態 </a:t>
            </a:r>
          </a:p>
          <a:p>
            <a:r>
              <a:rPr lang="zh-TW" altLang="en-US" dirty="0"/>
              <a:t>​ </a:t>
            </a:r>
            <a:r>
              <a:rPr lang="zh-TW" altLang="en-US" dirty="0" smtClean="0"/>
              <a:t>作用</a:t>
            </a:r>
            <a:r>
              <a:rPr lang="zh-TW" altLang="en-US" dirty="0"/>
              <a:t>：將新的信息選擇性的記錄到細胞狀態中</a:t>
            </a:r>
            <a:r>
              <a:rPr lang="zh-TW" altLang="en-US" dirty="0" smtClean="0"/>
              <a:t>。</a:t>
            </a:r>
            <a:endParaRPr lang="zh-TW" altLang="en-US" dirty="0"/>
          </a:p>
          <a:p>
            <a:r>
              <a:rPr lang="zh-TW" altLang="en-US" dirty="0"/>
              <a:t>​    操作步驟： </a:t>
            </a:r>
          </a:p>
          <a:p>
            <a:r>
              <a:rPr lang="zh-TW" altLang="en-US" dirty="0"/>
              <a:t>​	</a:t>
            </a:r>
            <a:r>
              <a:rPr lang="zh-TW" altLang="en-US" dirty="0" smtClean="0"/>
              <a:t>步驟</a:t>
            </a:r>
            <a:r>
              <a:rPr lang="en-US" altLang="zh-TW" dirty="0"/>
              <a:t>1.sigmoid </a:t>
            </a:r>
            <a:r>
              <a:rPr lang="zh-TW" altLang="en-US" dirty="0"/>
              <a:t>層稱 “輸入門層” 決定什麽值我們將要更新</a:t>
            </a:r>
            <a:r>
              <a:rPr lang="zh-TW" altLang="en-US" dirty="0" smtClean="0"/>
              <a:t>。</a:t>
            </a:r>
            <a:endParaRPr lang="zh-TW" altLang="en-US" dirty="0"/>
          </a:p>
          <a:p>
            <a:r>
              <a:rPr lang="zh-TW" altLang="en-US" dirty="0" smtClean="0"/>
              <a:t>​</a:t>
            </a:r>
            <a:r>
              <a:rPr lang="en-US" altLang="zh-TW" dirty="0" smtClean="0"/>
              <a:t>	</a:t>
            </a:r>
            <a:r>
              <a:rPr lang="zh-TW" altLang="en-US" dirty="0" smtClean="0"/>
              <a:t>步驟</a:t>
            </a:r>
            <a:r>
              <a:rPr lang="en-US" altLang="zh-TW" dirty="0"/>
              <a:t>2.tanh </a:t>
            </a:r>
            <a:r>
              <a:rPr lang="zh-TW" altLang="en-US" dirty="0"/>
              <a:t>層創建一個新的候選值向量*𝐶*̃ </a:t>
            </a:r>
            <a:r>
              <a:rPr lang="zh-TW" altLang="en-US" dirty="0" smtClean="0"/>
              <a:t>𝑡加入</a:t>
            </a:r>
            <a:r>
              <a:rPr lang="zh-TW" altLang="en-US" dirty="0"/>
              <a:t>到狀態中。</a:t>
            </a:r>
            <a:r>
              <a:rPr lang="zh-CN" altLang="en-US" dirty="0" smtClean="0"/>
              <a:t>： </a:t>
            </a:r>
            <a:endParaRPr lang="zh-TW" altLang="en-US" dirty="0"/>
          </a:p>
        </p:txBody>
      </p:sp>
      <p:pic>
        <p:nvPicPr>
          <p:cNvPr id="15362" name="Picture 2" descr="E:\Delete\git_r\two_month_report\202011_2021_1\11_23_to_11_27_fourth\img\LSTM-8-in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201988"/>
            <a:ext cx="9193756"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endParaRPr lang="zh-TW" altLang="en-US" dirty="0"/>
          </a:p>
        </p:txBody>
      </p:sp>
      <p:sp>
        <p:nvSpPr>
          <p:cNvPr id="5" name="內容版面配置區 4"/>
          <p:cNvSpPr>
            <a:spLocks noGrp="1"/>
          </p:cNvSpPr>
          <p:nvPr>
            <p:ph sz="quarter" idx="13"/>
          </p:nvPr>
        </p:nvSpPr>
        <p:spPr/>
        <p:txBody>
          <a:bodyPr/>
          <a:lstStyle/>
          <a:p>
            <a:r>
              <a:rPr lang="zh-TW" altLang="en-US" dirty="0" smtClean="0"/>
              <a:t>步驟</a:t>
            </a:r>
            <a:r>
              <a:rPr lang="en-US" altLang="zh-TW" dirty="0"/>
              <a:t>3</a:t>
            </a:r>
            <a:r>
              <a:rPr lang="zh-TW" altLang="en-US" dirty="0"/>
              <a:t>：將*𝑐𝑡*−</a:t>
            </a:r>
            <a:r>
              <a:rPr lang="en-US" altLang="zh-TW" dirty="0"/>
              <a:t>1</a:t>
            </a:r>
            <a:r>
              <a:rPr lang="zh-TW" altLang="en-US" dirty="0"/>
              <a:t>更新為*𝑐𝑡*。將舊狀態與*𝑓𝑡*相乘，丟棄掉我們確定需要丟棄的信息。接著加上*𝑖𝑡*∗*𝐶*̃ *𝑡*得到新的候選值，根據我們決定更新每個狀態的程度進行變化。：</a:t>
            </a:r>
            <a:endParaRPr lang="zh-TW" altLang="en-US" dirty="0"/>
          </a:p>
        </p:txBody>
      </p:sp>
      <p:pic>
        <p:nvPicPr>
          <p:cNvPr id="16386" name="Picture 2" descr="E:\Delete\git_r\two_month_report\202011_2021_1\11_23_to_11_27_fourth\img\LSTM8-input-gat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08160"/>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-Output-gate </a:t>
            </a:r>
            <a:r>
              <a:rPr lang="zh-TW" altLang="en-US" dirty="0"/>
              <a:t>輸出門</a:t>
            </a:r>
            <a:endParaRPr lang="zh-TW" altLang="en-US" dirty="0"/>
          </a:p>
        </p:txBody>
      </p:sp>
      <p:sp>
        <p:nvSpPr>
          <p:cNvPr id="5" name="內容版面配置區 4"/>
          <p:cNvSpPr>
            <a:spLocks noGrp="1"/>
          </p:cNvSpPr>
          <p:nvPr>
            <p:ph sz="quarter" idx="13"/>
          </p:nvPr>
        </p:nvSpPr>
        <p:spPr/>
        <p:txBody>
          <a:bodyPr/>
          <a:lstStyle/>
          <a:p>
            <a:r>
              <a:rPr lang="zh-TW" altLang="en-US" dirty="0"/>
              <a:t>作用對象：隱層*</a:t>
            </a:r>
            <a:r>
              <a:rPr lang="en-US" altLang="zh-TW" dirty="0"/>
              <a:t>ℎ</a:t>
            </a:r>
            <a:r>
              <a:rPr lang="zh-TW" altLang="en-US" dirty="0"/>
              <a:t>𝑡</a:t>
            </a:r>
            <a:r>
              <a:rPr lang="zh-TW" altLang="en-US" dirty="0" smtClean="0"/>
              <a:t>*</a:t>
            </a:r>
            <a:endParaRPr lang="zh-TW" altLang="en-US" dirty="0"/>
          </a:p>
          <a:p>
            <a:r>
              <a:rPr lang="zh-TW" altLang="en-US" dirty="0" smtClean="0"/>
              <a:t>​作用</a:t>
            </a:r>
            <a:r>
              <a:rPr lang="zh-TW" altLang="en-US" dirty="0"/>
              <a:t>：確定輸出什麽值</a:t>
            </a:r>
            <a:r>
              <a:rPr lang="zh-TW" altLang="en-US" dirty="0" smtClean="0"/>
              <a:t>。</a:t>
            </a:r>
            <a:endParaRPr lang="zh-TW" altLang="en-US" dirty="0"/>
          </a:p>
          <a:p>
            <a:r>
              <a:rPr lang="zh-TW" altLang="en-US" dirty="0" smtClean="0"/>
              <a:t>​操作</a:t>
            </a:r>
            <a:r>
              <a:rPr lang="zh-TW" altLang="en-US" dirty="0"/>
              <a:t>步驟</a:t>
            </a:r>
            <a:r>
              <a:rPr lang="zh-TW" altLang="en-US" dirty="0" smtClean="0"/>
              <a:t>：</a:t>
            </a:r>
            <a:endParaRPr lang="zh-TW" altLang="en-US" dirty="0"/>
          </a:p>
          <a:p>
            <a:r>
              <a:rPr lang="zh-TW" altLang="en-US" dirty="0"/>
              <a:t>​    </a:t>
            </a:r>
            <a:r>
              <a:rPr lang="zh-TW" altLang="en-US" dirty="0" smtClean="0"/>
              <a:t>步驟</a:t>
            </a:r>
            <a:r>
              <a:rPr lang="en-US" altLang="zh-TW" dirty="0" smtClean="0"/>
              <a:t>1</a:t>
            </a:r>
            <a:r>
              <a:rPr lang="zh-TW" altLang="en-US" dirty="0" smtClean="0"/>
              <a:t>：</a:t>
            </a:r>
            <a:r>
              <a:rPr lang="zh-TW" altLang="en-US" dirty="0"/>
              <a:t>通過</a:t>
            </a:r>
            <a:r>
              <a:rPr lang="en-US" altLang="zh-TW" dirty="0"/>
              <a:t>sigmoid </a:t>
            </a:r>
            <a:r>
              <a:rPr lang="zh-TW" altLang="en-US" dirty="0"/>
              <a:t>層來確定細胞狀態的哪個部分將輸出</a:t>
            </a:r>
            <a:r>
              <a:rPr lang="zh-TW" altLang="en-US" dirty="0" smtClean="0"/>
              <a:t>。</a:t>
            </a:r>
            <a:endParaRPr lang="zh-TW" altLang="en-US" dirty="0"/>
          </a:p>
          <a:p>
            <a:r>
              <a:rPr lang="zh-TW" altLang="en-US" dirty="0"/>
              <a:t>​    </a:t>
            </a:r>
            <a:r>
              <a:rPr lang="zh-TW" altLang="en-US" dirty="0" smtClean="0"/>
              <a:t>步驟</a:t>
            </a:r>
            <a:r>
              <a:rPr lang="en-US" altLang="zh-TW" dirty="0" smtClean="0"/>
              <a:t>2</a:t>
            </a:r>
            <a:r>
              <a:rPr lang="zh-TW" altLang="en-US" dirty="0" smtClean="0"/>
              <a:t>：</a:t>
            </a:r>
            <a:r>
              <a:rPr lang="zh-TW" altLang="en-US" dirty="0"/>
              <a:t>把細胞狀態通過 </a:t>
            </a:r>
            <a:r>
              <a:rPr lang="en-US" altLang="zh-TW" dirty="0" err="1"/>
              <a:t>tanh</a:t>
            </a:r>
            <a:r>
              <a:rPr lang="en-US" altLang="zh-TW" dirty="0"/>
              <a:t> </a:t>
            </a:r>
            <a:r>
              <a:rPr lang="zh-TW" altLang="en-US" dirty="0"/>
              <a:t>進行處理，並將它和 </a:t>
            </a:r>
            <a:r>
              <a:rPr lang="en-US" altLang="zh-TW" dirty="0"/>
              <a:t>sigmoid </a:t>
            </a:r>
            <a:r>
              <a:rPr lang="zh-TW" altLang="en-US" dirty="0"/>
              <a:t>門的輸出相乘，最終我們僅僅會輸出我們確定輸出的那部分。</a:t>
            </a:r>
          </a:p>
        </p:txBody>
      </p:sp>
      <p:pic>
        <p:nvPicPr>
          <p:cNvPr id="17410" name="Picture 2" descr="E:\Delete\git_r\two_month_report\202011_2021_1\11_23_to_11_27_fourth\img\LSTM-9-out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1" y="3333750"/>
            <a:ext cx="9542364"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dirty="0" smtClean="0">
                    <a:latin typeface="+mn-lt"/>
                    <a:ea typeface="+mn-ea"/>
                    <a:sym typeface="+mn-lt"/>
                  </a:rPr>
                  <a:t>LSTM</a:t>
                </a:r>
                <a:r>
                  <a:rPr lang="en-US" altLang="zh-CN" dirty="0" smtClean="0">
                    <a:latin typeface="+mn-lt"/>
                    <a:ea typeface="+mn-ea"/>
                    <a:sym typeface="+mn-lt"/>
                  </a:rPr>
                  <a:t> </a:t>
                </a:r>
                <a:r>
                  <a:rPr lang="zh-TW" altLang="en-US" dirty="0">
                    <a:latin typeface="+mn-lt"/>
                    <a:ea typeface="+mn-ea"/>
                    <a:sym typeface="+mn-lt"/>
                  </a:rPr>
                  <a:t>簡介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en-US" altLang="zh-CN" dirty="0" smtClean="0">
                    <a:latin typeface="+mn-lt"/>
                    <a:ea typeface="+mn-ea"/>
                    <a:sym typeface="+mn-lt"/>
                  </a:rPr>
                  <a:t> </a:t>
                </a:r>
                <a:r>
                  <a:rPr lang="zh-TW" altLang="en-US" dirty="0" smtClean="0">
                    <a:latin typeface="+mn-lt"/>
                    <a:ea typeface="+mn-ea"/>
                    <a:sym typeface="+mn-lt"/>
                  </a:rPr>
                  <a:t>結構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zh-TW" altLang="en-US" dirty="0" smtClean="0">
                    <a:latin typeface="+mn-lt"/>
                    <a:ea typeface="+mn-ea"/>
                    <a:sym typeface="+mn-lt"/>
                  </a:rPr>
                  <a:t>圖解</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en-US" altLang="zh-CN" dirty="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smtClean="0"/>
              <a:t>LSTM </a:t>
            </a:r>
            <a:r>
              <a:rPr lang="en-US" altLang="zh-CN" dirty="0"/>
              <a:t>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4"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1.LSTM</a:t>
            </a:r>
            <a:r>
              <a:rPr lang="en-US" altLang="zh-TW" dirty="0" smtClean="0"/>
              <a:t> </a:t>
            </a:r>
            <a:r>
              <a:rPr lang="zh-TW" altLang="en-US" dirty="0"/>
              <a:t>簡介</a:t>
            </a:r>
          </a:p>
        </p:txBody>
      </p:sp>
      <p:sp>
        <p:nvSpPr>
          <p:cNvPr id="5" name="內容版面配置區 4"/>
          <p:cNvSpPr>
            <a:spLocks noGrp="1"/>
          </p:cNvSpPr>
          <p:nvPr>
            <p:ph sz="quarter" idx="13"/>
          </p:nvPr>
        </p:nvSpPr>
        <p:spPr/>
        <p:txBody>
          <a:bodyPr/>
          <a:lstStyle/>
          <a:p>
            <a:r>
              <a:rPr lang="zh-TW" altLang="en-US" dirty="0"/>
              <a:t>所有 </a:t>
            </a:r>
            <a:r>
              <a:rPr lang="en-US" altLang="zh-TW" dirty="0"/>
              <a:t>RNN </a:t>
            </a:r>
            <a:r>
              <a:rPr lang="zh-TW" altLang="en-US" dirty="0"/>
              <a:t>都具有一種重覆神經網絡模塊的鏈式的形式。在標準的 </a:t>
            </a:r>
            <a:r>
              <a:rPr lang="en-US" altLang="zh-TW" dirty="0"/>
              <a:t>RNN </a:t>
            </a:r>
            <a:r>
              <a:rPr lang="zh-TW" altLang="en-US" dirty="0"/>
              <a:t>中，這個重覆的模塊只有一個非常簡單的結構，例如一個 </a:t>
            </a:r>
            <a:r>
              <a:rPr lang="en-US" altLang="zh-TW" dirty="0" err="1"/>
              <a:t>tanh</a:t>
            </a:r>
            <a:r>
              <a:rPr lang="en-US" altLang="zh-TW" dirty="0"/>
              <a:t> </a:t>
            </a:r>
            <a:r>
              <a:rPr lang="zh-TW" altLang="en-US" dirty="0"/>
              <a:t>層，如下圖所示：</a:t>
            </a:r>
            <a:endParaRPr lang="zh-TW" altLang="en-US" dirty="0"/>
          </a:p>
        </p:txBody>
      </p:sp>
      <p:pic>
        <p:nvPicPr>
          <p:cNvPr id="2" name="Picture 2" descr="E:\Delete\git_r\two_month_report\202011_2021_1\11_23_to_11_27_fourth\img\LSTM1-R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433402"/>
            <a:ext cx="9550400" cy="3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1.LSTM </a:t>
            </a:r>
            <a:r>
              <a:rPr lang="zh-TW" altLang="en-US" dirty="0"/>
              <a:t>簡介</a:t>
            </a:r>
            <a:endParaRPr lang="zh-TW" altLang="en-US" dirty="0"/>
          </a:p>
        </p:txBody>
      </p:sp>
      <p:sp>
        <p:nvSpPr>
          <p:cNvPr id="5" name="內容版面配置區 4"/>
          <p:cNvSpPr>
            <a:spLocks noGrp="1"/>
          </p:cNvSpPr>
          <p:nvPr>
            <p:ph sz="quarter" idx="13"/>
          </p:nvPr>
        </p:nvSpPr>
        <p:spPr/>
        <p:txBody>
          <a:bodyPr/>
          <a:lstStyle/>
          <a:p>
            <a:pPr marL="0" indent="0">
              <a:buNone/>
            </a:pPr>
            <a:r>
              <a:rPr lang="zh-TW" altLang="en-US" dirty="0"/>
              <a:t>之前提過的</a:t>
            </a:r>
            <a:r>
              <a:rPr lang="en-US" altLang="zh-TW" dirty="0"/>
              <a:t>RNN</a:t>
            </a:r>
            <a:r>
              <a:rPr lang="zh-TW" altLang="en-US" dirty="0"/>
              <a:t>有個明確的缺點，無法捕捉長期時間（當序列的距離太大）之間的關聯</a:t>
            </a:r>
            <a:r>
              <a:rPr lang="zh-TW" altLang="en-US" dirty="0" smtClean="0"/>
              <a:t>。</a:t>
            </a:r>
            <a:endParaRPr lang="zh-TW" altLang="en-US" dirty="0"/>
          </a:p>
          <a:p>
            <a:pPr marL="0" indent="0">
              <a:buNone/>
            </a:pPr>
            <a:r>
              <a:rPr lang="zh-TW" altLang="en-US" dirty="0"/>
              <a:t>簡單的 </a:t>
            </a:r>
            <a:r>
              <a:rPr lang="en-US" altLang="zh-TW" dirty="0"/>
              <a:t>RNN </a:t>
            </a:r>
            <a:r>
              <a:rPr lang="zh-TW" altLang="en-US" dirty="0"/>
              <a:t>結構無法處理隨著遞歸權重指數級爆炸或消失的問題（</a:t>
            </a:r>
            <a:r>
              <a:rPr lang="en-US" altLang="zh-TW" dirty="0"/>
              <a:t>Vanishing gradient problem</a:t>
            </a:r>
            <a:r>
              <a:rPr lang="zh-TW" altLang="en-US" dirty="0" smtClean="0"/>
              <a:t>）。</a:t>
            </a:r>
            <a:endParaRPr lang="zh-TW" altLang="en-US" dirty="0"/>
          </a:p>
          <a:p>
            <a:pPr marL="0" indent="0">
              <a:buNone/>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zh-TW" altLang="en-US" dirty="0" smtClean="0"/>
              <a:t>。</a:t>
            </a:r>
            <a:endParaRPr lang="zh-TW" altLang="en-US" dirty="0"/>
          </a:p>
          <a:p>
            <a:pPr marL="0" indent="0">
              <a:buNone/>
            </a:pP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有個單一的神經網絡層（</a:t>
            </a:r>
            <a:r>
              <a:rPr lang="en-US" altLang="zh-TW" dirty="0"/>
              <a:t>`</a:t>
            </a:r>
            <a:r>
              <a:rPr lang="en-US" altLang="zh-TW" dirty="0" err="1"/>
              <a:t>tanh</a:t>
            </a:r>
            <a:r>
              <a:rPr lang="en-US" altLang="zh-TW" dirty="0"/>
              <a:t>`</a:t>
            </a:r>
            <a:r>
              <a:rPr lang="zh-TW" altLang="en-US" dirty="0"/>
              <a:t>），而是有四個層，以特別的方式進行溝通，如圖：</a:t>
            </a:r>
            <a:endParaRPr lang="zh-TW" altLang="en-US" dirty="0"/>
          </a:p>
        </p:txBody>
      </p:sp>
      <p:pic>
        <p:nvPicPr>
          <p:cNvPr id="7" name="Picture 2" descr="E:\Delete\git_r\two_month_report\202011_2021_1\11_23_to_11_27_fourth\img\LST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45312"/>
            <a:ext cx="9220200" cy="34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TW" dirty="0"/>
              <a:t>LSTM</a:t>
            </a:r>
            <a:r>
              <a:rPr lang="zh-TW" altLang="en-US" dirty="0"/>
              <a:t>結構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741188" cy="2684538"/>
          </a:xfrm>
        </p:spPr>
        <p:txBody>
          <a:bodyPr>
            <a:normAutofit fontScale="70000" lnSpcReduction="20000"/>
          </a:bodyPr>
          <a:lstStyle/>
          <a:p>
            <a:r>
              <a:rPr lang="en-US" altLang="zh-TW" sz="2500" b="1" dirty="0"/>
              <a:t>2.1 </a:t>
            </a:r>
            <a:r>
              <a:rPr lang="zh-TW" altLang="en-US" sz="2500" b="1" dirty="0"/>
              <a:t>輸入門 遺忘門 輸出門</a:t>
            </a:r>
            <a:endParaRPr lang="en-US" altLang="zh-TW" sz="2500" b="1" dirty="0"/>
          </a:p>
          <a:p>
            <a:endParaRPr lang="en-US" altLang="zh-TW" sz="2500" b="1" dirty="0"/>
          </a:p>
          <a:p>
            <a:r>
              <a:rPr lang="en-US" altLang="zh-TW" sz="2500" b="1" dirty="0"/>
              <a:t>2.2 </a:t>
            </a:r>
            <a:r>
              <a:rPr lang="zh-TW" altLang="en-US" sz="2500" b="1" dirty="0"/>
              <a:t>候選記憶細胞</a:t>
            </a:r>
            <a:endParaRPr lang="en-US" altLang="zh-TW" sz="2500" b="1" dirty="0"/>
          </a:p>
          <a:p>
            <a:endParaRPr lang="en-US" altLang="zh-TW" sz="2500" b="1" dirty="0"/>
          </a:p>
          <a:p>
            <a:r>
              <a:rPr lang="en-US" altLang="zh-TW" sz="2500" b="1" dirty="0"/>
              <a:t>2.3</a:t>
            </a:r>
            <a:r>
              <a:rPr lang="zh-TW" altLang="en-US" sz="2500" b="1" dirty="0"/>
              <a:t>記憶細胞</a:t>
            </a:r>
            <a:endParaRPr lang="en-US" altLang="zh-TW" sz="2500" b="1" dirty="0"/>
          </a:p>
          <a:p>
            <a:endParaRPr lang="en-US" altLang="zh-TW" sz="2500" b="1" dirty="0"/>
          </a:p>
          <a:p>
            <a:r>
              <a:rPr lang="en-US" altLang="zh-TW" sz="2500" b="1" dirty="0"/>
              <a:t>2.4</a:t>
            </a:r>
            <a:r>
              <a:rPr lang="zh-TW" altLang="en-US" sz="2500" b="1" dirty="0"/>
              <a:t>隱藏狀態</a:t>
            </a:r>
          </a:p>
          <a:p>
            <a:endParaRPr lang="zh-TW" alt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9" y="1831875"/>
            <a:ext cx="5026125" cy="502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2.1 </a:t>
            </a:r>
            <a:r>
              <a:rPr lang="zh-TW" altLang="en-US" dirty="0"/>
              <a:t>輸入門 遺忘門 輸出門</a:t>
            </a:r>
          </a:p>
        </p:txBody>
      </p:sp>
      <p:sp>
        <p:nvSpPr>
          <p:cNvPr id="5" name="內容版面配置區 4"/>
          <p:cNvSpPr>
            <a:spLocks noGrp="1"/>
          </p:cNvSpPr>
          <p:nvPr>
            <p:ph sz="quarter" idx="13"/>
          </p:nvPr>
        </p:nvSpPr>
        <p:spPr/>
        <p:txBody>
          <a:bodyPr/>
          <a:lstStyle/>
          <a:p>
            <a:pPr marL="0" indent="0">
              <a:buNone/>
            </a:pPr>
            <a:r>
              <a:rPr lang="en-US" altLang="zh-TW" dirty="0"/>
              <a:t>LSTM </a:t>
            </a:r>
            <a:r>
              <a:rPr lang="zh-TW" altLang="en-US" dirty="0"/>
              <a:t>中引入了</a:t>
            </a:r>
            <a:r>
              <a:rPr lang="en-US" altLang="zh-TW" dirty="0"/>
              <a:t>3</a:t>
            </a:r>
            <a:r>
              <a:rPr lang="zh-TW" altLang="en-US" dirty="0"/>
              <a:t>個門，即輸入門（</a:t>
            </a:r>
            <a:r>
              <a:rPr lang="en-US" altLang="zh-TW" dirty="0"/>
              <a:t>input gate</a:t>
            </a:r>
            <a:r>
              <a:rPr lang="zh-TW" altLang="en-US" dirty="0"/>
              <a:t>）、遺忘門（</a:t>
            </a:r>
            <a:r>
              <a:rPr lang="en-US" altLang="zh-TW" dirty="0"/>
              <a:t>forget gate</a:t>
            </a:r>
            <a:r>
              <a:rPr lang="zh-TW" altLang="en-US" dirty="0"/>
              <a:t>）和輸出門（</a:t>
            </a:r>
            <a:r>
              <a:rPr lang="en-US" altLang="zh-TW" dirty="0"/>
              <a:t>output gate</a:t>
            </a:r>
            <a:r>
              <a:rPr lang="zh-TW" altLang="en-US" dirty="0" smtClean="0"/>
              <a:t>），</a:t>
            </a:r>
            <a:endParaRPr lang="en-US" altLang="zh-TW" dirty="0" smtClean="0"/>
          </a:p>
          <a:p>
            <a:pPr marL="0" indent="0">
              <a:buNone/>
            </a:pPr>
            <a:r>
              <a:rPr lang="zh-TW" altLang="en-US" dirty="0" smtClean="0"/>
              <a:t>以及</a:t>
            </a:r>
            <a:r>
              <a:rPr lang="zh-TW" altLang="en-US" dirty="0"/>
              <a:t>與隱藏狀態形狀相同的記憶細胞（某些文獻把記憶細胞當成一種特殊的隱藏狀態）</a:t>
            </a:r>
            <a:r>
              <a:rPr lang="zh-TW" altLang="en-US" dirty="0" smtClean="0"/>
              <a:t>，</a:t>
            </a:r>
            <a:endParaRPr lang="en-US" altLang="zh-TW" dirty="0" smtClean="0"/>
          </a:p>
          <a:p>
            <a:pPr marL="0" indent="0">
              <a:buNone/>
            </a:pPr>
            <a:r>
              <a:rPr lang="zh-TW" altLang="en-US" dirty="0" smtClean="0"/>
              <a:t>從而</a:t>
            </a:r>
            <a:r>
              <a:rPr lang="zh-TW" altLang="en-US" dirty="0"/>
              <a:t>記錄額外的信息。</a:t>
            </a:r>
          </a:p>
          <a:p>
            <a:pPr marL="0" indent="0">
              <a:buNone/>
            </a:pPr>
            <a:r>
              <a:rPr lang="zh-TW" altLang="en-US" dirty="0" smtClean="0"/>
              <a:t>長</a:t>
            </a:r>
            <a:r>
              <a:rPr lang="zh-TW" altLang="en-US" dirty="0"/>
              <a:t>短期記憶的門的輸入均為當前時間步</a:t>
            </a:r>
            <a:r>
              <a:rPr lang="zh-TW" altLang="en-US" dirty="0" smtClean="0"/>
              <a:t>輸入𝑿*𝑡與</a:t>
            </a:r>
            <a:r>
              <a:rPr lang="zh-TW" altLang="en-US" dirty="0"/>
              <a:t>上一時間步隱藏</a:t>
            </a:r>
            <a:r>
              <a:rPr lang="zh-TW" altLang="en-US" dirty="0" smtClean="0"/>
              <a:t>狀態𝑯*𝑡</a:t>
            </a:r>
            <a:r>
              <a:rPr lang="zh-TW" altLang="en-US" dirty="0"/>
              <a:t>−</a:t>
            </a:r>
            <a:r>
              <a:rPr lang="en-US" altLang="zh-TW" dirty="0"/>
              <a:t>1</a:t>
            </a:r>
            <a:r>
              <a:rPr lang="zh-TW" altLang="en-US" dirty="0" smtClean="0"/>
              <a:t>，</a:t>
            </a:r>
            <a:endParaRPr lang="en-US" altLang="zh-TW" dirty="0" smtClean="0"/>
          </a:p>
          <a:p>
            <a:pPr marL="0" indent="0">
              <a:buNone/>
            </a:pPr>
            <a:r>
              <a:rPr lang="zh-TW" altLang="en-US" dirty="0" smtClean="0"/>
              <a:t>輸出</a:t>
            </a:r>
            <a:r>
              <a:rPr lang="zh-TW" altLang="en-US" dirty="0"/>
              <a:t>由激活函數為</a:t>
            </a:r>
            <a:r>
              <a:rPr lang="en-US" altLang="zh-TW" dirty="0"/>
              <a:t>sigmoid</a:t>
            </a:r>
            <a:r>
              <a:rPr lang="zh-TW" altLang="en-US" dirty="0"/>
              <a:t>函數的全連接層計算得到</a:t>
            </a:r>
            <a:r>
              <a:rPr lang="zh-TW" altLang="en-US" dirty="0" smtClean="0"/>
              <a:t>。</a:t>
            </a:r>
            <a:endParaRPr lang="en-US" altLang="zh-TW" dirty="0" smtClean="0"/>
          </a:p>
          <a:p>
            <a:pPr marL="0" indent="0">
              <a:buNone/>
            </a:pP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4" y="2933700"/>
            <a:ext cx="7143465" cy="34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輸入門 遺忘門 輸出門</a:t>
            </a:r>
            <a:endParaRPr lang="zh-TW" altLang="en-US" dirty="0"/>
          </a:p>
        </p:txBody>
      </p:sp>
      <p:pic>
        <p:nvPicPr>
          <p:cNvPr id="8194" name="Picture 2" descr="E:\Delete\git_r\two_month_report\202011_2021_1\11_23_to_11_27_fourth\img\LS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4" y="1397000"/>
            <a:ext cx="11750592"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2.2 </a:t>
            </a:r>
            <a:r>
              <a:rPr lang="zh-TW" altLang="en-US" dirty="0"/>
              <a:t>候選記憶細胞</a:t>
            </a:r>
            <a:endParaRPr lang="zh-TW" altLang="en-US" dirty="0"/>
          </a:p>
        </p:txBody>
      </p:sp>
      <p:sp>
        <p:nvSpPr>
          <p:cNvPr id="5" name="內容版面配置區 4"/>
          <p:cNvSpPr>
            <a:spLocks noGrp="1"/>
          </p:cNvSpPr>
          <p:nvPr>
            <p:ph sz="quarter" idx="13"/>
          </p:nvPr>
        </p:nvSpPr>
        <p:spPr/>
        <p:txBody>
          <a:bodyPr/>
          <a:lstStyle/>
          <a:p>
            <a:r>
              <a:rPr lang="zh-TW" altLang="en-US" dirty="0"/>
              <a:t>接下來，長短期記憶需要計算候選記憶</a:t>
            </a:r>
            <a:r>
              <a:rPr lang="zh-TW" altLang="en-US" dirty="0" smtClean="0"/>
              <a:t>細胞*𝑪𝑡。</a:t>
            </a:r>
            <a:r>
              <a:rPr lang="zh-TW" altLang="en-US" dirty="0"/>
              <a:t>它的計算與上面介紹的</a:t>
            </a:r>
            <a:r>
              <a:rPr lang="en-US" altLang="zh-TW" dirty="0"/>
              <a:t>3</a:t>
            </a:r>
            <a:r>
              <a:rPr lang="zh-TW" altLang="en-US" dirty="0"/>
              <a:t>個門類似，但使用了值域在</a:t>
            </a:r>
            <a:r>
              <a:rPr lang="en-US" altLang="zh-TW" dirty="0"/>
              <a:t>[−1,1]</a:t>
            </a:r>
            <a:r>
              <a:rPr lang="zh-TW" altLang="en-US" dirty="0"/>
              <a:t>的</a:t>
            </a:r>
            <a:r>
              <a:rPr lang="en-US" altLang="zh-TW" dirty="0" err="1"/>
              <a:t>tanh</a:t>
            </a:r>
            <a:r>
              <a:rPr lang="zh-TW" altLang="en-US" dirty="0"/>
              <a:t>函數作為激活函數，時間步*𝑡*的候選記憶細胞計算</a:t>
            </a:r>
            <a:r>
              <a:rPr lang="en-US" altLang="zh-TW" dirty="0"/>
              <a:t>:</a:t>
            </a:r>
            <a:endParaRPr lang="zh-TW" altLang="en-US" dirty="0"/>
          </a:p>
        </p:txBody>
      </p:sp>
      <p:pic>
        <p:nvPicPr>
          <p:cNvPr id="9218" name="Picture 2" descr="E:\Delete\git_r\two_month_report\202011_2021_1\11_23_to_11_27_fourth\img\LSTM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674019"/>
            <a:ext cx="4207733" cy="50958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2363788"/>
            <a:ext cx="6808787" cy="360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457</TotalTime>
  <Words>1682</Words>
  <Application>Microsoft Office PowerPoint</Application>
  <PresentationFormat>自訂</PresentationFormat>
  <Paragraphs>133</Paragraphs>
  <Slides>26</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26</vt:i4>
      </vt:variant>
    </vt:vector>
  </HeadingPairs>
  <TitlesOfParts>
    <vt:vector size="28" baseType="lpstr">
      <vt:lpstr>主题5</vt:lpstr>
      <vt:lpstr>think-cell Slide</vt:lpstr>
      <vt:lpstr>長短期記憶網路  介紹 </vt:lpstr>
      <vt:lpstr>PowerPoint 簡報</vt:lpstr>
      <vt:lpstr>LSTM 簡介</vt:lpstr>
      <vt:lpstr>1.LSTM 簡介</vt:lpstr>
      <vt:lpstr>1.LSTM 簡介</vt:lpstr>
      <vt:lpstr>LSTM結構</vt:lpstr>
      <vt:lpstr>2.1 輸入門 遺忘門 輸出門</vt:lpstr>
      <vt:lpstr>2.1 輸入門 遺忘門 輸出門</vt:lpstr>
      <vt:lpstr>2.2 候選記憶細胞</vt:lpstr>
      <vt:lpstr>2.3記憶細胞</vt:lpstr>
      <vt:lpstr>2.3記憶細胞</vt:lpstr>
      <vt:lpstr>2.4隱藏狀態</vt:lpstr>
      <vt:lpstr>LSTM圖解</vt:lpstr>
      <vt:lpstr>3.LSTM圖解 - 核心思想</vt:lpstr>
      <vt:lpstr>3.LSTM圖解-Forget-gate 忘記門</vt:lpstr>
      <vt:lpstr>3.LSTM圖解-Input-gate 輸入門</vt:lpstr>
      <vt:lpstr>3.LSTM圖解-Input-gate 輸入門</vt:lpstr>
      <vt:lpstr>3.LSTM圖解-Output-gate 輸出門</vt:lpstr>
      <vt:lpstr>RNN特點</vt:lpstr>
      <vt:lpstr>典型RNN模型</vt:lpstr>
      <vt:lpstr>Softmax function</vt:lpstr>
      <vt:lpstr>Softmax function</vt:lpstr>
      <vt:lpstr>LSTM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56</cp:revision>
  <cp:lastPrinted>2019-07-31T16:00:00Z</cp:lastPrinted>
  <dcterms:created xsi:type="dcterms:W3CDTF">2019-07-31T16:00:00Z</dcterms:created>
  <dcterms:modified xsi:type="dcterms:W3CDTF">2020-11-21T06:51:01Z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