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300" r:id="rId17"/>
    <p:sldId id="301" r:id="rId18"/>
    <p:sldId id="302" r:id="rId19"/>
    <p:sldId id="296" r:id="rId20"/>
    <p:sldId id="292" r:id="rId21"/>
    <p:sldId id="293" r:id="rId22"/>
    <p:sldId id="279" r:id="rId23"/>
    <p:sldId id="294" r:id="rId24"/>
    <p:sldId id="295" r:id="rId25"/>
    <p:sldId id="280" r:id="rId26"/>
    <p:sldId id="299" r:id="rId27"/>
    <p:sldId id="270" r:id="rId28"/>
    <p:sldId id="26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75" d="100"/>
          <a:sy n="75" d="100"/>
        </p:scale>
        <p:origin x="-102" y="-107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2020/11/24</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2"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23742</a:t>
            </a:r>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p>
          <a:p>
            <a:r>
              <a:rPr lang="en-US" altLang="zh-TW" sz="4800" b="1" dirty="0">
                <a:solidFill>
                  <a:schemeClr val="accent2">
                    <a:lumMod val="60000"/>
                    <a:lumOff val="40000"/>
                  </a:schemeClr>
                </a:solidFill>
              </a:rPr>
              <a:t>Neural 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 </a:t>
            </a:r>
            <a:endParaRPr lang="en-US" altLang="zh-CN" dirty="0"/>
          </a:p>
          <a:p>
            <a:r>
              <a:rPr lang="zh-CN" altLang="en-US" dirty="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诸如此类的序列数据用原始的神经网络难以建模，</a:t>
            </a:r>
            <a:endParaRPr lang="en-US" altLang="zh-CN" dirty="0"/>
          </a:p>
          <a:p>
            <a:r>
              <a:rPr lang="zh-CN" altLang="en-US" dirty="0"/>
              <a:t>基于此，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endParaRPr lang="en-US" altLang="zh-CN" dirty="0"/>
          </a:p>
          <a:p>
            <a:r>
              <a:rPr lang="zh-CN" altLang="en-US" dirty="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a:p>
          <a:p>
            <a:r>
              <a:rPr lang="en-US" altLang="zh-CN" dirty="0"/>
              <a:t>RNN</a:t>
            </a:r>
            <a:r>
              <a:rPr lang="zh-CN" altLang="en-US" dirty="0"/>
              <a:t>中，每个步骤使用的参数</a:t>
            </a:r>
            <a:r>
              <a:rPr lang="en-US" altLang="zh-CN" dirty="0"/>
              <a:t>`</a:t>
            </a:r>
            <a:r>
              <a:rPr lang="en-US" altLang="zh-CN" dirty="0" err="1"/>
              <a:t>U,W,b</a:t>
            </a:r>
            <a:r>
              <a:rPr lang="en-US" altLang="zh-CN" dirty="0"/>
              <a:t>`•</a:t>
            </a:r>
            <a:r>
              <a:rPr lang="zh-CN" altLang="en-US" dirty="0"/>
              <a:t>相同，</a:t>
            </a:r>
            <a:endParaRPr lang="en-US" altLang="zh-CN" dirty="0"/>
          </a:p>
          <a:p>
            <a:r>
              <a:rPr lang="en-US" altLang="zh-CN" dirty="0"/>
              <a:t>`h_2`</a:t>
            </a:r>
            <a:r>
              <a:rPr lang="zh-CN" altLang="en-US" dirty="0"/>
              <a:t>的计算方式和</a:t>
            </a:r>
            <a:r>
              <a:rPr lang="en-US" altLang="zh-CN" dirty="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endParaRPr lang="en-US" altLang="zh-CN" dirty="0"/>
          </a:p>
          <a:p>
            <a:r>
              <a:rPr lang="zh-CN" altLang="en-US" dirty="0"/>
              <a:t>根据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a:t>，</a:t>
            </a:r>
            <a:endParaRPr lang="en-US" altLang="zh-CN" dirty="0"/>
          </a:p>
          <a:p>
            <a:r>
              <a:rPr lang="zh-CN" altLang="en-US" dirty="0"/>
              <a:t>这里为了便于理解和展示，只计算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我們遇到的大部分問題序列都是不等長的，如機器翻譯中，源語言和目標語言的句子往往並沒有相同的長度。</a:t>
            </a:r>
          </a:p>
          <a:p>
            <a:r>
              <a:rPr lang="zh-TW" altLang="en-US" dirty="0"/>
              <a:t>其建模步驟如下：</a:t>
            </a:r>
          </a:p>
          <a:p>
            <a:r>
              <a:rPr lang="zh-TW" altLang="en-US" dirty="0"/>
              <a:t>步驟一：將輸入數據編碼成一個上下文向量𝑐，這部分稱為</a:t>
            </a:r>
            <a:r>
              <a:rPr lang="en-US" altLang="zh-TW" dirty="0"/>
              <a:t>Encoder</a:t>
            </a:r>
            <a:r>
              <a:rPr lang="zh-TW" altLang="en-US" dirty="0"/>
              <a:t>，得到𝑐有多種方式，最簡單的方法就是把</a:t>
            </a:r>
            <a:r>
              <a:rPr lang="en-US" altLang="zh-TW" dirty="0"/>
              <a:t>Encoder</a:t>
            </a:r>
            <a:r>
              <a:rPr lang="zh-TW" altLang="en-US" dirty="0"/>
              <a:t>的最後一個隱狀態賦值給𝑐，還可以對最後的隱狀態做一個變換得到𝑐，也可以對所有的隱狀態做變換。其示意如下所示：</a:t>
            </a:r>
          </a:p>
        </p:txBody>
      </p:sp>
      <p:pic>
        <p:nvPicPr>
          <p:cNvPr id="4098" name="Picture 2" descr="E:\Delete\git_r\two_month_report\202011_2021_1\11_16_to_11_20_third\img\en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2705135"/>
            <a:ext cx="6375400" cy="415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78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步驟二：用另一個</a:t>
            </a:r>
            <a:r>
              <a:rPr lang="en-US" altLang="zh-TW" dirty="0"/>
              <a:t>RNN</a:t>
            </a:r>
            <a:r>
              <a:rPr lang="zh-TW" altLang="en-US" dirty="0"/>
              <a:t>網絡（我們將其稱為</a:t>
            </a:r>
            <a:r>
              <a:rPr lang="en-US" altLang="zh-TW" dirty="0"/>
              <a:t>Decoder</a:t>
            </a:r>
            <a:r>
              <a:rPr lang="zh-TW" altLang="en-US" dirty="0"/>
              <a:t>）對其進行編碼，方法一是將步驟一中的𝑐</a:t>
            </a:r>
            <a:r>
              <a:rPr lang="en-US" altLang="zh-TW" dirty="0"/>
              <a:t>•</a:t>
            </a:r>
            <a:r>
              <a:rPr lang="zh-TW" altLang="en-US" dirty="0"/>
              <a:t>作為初始狀態輸入到</a:t>
            </a:r>
            <a:r>
              <a:rPr lang="en-US" altLang="zh-TW" dirty="0"/>
              <a:t>Decoder</a:t>
            </a:r>
            <a:r>
              <a:rPr lang="zh-TW" altLang="en-US" dirty="0"/>
              <a:t>，示意圖如下所示</a:t>
            </a:r>
            <a:r>
              <a:rPr lang="zh-TW" altLang="en-US" dirty="0" smtClean="0"/>
              <a:t>：</a:t>
            </a:r>
            <a:endParaRPr lang="en-US" altLang="zh-TW" dirty="0" smtClean="0"/>
          </a:p>
          <a:p>
            <a:r>
              <a:rPr lang="zh-TW" altLang="en-US" dirty="0" smtClean="0"/>
              <a:t> 後續的新的神經網路架構</a:t>
            </a:r>
            <a:r>
              <a:rPr lang="zh-TW" altLang="en-US" dirty="0"/>
              <a:t>有</a:t>
            </a:r>
            <a:r>
              <a:rPr lang="zh-TW" altLang="en-US" dirty="0" smtClean="0"/>
              <a:t>個以此為改善做出重大變革的 </a:t>
            </a:r>
            <a:r>
              <a:rPr lang="en-US" altLang="zh-TW" smtClean="0"/>
              <a:t>transformer model</a:t>
            </a:r>
            <a:endParaRPr lang="zh-TW" altLang="en-US" dirty="0"/>
          </a:p>
          <a:p>
            <a:endParaRPr lang="zh-TW" altLang="en-US" dirty="0"/>
          </a:p>
          <a:p>
            <a:endParaRPr lang="zh-TW" altLang="en-US" dirty="0"/>
          </a:p>
        </p:txBody>
      </p:sp>
      <p:pic>
        <p:nvPicPr>
          <p:cNvPr id="5122" name="Picture 2" descr="E:\Delete\git_r\two_month_report\202011_2021_1\11_16_to_11_20_third\img\de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8" y="2738438"/>
            <a:ext cx="8428141" cy="338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08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endParaRPr lang="zh-TW" altLang="en-US" dirty="0"/>
          </a:p>
          <a:p>
            <a:endParaRPr lang="zh-TW" altLang="en-US" dirty="0"/>
          </a:p>
        </p:txBody>
      </p:sp>
      <p:pic>
        <p:nvPicPr>
          <p:cNvPr id="4098" name="Picture 2" descr="E:\Delete\git_r\two_month_report\202011_2021_1\11_16_to_11_20_third\img\encoder-decod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9" y="1390650"/>
            <a:ext cx="7983769" cy="441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9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function</a:t>
                </a:r>
              </a:p>
              <a:p>
                <a:pPr marL="342900" indent="-342900">
                  <a:lnSpc>
                    <a:spcPct val="150000"/>
                  </a:lnSpc>
                  <a:buFont typeface="+mj-lt"/>
                  <a:buAutoNum type="arabicPeriod"/>
                </a:pPr>
                <a:r>
                  <a:rPr lang="en-US" altLang="zh-CN" b="0" dirty="0">
                    <a:latin typeface="+mn-lt"/>
                    <a:ea typeface="+mn-ea"/>
                    <a:sym typeface="+mn-lt"/>
                  </a:rPr>
                  <a:t>RNN 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endParaRPr lang="en-US" altLang="zh-CN" dirty="0"/>
          </a:p>
          <a:p>
            <a:pPr marL="0" indent="0">
              <a:buNone/>
            </a:pPr>
            <a:r>
              <a:rPr lang="zh-CN" altLang="en-US" dirty="0"/>
              <a:t>尤其在多分类的场景中使用广泛。</a:t>
            </a:r>
            <a:endParaRPr lang="en-US" altLang="zh-CN" dirty="0"/>
          </a:p>
          <a:p>
            <a:r>
              <a:rPr lang="zh-CN" altLang="en-US" dirty="0"/>
              <a:t>他把一些输入映射为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DBF93AE9-6C3C-43A2-A10D-A15C50A25746}"/>
              </a:ext>
            </a:extLst>
          </p:cNvPr>
          <p:cNvSpPr>
            <a:spLocks noGrp="1"/>
          </p:cNvSpPr>
          <p:nvPr>
            <p:ph type="title"/>
          </p:nvPr>
        </p:nvSpPr>
        <p:spPr/>
        <p:txBody>
          <a:bodyPr/>
          <a:lstStyle/>
          <a:p>
            <a:r>
              <a:rPr lang="en-US" altLang="zh-TW" dirty="0"/>
              <a:t>RNN Demo	</a:t>
            </a:r>
            <a:endParaRPr lang="zh-TW" altLang="en-US" dirty="0"/>
          </a:p>
        </p:txBody>
      </p:sp>
      <p:pic>
        <p:nvPicPr>
          <p:cNvPr id="7" name="內容版面配置區 6">
            <a:extLst>
              <a:ext uri="{FF2B5EF4-FFF2-40B4-BE49-F238E27FC236}">
                <a16:creationId xmlns:a16="http://schemas.microsoft.com/office/drawing/2014/main" xmlns=""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2" name="ïṥlîḍé"/>
          <p:cNvSpPr>
            <a:spLocks noGrp="1"/>
          </p:cNvSpPr>
          <p:nvPr>
            <p:ph type="title"/>
          </p:nvPr>
        </p:nvSpPr>
        <p:spPr/>
        <p:txBody>
          <a:bodyPr/>
          <a:lstStyle/>
          <a:p>
            <a:r>
              <a:rPr lang="en-US" altLang="zh-CN" dirty="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http://www.gunniliang.com/notebooks/Delete/git_r/two_month_report/202011_2021_1/11_16_to_11_20_third/code/RNN_Keras.ipynb</a:t>
            </a:r>
            <a:endParaRPr lang="en-US" altLang="zh-TW" dirty="0"/>
          </a:p>
          <a:p>
            <a:endParaRPr lang="en-US" altLang="zh-TW" dirty="0"/>
          </a:p>
          <a:p>
            <a:r>
              <a:rPr lang="en-US" altLang="zh-TW" dirty="0">
                <a:hlinkClick r:id="rId4"/>
              </a:rPr>
              <a:t>http://www.gunniliang.com/notebooks/Delete/git_r/two_month_report/202011_2021_1/11_16_to_11_20_third/code/RNN_Scratch.ipynb</a:t>
            </a:r>
            <a:endParaRPr lang="en-US" altLang="zh-TW" dirty="0"/>
          </a:p>
          <a:p>
            <a:r>
              <a:rPr lang="en-US" altLang="zh-TW" dirty="0"/>
              <a:t>(</a:t>
            </a:r>
            <a:r>
              <a:rPr lang="zh-TW" altLang="en-US"/>
              <a:t>代碼部分 有些部分尚待整理解修正</a:t>
            </a:r>
            <a:r>
              <a:rPr lang="en-US" altLang="zh-TW"/>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0"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7" name="îšļïdê"/>
          <p:cNvSpPr>
            <a:spLocks noGrp="1"/>
          </p:cNvSpPr>
          <p:nvPr>
            <p:ph type="body" sz="quarter" idx="18"/>
          </p:nvPr>
        </p:nvSpPr>
        <p:spPr/>
        <p:txBody>
          <a:bodyPr/>
          <a:lstStyle/>
          <a:p>
            <a:r>
              <a:rPr lang="en-US" altLang="zh-CN"/>
              <a:t>ww</a:t>
            </a:r>
            <a:r>
              <a:rPr lang="en-US" altLang="zh-CN" sz="100"/>
              <a:t> </a:t>
            </a:r>
            <a:r>
              <a:rPr lang="en-US" altLang="zh-CN"/>
              <a:t>w.islide.cc</a:t>
            </a:r>
            <a:endParaRPr lang="en-US"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語言通常要考慮前言後語，以免斷章取義，也就是說，建立語言的相關模型，如果能額外考慮上下文的關係，準確率就會顯著提高，因此，學者提出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a:t>，改為下列公式，其中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dirty="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a:t>單個神經元展開</a:t>
            </a:r>
            <a:r>
              <a:rPr lang="en-US" altLang="zh-TW"/>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最基本的单层网络结构，输入是</a:t>
            </a:r>
            <a:r>
              <a:rPr lang="en-US" altLang="zh-CN" dirty="0"/>
              <a:t>x</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256</TotalTime>
  <Words>1649</Words>
  <Application>Microsoft Office PowerPoint</Application>
  <PresentationFormat>自訂</PresentationFormat>
  <Paragraphs>121</Paragraphs>
  <Slides>28</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28</vt:i4>
      </vt:variant>
    </vt:vector>
  </HeadingPairs>
  <TitlesOfParts>
    <vt:vector size="30"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Encoder-Decoder 架構</vt:lpstr>
      <vt:lpstr>Encoder-Decoder 架構</vt:lpstr>
      <vt:lpstr>Encoder-Decoder 架構</vt:lpstr>
      <vt:lpstr>RNN 圖解</vt:lpstr>
      <vt:lpstr>RNN特點</vt:lpstr>
      <vt:lpstr>典型RNN模型</vt:lpstr>
      <vt:lpstr>SoftMax function</vt:lpstr>
      <vt:lpstr>Softmax function</vt:lpstr>
      <vt:lpstr>Softmax function</vt:lpstr>
      <vt:lpstr>RNN Demo</vt:lpstr>
      <vt:lpstr>RNN Demo </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30</cp:revision>
  <cp:lastPrinted>2019-07-31T16:00:00Z</cp:lastPrinted>
  <dcterms:created xsi:type="dcterms:W3CDTF">2019-07-31T16:00:00Z</dcterms:created>
  <dcterms:modified xsi:type="dcterms:W3CDTF">2020-11-24T06:01:33Z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