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heme/themeOverride3.xml" ContentType="application/vnd.openxmlformats-officedocument.themeOverr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theme/themeOverride4.xml" ContentType="application/vnd.openxmlformats-officedocument.themeOverride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0" r:id="rId2"/>
    <p:sldMasterId id="2147483682" r:id="rId3"/>
  </p:sldMasterIdLst>
  <p:notesMasterIdLst>
    <p:notesMasterId r:id="rId15"/>
  </p:notesMasterIdLst>
  <p:sldIdLst>
    <p:sldId id="256" r:id="rId4"/>
    <p:sldId id="269" r:id="rId5"/>
    <p:sldId id="258" r:id="rId6"/>
    <p:sldId id="270" r:id="rId7"/>
    <p:sldId id="278" r:id="rId8"/>
    <p:sldId id="279" r:id="rId9"/>
    <p:sldId id="281" r:id="rId10"/>
    <p:sldId id="282" r:id="rId11"/>
    <p:sldId id="283" r:id="rId12"/>
    <p:sldId id="284" r:id="rId13"/>
    <p:sldId id="261" r:id="rId14"/>
  </p:sldIdLst>
  <p:sldSz cx="9144000" cy="6858000" type="screen4x3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9C08"/>
    <a:srgbClr val="FBAF3F"/>
    <a:srgbClr val="F89708"/>
    <a:srgbClr val="A20000"/>
    <a:srgbClr val="A40000"/>
    <a:srgbClr val="9E0000"/>
    <a:srgbClr val="C7450B"/>
    <a:srgbClr val="E24E0C"/>
    <a:srgbClr val="DC6140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9" autoAdjust="0"/>
    <p:restoredTop sz="96182" autoAdjust="0"/>
  </p:normalViewPr>
  <p:slideViewPr>
    <p:cSldViewPr snapToGrid="0">
      <p:cViewPr varScale="1">
        <p:scale>
          <a:sx n="76" d="100"/>
          <a:sy n="76" d="100"/>
        </p:scale>
        <p:origin x="1380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>
                <a:solidFill>
                  <a:prstClr val="black"/>
                </a:solidFill>
              </a:rPr>
              <a:pPr/>
              <a:t>6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596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Can we compare BERT and ELMO??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>
                <a:solidFill>
                  <a:prstClr val="black"/>
                </a:solidFill>
              </a:rPr>
              <a:pPr/>
              <a:t>9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874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0DC7FE0-21E6-412C-BEDF-7F7652DA4BAE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1CF1C83C-BE86-4CDD-A37F-E296AE15933C}"/>
              </a:ext>
            </a:extLst>
          </p:cNvPr>
          <p:cNvSpPr>
            <a:spLocks noChangeAspect="1"/>
          </p:cNvSpPr>
          <p:nvPr userDrawn="1"/>
        </p:nvSpPr>
        <p:spPr>
          <a:xfrm>
            <a:off x="-1" y="0"/>
            <a:ext cx="9144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2622659" y="2958866"/>
            <a:ext cx="4213569" cy="5587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875" indent="0" algn="ctr">
              <a:buNone/>
              <a:defRPr sz="1500"/>
            </a:lvl2pPr>
            <a:lvl3pPr marL="685749" indent="0" algn="ctr">
              <a:buNone/>
              <a:defRPr sz="1350"/>
            </a:lvl3pPr>
            <a:lvl4pPr marL="1028624" indent="0" algn="ctr">
              <a:buNone/>
              <a:defRPr sz="1200"/>
            </a:lvl4pPr>
            <a:lvl5pPr marL="1371498" indent="0" algn="ctr">
              <a:buNone/>
              <a:defRPr sz="1200"/>
            </a:lvl5pPr>
            <a:lvl6pPr marL="1714373" indent="0" algn="ctr">
              <a:buNone/>
              <a:defRPr sz="1200"/>
            </a:lvl6pPr>
            <a:lvl7pPr marL="2057246" indent="0" algn="ctr">
              <a:buNone/>
              <a:defRPr sz="1200"/>
            </a:lvl7pPr>
            <a:lvl8pPr marL="2400120" indent="0" algn="ctr">
              <a:buNone/>
              <a:defRPr sz="1200"/>
            </a:lvl8pPr>
            <a:lvl9pPr marL="2742995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2622659" y="1741690"/>
            <a:ext cx="4213569" cy="1117600"/>
          </a:xfrm>
        </p:spPr>
        <p:txBody>
          <a:bodyPr anchor="ctr">
            <a:norm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622659" y="4222741"/>
            <a:ext cx="4213569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342875" indent="0">
              <a:buNone/>
              <a:defRPr/>
            </a:lvl2pPr>
            <a:lvl3pPr marL="685748" indent="0">
              <a:buNone/>
              <a:defRPr/>
            </a:lvl3pPr>
            <a:lvl4pPr marL="1028622" indent="0">
              <a:buNone/>
              <a:defRPr/>
            </a:lvl4pPr>
            <a:lvl5pPr marL="1371498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622659" y="4519012"/>
            <a:ext cx="4213569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342875" indent="0">
              <a:buNone/>
              <a:defRPr/>
            </a:lvl2pPr>
            <a:lvl3pPr marL="685748" indent="0">
              <a:buNone/>
              <a:defRPr/>
            </a:lvl3pPr>
            <a:lvl4pPr marL="1028622" indent="0">
              <a:buNone/>
              <a:defRPr/>
            </a:lvl4pPr>
            <a:lvl5pPr marL="1371498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14" name="直角三角形 13">
            <a:extLst>
              <a:ext uri="{FF2B5EF4-FFF2-40B4-BE49-F238E27FC236}">
                <a16:creationId xmlns:a16="http://schemas.microsoft.com/office/drawing/2014/main" id="{50C1C7FF-FC4C-40EA-8DD1-A1F229B8617E}"/>
              </a:ext>
            </a:extLst>
          </p:cNvPr>
          <p:cNvSpPr/>
          <p:nvPr userDrawn="1"/>
        </p:nvSpPr>
        <p:spPr>
          <a:xfrm flipV="1">
            <a:off x="-2" y="0"/>
            <a:ext cx="1737007" cy="1898651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289391DE-0B4C-4B9C-B8AF-9A6B5468C853}"/>
              </a:ext>
            </a:extLst>
          </p:cNvPr>
          <p:cNvSpPr/>
          <p:nvPr userDrawn="1"/>
        </p:nvSpPr>
        <p:spPr>
          <a:xfrm>
            <a:off x="0" y="1021740"/>
            <a:ext cx="3274370" cy="5836260"/>
          </a:xfrm>
          <a:custGeom>
            <a:avLst/>
            <a:gdLst>
              <a:gd name="connsiteX0" fmla="*/ 0 w 3274370"/>
              <a:gd name="connsiteY0" fmla="*/ 0 h 5836260"/>
              <a:gd name="connsiteX1" fmla="*/ 3274370 w 3274370"/>
              <a:gd name="connsiteY1" fmla="*/ 5836260 h 5836260"/>
              <a:gd name="connsiteX2" fmla="*/ 0 w 3274370"/>
              <a:gd name="connsiteY2" fmla="*/ 5836260 h 5836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74370" h="5836260">
                <a:moveTo>
                  <a:pt x="0" y="0"/>
                </a:moveTo>
                <a:lnTo>
                  <a:pt x="3274370" y="5836260"/>
                </a:lnTo>
                <a:lnTo>
                  <a:pt x="0" y="583626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E6A1F92-3324-444E-9311-33DB459CA252}"/>
              </a:ext>
            </a:extLst>
          </p:cNvPr>
          <p:cNvGrpSpPr/>
          <p:nvPr userDrawn="1"/>
        </p:nvGrpSpPr>
        <p:grpSpPr>
          <a:xfrm>
            <a:off x="5869631" y="3619734"/>
            <a:ext cx="3274368" cy="3238265"/>
            <a:chOff x="5407096" y="3162300"/>
            <a:chExt cx="3736903" cy="3695700"/>
          </a:xfrm>
        </p:grpSpPr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9E56C5ED-730D-4E0F-8B91-8AE7E01B5BA4}"/>
                </a:ext>
              </a:extLst>
            </p:cNvPr>
            <p:cNvSpPr/>
            <p:nvPr userDrawn="1"/>
          </p:nvSpPr>
          <p:spPr>
            <a:xfrm flipH="1">
              <a:off x="5407096" y="3162300"/>
              <a:ext cx="3736903" cy="3695700"/>
            </a:xfrm>
            <a:custGeom>
              <a:avLst/>
              <a:gdLst>
                <a:gd name="connsiteX0" fmla="*/ 0 w 3736900"/>
                <a:gd name="connsiteY0" fmla="*/ 0 h 3861022"/>
                <a:gd name="connsiteX1" fmla="*/ 0 w 3736900"/>
                <a:gd name="connsiteY1" fmla="*/ 3861022 h 3861022"/>
                <a:gd name="connsiteX2" fmla="*/ 3736900 w 3736900"/>
                <a:gd name="connsiteY2" fmla="*/ 3861022 h 3861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36900" h="3861022">
                  <a:moveTo>
                    <a:pt x="0" y="0"/>
                  </a:moveTo>
                  <a:lnTo>
                    <a:pt x="0" y="3861022"/>
                  </a:lnTo>
                  <a:lnTo>
                    <a:pt x="3736900" y="386102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800"/>
            </a:p>
          </p:txBody>
        </p:sp>
        <p:sp>
          <p:nvSpPr>
            <p:cNvPr id="17" name="直角三角形 16">
              <a:extLst>
                <a:ext uri="{FF2B5EF4-FFF2-40B4-BE49-F238E27FC236}">
                  <a16:creationId xmlns:a16="http://schemas.microsoft.com/office/drawing/2014/main" id="{A3E9EECF-3E88-40E2-B2EE-EB09E425D202}"/>
                </a:ext>
              </a:extLst>
            </p:cNvPr>
            <p:cNvSpPr/>
            <p:nvPr userDrawn="1"/>
          </p:nvSpPr>
          <p:spPr>
            <a:xfrm flipH="1">
              <a:off x="5617024" y="4019550"/>
              <a:ext cx="3526973" cy="283845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800"/>
            </a:p>
          </p:txBody>
        </p:sp>
      </p:grp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37F2DB4A-01CB-48ED-9500-C136D472BD13}"/>
              </a:ext>
            </a:extLst>
          </p:cNvPr>
          <p:cNvCxnSpPr>
            <a:cxnSpLocks/>
            <a:stCxn id="20" idx="0"/>
          </p:cNvCxnSpPr>
          <p:nvPr userDrawn="1"/>
        </p:nvCxnSpPr>
        <p:spPr>
          <a:xfrm>
            <a:off x="0" y="1021740"/>
            <a:ext cx="3484300" cy="583626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9CF4-023A-41C6-9B9F-E51365B7C90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703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9CF4-023A-41C6-9B9F-E51365B7C90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075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9CF4-023A-41C6-9B9F-E51365B7C90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092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9CF4-023A-41C6-9B9F-E51365B7C90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859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9CF4-023A-41C6-9B9F-E51365B7C90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775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9CF4-023A-41C6-9B9F-E51365B7C90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832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9CF4-023A-41C6-9B9F-E51365B7C90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597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9CF4-023A-41C6-9B9F-E51365B7C90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4671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9CF4-023A-41C6-9B9F-E51365B7C90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4849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9CF4-023A-41C6-9B9F-E51365B7C90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319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1397825" y="2926729"/>
            <a:ext cx="4064389" cy="895350"/>
          </a:xfrm>
        </p:spPr>
        <p:txBody>
          <a:bodyPr anchor="b">
            <a:normAutofit/>
          </a:bodyPr>
          <a:lstStyle>
            <a:lvl1pPr algn="l">
              <a:defRPr sz="1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1398662" y="3822082"/>
            <a:ext cx="4064389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chemeClr val="tx1"/>
                </a:solidFill>
              </a:defRPr>
            </a:lvl1pPr>
            <a:lvl2pPr marL="3428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49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2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49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3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4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99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AC59681-F11A-4532-9DB9-5A192353D748}"/>
              </a:ext>
            </a:extLst>
          </p:cNvPr>
          <p:cNvGrpSpPr/>
          <p:nvPr userDrawn="1"/>
        </p:nvGrpSpPr>
        <p:grpSpPr>
          <a:xfrm>
            <a:off x="4782457" y="3225800"/>
            <a:ext cx="3672697" cy="3632202"/>
            <a:chOff x="6096000" y="3162300"/>
            <a:chExt cx="3736902" cy="3695700"/>
          </a:xfrm>
        </p:grpSpPr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E6A5888F-D713-4E46-84DE-7ABF6477050A}"/>
                </a:ext>
              </a:extLst>
            </p:cNvPr>
            <p:cNvSpPr/>
            <p:nvPr userDrawn="1"/>
          </p:nvSpPr>
          <p:spPr>
            <a:xfrm flipH="1">
              <a:off x="6096000" y="3162300"/>
              <a:ext cx="3736902" cy="3695700"/>
            </a:xfrm>
            <a:custGeom>
              <a:avLst/>
              <a:gdLst>
                <a:gd name="connsiteX0" fmla="*/ 0 w 3736900"/>
                <a:gd name="connsiteY0" fmla="*/ 0 h 3861022"/>
                <a:gd name="connsiteX1" fmla="*/ 0 w 3736900"/>
                <a:gd name="connsiteY1" fmla="*/ 3861022 h 3861022"/>
                <a:gd name="connsiteX2" fmla="*/ 3736900 w 3736900"/>
                <a:gd name="connsiteY2" fmla="*/ 3861022 h 3861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36900" h="3861022">
                  <a:moveTo>
                    <a:pt x="0" y="0"/>
                  </a:moveTo>
                  <a:lnTo>
                    <a:pt x="0" y="3861022"/>
                  </a:lnTo>
                  <a:lnTo>
                    <a:pt x="3736900" y="386102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800"/>
            </a:p>
          </p:txBody>
        </p:sp>
        <p:sp>
          <p:nvSpPr>
            <p:cNvPr id="18" name="直角三角形 17">
              <a:extLst>
                <a:ext uri="{FF2B5EF4-FFF2-40B4-BE49-F238E27FC236}">
                  <a16:creationId xmlns:a16="http://schemas.microsoft.com/office/drawing/2014/main" id="{A909143A-6E6D-42D3-B70E-641FC4797D94}"/>
                </a:ext>
              </a:extLst>
            </p:cNvPr>
            <p:cNvSpPr/>
            <p:nvPr userDrawn="1"/>
          </p:nvSpPr>
          <p:spPr>
            <a:xfrm flipH="1">
              <a:off x="6305927" y="4019550"/>
              <a:ext cx="3526973" cy="283845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800"/>
            </a:p>
          </p:txBody>
        </p:sp>
      </p:grp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E572A6D1-696D-4EF5-9EB3-FBD165133E47}"/>
              </a:ext>
            </a:extLst>
          </p:cNvPr>
          <p:cNvSpPr/>
          <p:nvPr userDrawn="1"/>
        </p:nvSpPr>
        <p:spPr>
          <a:xfrm>
            <a:off x="4120721" y="0"/>
            <a:ext cx="5023279" cy="6858000"/>
          </a:xfrm>
          <a:custGeom>
            <a:avLst/>
            <a:gdLst>
              <a:gd name="connsiteX0" fmla="*/ 0 w 5023279"/>
              <a:gd name="connsiteY0" fmla="*/ 0 h 6858000"/>
              <a:gd name="connsiteX1" fmla="*/ 5023279 w 5023279"/>
              <a:gd name="connsiteY1" fmla="*/ 0 h 6858000"/>
              <a:gd name="connsiteX2" fmla="*/ 5023279 w 5023279"/>
              <a:gd name="connsiteY2" fmla="*/ 6858000 h 6858000"/>
              <a:gd name="connsiteX3" fmla="*/ 4093875 w 5023279"/>
              <a:gd name="connsiteY3" fmla="*/ 6858000 h 6858000"/>
              <a:gd name="connsiteX4" fmla="*/ 0 w 5023279"/>
              <a:gd name="connsiteY4" fmla="*/ 20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3279" h="6858000">
                <a:moveTo>
                  <a:pt x="0" y="0"/>
                </a:moveTo>
                <a:lnTo>
                  <a:pt x="5023279" y="0"/>
                </a:lnTo>
                <a:lnTo>
                  <a:pt x="5023279" y="6858000"/>
                </a:lnTo>
                <a:lnTo>
                  <a:pt x="4093875" y="6858000"/>
                </a:lnTo>
                <a:lnTo>
                  <a:pt x="0" y="2008"/>
                </a:lnTo>
                <a:close/>
              </a:path>
            </a:pathLst>
          </a:custGeom>
          <a:blipFill>
            <a:blip r:embed="rId2"/>
            <a:stretch>
              <a:fillRect l="-38239" r="-3806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9CF4-023A-41C6-9B9F-E51365B7C90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7096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9CF4-023A-41C6-9B9F-E51365B7C90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9601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9CF4-023A-41C6-9B9F-E51365B7C90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5999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9CF4-023A-41C6-9B9F-E51365B7C90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9111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9CF4-023A-41C6-9B9F-E51365B7C90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7648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9CF4-023A-41C6-9B9F-E51365B7C90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6610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9CF4-023A-41C6-9B9F-E51365B7C90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4869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9CF4-023A-41C6-9B9F-E51365B7C90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5932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9CF4-023A-41C6-9B9F-E51365B7C90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798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2020/12/28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02444" y="1130302"/>
            <a:ext cx="8137922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2020/12/28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2537222" y="1898654"/>
            <a:ext cx="4069557" cy="1621509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537222" y="4204890"/>
            <a:ext cx="4069557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200" smtClean="0">
                <a:solidFill>
                  <a:schemeClr val="tx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350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marL="171438" marR="0" lvl="0" indent="-171438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537222" y="3908619"/>
            <a:ext cx="4069557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342875" indent="0">
              <a:buNone/>
              <a:defRPr/>
            </a:lvl2pPr>
            <a:lvl3pPr marL="685748" indent="0">
              <a:buNone/>
              <a:defRPr/>
            </a:lvl3pPr>
            <a:lvl4pPr marL="1028622" indent="0">
              <a:buNone/>
              <a:defRPr/>
            </a:lvl4pPr>
            <a:lvl5pPr marL="1371498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7DBEE42-68ED-4279-BE26-6E01A69BBEF2}"/>
              </a:ext>
            </a:extLst>
          </p:cNvPr>
          <p:cNvGrpSpPr/>
          <p:nvPr userDrawn="1"/>
        </p:nvGrpSpPr>
        <p:grpSpPr>
          <a:xfrm flipH="1">
            <a:off x="-2" y="0"/>
            <a:ext cx="9144001" cy="6858000"/>
            <a:chOff x="-2" y="0"/>
            <a:chExt cx="9144001" cy="6858000"/>
          </a:xfrm>
        </p:grpSpPr>
        <p:sp>
          <p:nvSpPr>
            <p:cNvPr id="14" name="直角三角形 13">
              <a:extLst>
                <a:ext uri="{FF2B5EF4-FFF2-40B4-BE49-F238E27FC236}">
                  <a16:creationId xmlns:a16="http://schemas.microsoft.com/office/drawing/2014/main" id="{54ED6A62-0BAE-4923-A147-9B9B0AA8CC4B}"/>
                </a:ext>
              </a:extLst>
            </p:cNvPr>
            <p:cNvSpPr/>
            <p:nvPr userDrawn="1"/>
          </p:nvSpPr>
          <p:spPr>
            <a:xfrm flipV="1">
              <a:off x="-2" y="0"/>
              <a:ext cx="1737007" cy="1898651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800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A0486DD4-6EB4-4C04-B057-433CEA079B61}"/>
                </a:ext>
              </a:extLst>
            </p:cNvPr>
            <p:cNvSpPr/>
            <p:nvPr userDrawn="1"/>
          </p:nvSpPr>
          <p:spPr>
            <a:xfrm>
              <a:off x="0" y="1021740"/>
              <a:ext cx="3274370" cy="5836260"/>
            </a:xfrm>
            <a:custGeom>
              <a:avLst/>
              <a:gdLst>
                <a:gd name="connsiteX0" fmla="*/ 0 w 3274370"/>
                <a:gd name="connsiteY0" fmla="*/ 0 h 5836260"/>
                <a:gd name="connsiteX1" fmla="*/ 3274370 w 3274370"/>
                <a:gd name="connsiteY1" fmla="*/ 5836260 h 5836260"/>
                <a:gd name="connsiteX2" fmla="*/ 0 w 3274370"/>
                <a:gd name="connsiteY2" fmla="*/ 5836260 h 5836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74370" h="5836260">
                  <a:moveTo>
                    <a:pt x="0" y="0"/>
                  </a:moveTo>
                  <a:lnTo>
                    <a:pt x="3274370" y="5836260"/>
                  </a:lnTo>
                  <a:lnTo>
                    <a:pt x="0" y="583626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800" dirty="0"/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4853B012-5DAA-417E-97C6-16A07F531A55}"/>
                </a:ext>
              </a:extLst>
            </p:cNvPr>
            <p:cNvGrpSpPr/>
            <p:nvPr userDrawn="1"/>
          </p:nvGrpSpPr>
          <p:grpSpPr>
            <a:xfrm>
              <a:off x="5869631" y="3619734"/>
              <a:ext cx="3274368" cy="3238265"/>
              <a:chOff x="5407096" y="3162300"/>
              <a:chExt cx="3736903" cy="3695700"/>
            </a:xfrm>
          </p:grpSpPr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5E2349C7-34AE-41BF-88F2-89A2543E53EC}"/>
                  </a:ext>
                </a:extLst>
              </p:cNvPr>
              <p:cNvSpPr/>
              <p:nvPr userDrawn="1"/>
            </p:nvSpPr>
            <p:spPr>
              <a:xfrm flipH="1">
                <a:off x="5407096" y="3162300"/>
                <a:ext cx="3736903" cy="3695700"/>
              </a:xfrm>
              <a:custGeom>
                <a:avLst/>
                <a:gdLst>
                  <a:gd name="connsiteX0" fmla="*/ 0 w 3736900"/>
                  <a:gd name="connsiteY0" fmla="*/ 0 h 3861022"/>
                  <a:gd name="connsiteX1" fmla="*/ 0 w 3736900"/>
                  <a:gd name="connsiteY1" fmla="*/ 3861022 h 3861022"/>
                  <a:gd name="connsiteX2" fmla="*/ 3736900 w 3736900"/>
                  <a:gd name="connsiteY2" fmla="*/ 3861022 h 3861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36900" h="3861022">
                    <a:moveTo>
                      <a:pt x="0" y="0"/>
                    </a:moveTo>
                    <a:lnTo>
                      <a:pt x="0" y="3861022"/>
                    </a:lnTo>
                    <a:lnTo>
                      <a:pt x="3736900" y="386102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800"/>
              </a:p>
            </p:txBody>
          </p:sp>
          <p:sp>
            <p:nvSpPr>
              <p:cNvPr id="19" name="直角三角形 18">
                <a:extLst>
                  <a:ext uri="{FF2B5EF4-FFF2-40B4-BE49-F238E27FC236}">
                    <a16:creationId xmlns:a16="http://schemas.microsoft.com/office/drawing/2014/main" id="{6B70EC56-D07C-4952-9987-84F09E677805}"/>
                  </a:ext>
                </a:extLst>
              </p:cNvPr>
              <p:cNvSpPr/>
              <p:nvPr userDrawn="1"/>
            </p:nvSpPr>
            <p:spPr>
              <a:xfrm flipH="1">
                <a:off x="5617024" y="4019550"/>
                <a:ext cx="3526973" cy="283845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800"/>
              </a:p>
            </p:txBody>
          </p:sp>
        </p:grp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618FDB69-63B3-4AEB-AEBA-A85B662BA63B}"/>
                </a:ext>
              </a:extLst>
            </p:cNvPr>
            <p:cNvCxnSpPr>
              <a:cxnSpLocks/>
              <a:stCxn id="16" idx="0"/>
            </p:cNvCxnSpPr>
            <p:nvPr userDrawn="1"/>
          </p:nvCxnSpPr>
          <p:spPr>
            <a:xfrm>
              <a:off x="0" y="1021740"/>
              <a:ext cx="3484300" cy="583626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9CF4-023A-41C6-9B9F-E51365B7C90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581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9CF4-023A-41C6-9B9F-E51365B7C90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726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9CF4-023A-41C6-9B9F-E51365B7C90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516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2444" y="4"/>
            <a:ext cx="8137922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2444" y="1123953"/>
            <a:ext cx="8137922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2444" y="1028700"/>
            <a:ext cx="8137922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51299" y="6240466"/>
            <a:ext cx="1041402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2020/12/28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444" y="6240466"/>
            <a:ext cx="310515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49" y="6240466"/>
            <a:ext cx="218241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685749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38" indent="-171438" algn="l" defTabSz="68574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13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86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60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35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09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7" userDrawn="1">
          <p15:clr>
            <a:srgbClr val="F26B43"/>
          </p15:clr>
        </p15:guide>
        <p15:guide id="2" pos="5443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D9659CF4-023A-41C6-9B9F-E51365B7C90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2020/12/28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14FE7D4A-7B99-4F9B-9C7F-3AECE8C25A3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135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D9659CF4-023A-41C6-9B9F-E51365B7C90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2020/12/28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14FE7D4A-7B99-4F9B-9C7F-3AECE8C25A3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832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eemeng.tw/attack_on_bert_transfer_learning_in_nlp.htmlhttps:/leemeng.tw/attack_on_bert_transfer_learning_in_nlp.html" TargetMode="Externa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0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086153"/>
              </p:ext>
            </p:extLst>
          </p:nvPr>
        </p:nvGraphicFramePr>
        <p:xfrm>
          <a:off x="1192" y="858442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858442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/>
        </p:nvSpPr>
        <p:spPr>
          <a:xfrm>
            <a:off x="0" y="857250"/>
            <a:ext cx="119063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3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Bidirectional Encoder Representations from Transformers (BERT) 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BERT </a:t>
            </a:r>
            <a:r>
              <a:rPr lang="en-US" altLang="zh-CN" dirty="0" err="1"/>
              <a:t>Introdce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Sean,</a:t>
            </a:r>
            <a:r>
              <a:rPr lang="zh-TW" altLang="en-US" dirty="0"/>
              <a:t>王家祥</a:t>
            </a:r>
            <a:endParaRPr lang="en-US" altLang="zh-CN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57A9238-71E4-415D-A10C-26D3A95E3F57}"/>
              </a:ext>
            </a:extLst>
          </p:cNvPr>
          <p:cNvCxnSpPr>
            <a:cxnSpLocks/>
          </p:cNvCxnSpPr>
          <p:nvPr/>
        </p:nvCxnSpPr>
        <p:spPr>
          <a:xfrm>
            <a:off x="2450308" y="2859290"/>
            <a:ext cx="47220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219179BF-9239-47D4-B305-9CDA4389B244}"/>
              </a:ext>
            </a:extLst>
          </p:cNvPr>
          <p:cNvCxnSpPr>
            <a:cxnSpLocks/>
          </p:cNvCxnSpPr>
          <p:nvPr/>
        </p:nvCxnSpPr>
        <p:spPr>
          <a:xfrm>
            <a:off x="2450308" y="1729303"/>
            <a:ext cx="47220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</a:t>
            </a:r>
            <a:r>
              <a:rPr lang="en-US" altLang="zh-CN" sz="100"/>
              <a:t> </a:t>
            </a:r>
            <a:r>
              <a:rPr lang="en-US" altLang="zh-CN"/>
              <a:t>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BERT Model - Demo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dirty="0"/>
              <a:t>BERT Code Demo</a:t>
            </a:r>
          </a:p>
          <a:p>
            <a:r>
              <a:rPr lang="en-US" altLang="zh-TW" dirty="0">
                <a:hlinkClick r:id="rId3"/>
              </a:rPr>
              <a:t>https://leemeng.tw/attack_on_bert_transfer_learning_in_nlp.htmlhttps://leemeng.tw/attack_on_bert_transfer_learning_in_nlp.html</a:t>
            </a:r>
            <a:endParaRPr lang="en-US" altLang="zh-TW" dirty="0"/>
          </a:p>
          <a:p>
            <a:r>
              <a:rPr lang="zh-TW" altLang="en-US" dirty="0"/>
              <a:t>參考上述資料代碼</a:t>
            </a:r>
            <a:endParaRPr lang="en-US" altLang="zh-TW"/>
          </a:p>
          <a:p>
            <a:endParaRPr lang="en-US" altLang="zh-TW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7750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986971"/>
              </p:ext>
            </p:extLst>
          </p:nvPr>
        </p:nvGraphicFramePr>
        <p:xfrm>
          <a:off x="1192" y="858442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858442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FF51F16D-1BAD-46EE-A6F4-B8B94C9DF628}"/>
              </a:ext>
            </a:extLst>
          </p:cNvPr>
          <p:cNvSpPr/>
          <p:nvPr/>
        </p:nvSpPr>
        <p:spPr>
          <a:xfrm>
            <a:off x="0" y="857250"/>
            <a:ext cx="119063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br>
              <a:rPr lang="en-US" altLang="zh-CN" dirty="0"/>
            </a:br>
            <a:r>
              <a:rPr lang="en-US" altLang="zh-CN" dirty="0"/>
              <a:t>Deeper and Deeper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Sean, </a:t>
            </a:r>
            <a:r>
              <a:rPr lang="zh-TW" altLang="en-US" dirty="0"/>
              <a:t>王家祥</a:t>
            </a:r>
            <a:endParaRPr lang="en-US" altLang="zh-CN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567963" y="2132856"/>
            <a:ext cx="8072404" cy="3062706"/>
            <a:chOff x="757282" y="1700808"/>
            <a:chExt cx="10763205" cy="4083608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7" name="iṡľïḑè">
                <a:extLst>
                  <a:ext uri="{FF2B5EF4-FFF2-40B4-BE49-F238E27FC236}">
                    <a16:creationId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822193" y="1780800"/>
                <a:ext cx="7698294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257168" indent="-257168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2400" dirty="0">
                    <a:latin typeface="+mn-lt"/>
                    <a:ea typeface="+mn-ea"/>
                    <a:sym typeface="+mn-lt"/>
                  </a:rPr>
                  <a:t>BERT Introduce</a:t>
                </a:r>
              </a:p>
              <a:p>
                <a:pPr marL="257168" indent="-257168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2400" dirty="0">
                    <a:latin typeface="+mn-lt"/>
                    <a:ea typeface="+mn-ea"/>
                    <a:sym typeface="+mn-lt"/>
                  </a:rPr>
                  <a:t>BERT Training</a:t>
                </a:r>
              </a:p>
              <a:p>
                <a:pPr marL="257168" indent="-257168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2400" dirty="0">
                    <a:latin typeface="+mn-lt"/>
                    <a:ea typeface="+mn-ea"/>
                    <a:sym typeface="+mn-lt"/>
                  </a:rPr>
                  <a:t>Code Demo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1200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>
                <a:extLst>
                  <a:ext uri="{FF2B5EF4-FFF2-40B4-BE49-F238E27FC236}">
                    <a16:creationId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553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sz="2100" b="1">
                    <a:solidFill>
                      <a:schemeClr val="accent1"/>
                    </a:solidFill>
                    <a:cs typeface="+mn-ea"/>
                    <a:sym typeface="+mn-lt"/>
                  </a:rPr>
                  <a:t>CONTEN</a:t>
                </a:r>
                <a:r>
                  <a:rPr lang="tr-TR" sz="100" b="1">
                    <a:solidFill>
                      <a:schemeClr val="accent1"/>
                    </a:solidFill>
                    <a:cs typeface="+mn-ea"/>
                    <a:sym typeface="+mn-lt"/>
                  </a:rPr>
                  <a:t> </a:t>
                </a:r>
                <a:r>
                  <a:rPr lang="tr-TR" sz="2100" b="1">
                    <a:solidFill>
                      <a:schemeClr val="accent1"/>
                    </a:solidFill>
                    <a:cs typeface="+mn-ea"/>
                    <a:sym typeface="+mn-lt"/>
                  </a:rPr>
                  <a:t>TS</a:t>
                </a:r>
                <a:endParaRPr lang="tr-TR" sz="2100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" name="poetry_91022">
              <a:extLst>
                <a:ext uri="{FF2B5EF4-FFF2-40B4-BE49-F238E27FC236}">
                  <a16:creationId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91193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Introduce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1506062" y="2643188"/>
            <a:ext cx="767637" cy="66743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350" spc="75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z="100" spc="75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</a:t>
            </a:r>
            <a:r>
              <a:rPr lang="en-US" altLang="zh-CN" sz="1350" spc="75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z="1350" spc="75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</a:t>
            </a:r>
            <a:r>
              <a:rPr lang="en-US" altLang="zh-CN" sz="100"/>
              <a:t> </a:t>
            </a:r>
            <a:r>
              <a:rPr lang="en-US" altLang="zh-CN"/>
              <a:t>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BERT Model - Introduce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dirty="0"/>
              <a:t>2018</a:t>
            </a:r>
            <a:r>
              <a:rPr lang="zh-TW" altLang="en-US" dirty="0"/>
              <a:t>年</a:t>
            </a:r>
            <a:r>
              <a:rPr lang="en-US" altLang="zh-TW" dirty="0" err="1"/>
              <a:t>bert</a:t>
            </a:r>
            <a:r>
              <a:rPr lang="zh-TW" altLang="en-US" dirty="0"/>
              <a:t>模型被谷歌提出，它在</a:t>
            </a:r>
            <a:r>
              <a:rPr lang="en-US" altLang="zh-TW" dirty="0"/>
              <a:t>NLP</a:t>
            </a:r>
            <a:r>
              <a:rPr lang="zh-TW" altLang="en-US" dirty="0"/>
              <a:t>的</a:t>
            </a:r>
            <a:r>
              <a:rPr lang="en-US" altLang="zh-TW" dirty="0"/>
              <a:t>11</a:t>
            </a:r>
            <a:r>
              <a:rPr lang="zh-TW" altLang="en-US" dirty="0"/>
              <a:t>項任務中取得了</a:t>
            </a:r>
            <a:r>
              <a:rPr lang="en-US" altLang="zh-TW" dirty="0"/>
              <a:t>state of the art </a:t>
            </a:r>
            <a:r>
              <a:rPr lang="zh-TW" altLang="en-US" dirty="0"/>
              <a:t>的結果。</a:t>
            </a:r>
            <a:r>
              <a:rPr lang="en-US" altLang="zh-TW" dirty="0" err="1"/>
              <a:t>bert</a:t>
            </a:r>
            <a:r>
              <a:rPr lang="zh-TW" altLang="en-US" dirty="0"/>
              <a:t>模型是由很多層</a:t>
            </a:r>
            <a:r>
              <a:rPr lang="en-US" altLang="zh-TW" dirty="0"/>
              <a:t>transformer</a:t>
            </a:r>
            <a:r>
              <a:rPr lang="zh-TW" altLang="en-US" dirty="0"/>
              <a:t>結構堆疊而成，這里簡單看看一下</a:t>
            </a:r>
            <a:r>
              <a:rPr lang="en-US" altLang="zh-TW" dirty="0"/>
              <a:t>transformer</a:t>
            </a:r>
            <a:r>
              <a:rPr lang="zh-TW" altLang="en-US" dirty="0"/>
              <a:t>的結構，上一張經典的圖片，如下：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098" name="Picture 2" descr="E:\Delete\git_r\two_month_report\202011_2021_1\12_21_to_12_25_eighth\img\transformer-encoder_decoder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1747547"/>
            <a:ext cx="6496050" cy="4610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5680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</a:t>
            </a:r>
            <a:r>
              <a:rPr lang="en-US" altLang="zh-CN" sz="100"/>
              <a:t> </a:t>
            </a:r>
            <a:r>
              <a:rPr lang="en-US" altLang="zh-CN"/>
              <a:t>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BERT Model - Introduce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dirty="0"/>
              <a:t>transformer</a:t>
            </a:r>
            <a:r>
              <a:rPr lang="zh-TW" altLang="en-US" dirty="0"/>
              <a:t>是由</a:t>
            </a:r>
            <a:r>
              <a:rPr lang="en-US" altLang="zh-TW" dirty="0"/>
              <a:t>encoder</a:t>
            </a:r>
            <a:r>
              <a:rPr lang="zh-TW" altLang="en-US" dirty="0"/>
              <a:t>和</a:t>
            </a:r>
            <a:r>
              <a:rPr lang="en-US" altLang="zh-TW" dirty="0"/>
              <a:t>decoder</a:t>
            </a:r>
            <a:r>
              <a:rPr lang="zh-TW" altLang="en-US" dirty="0"/>
              <a:t>模組構成，而</a:t>
            </a:r>
            <a:r>
              <a:rPr lang="en-US" altLang="zh-TW" dirty="0" err="1"/>
              <a:t>bert</a:t>
            </a:r>
            <a:r>
              <a:rPr lang="zh-TW" altLang="en-US" dirty="0"/>
              <a:t>模型則是利用了</a:t>
            </a:r>
            <a:r>
              <a:rPr lang="en-US" altLang="zh-TW" dirty="0"/>
              <a:t>transformer</a:t>
            </a:r>
            <a:r>
              <a:rPr lang="zh-TW" altLang="en-US" dirty="0"/>
              <a:t>的</a:t>
            </a:r>
            <a:r>
              <a:rPr lang="en-US" altLang="zh-TW" dirty="0"/>
              <a:t>encoder</a:t>
            </a:r>
            <a:r>
              <a:rPr lang="zh-TW" altLang="en-US" dirty="0"/>
              <a:t>模組。最輕量的</a:t>
            </a:r>
            <a:r>
              <a:rPr lang="en-US" altLang="zh-TW" dirty="0" err="1"/>
              <a:t>bert</a:t>
            </a:r>
            <a:r>
              <a:rPr lang="zh-TW" altLang="en-US" dirty="0"/>
              <a:t>模型是由</a:t>
            </a:r>
            <a:r>
              <a:rPr lang="en-US" altLang="zh-TW" dirty="0"/>
              <a:t>12</a:t>
            </a:r>
            <a:r>
              <a:rPr lang="zh-TW" altLang="en-US" dirty="0"/>
              <a:t>層</a:t>
            </a:r>
            <a:r>
              <a:rPr lang="en-US" altLang="zh-TW" dirty="0"/>
              <a:t>transformer</a:t>
            </a:r>
            <a:r>
              <a:rPr lang="zh-TW" altLang="en-US" dirty="0"/>
              <a:t>，</a:t>
            </a:r>
            <a:r>
              <a:rPr lang="en-US" altLang="zh-TW" dirty="0"/>
              <a:t>12</a:t>
            </a:r>
            <a:r>
              <a:rPr lang="zh-TW" altLang="en-US" dirty="0"/>
              <a:t>頭注意力，</a:t>
            </a:r>
            <a:r>
              <a:rPr lang="en-US" altLang="zh-TW" dirty="0"/>
              <a:t>768</a:t>
            </a:r>
            <a:r>
              <a:rPr lang="zh-TW" altLang="en-US" dirty="0"/>
              <a:t>維的</a:t>
            </a:r>
            <a:r>
              <a:rPr lang="en-US" altLang="zh-TW" dirty="0"/>
              <a:t>hidden state</a:t>
            </a:r>
            <a:r>
              <a:rPr lang="zh-TW" altLang="en-US" dirty="0"/>
              <a:t>，結構簡圖如下：</a:t>
            </a:r>
          </a:p>
        </p:txBody>
      </p:sp>
      <p:pic>
        <p:nvPicPr>
          <p:cNvPr id="5122" name="Picture 2" descr="E:\Delete\git_r\two_month_report\202011_2021_1\12_21_to_12_25_eighth\img\Architecture-of-the-BERT-mod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9" y="1738313"/>
            <a:ext cx="4295775" cy="4437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8078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53508B-3A95-4244-B7A1-633E5F08F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B</a:t>
            </a:r>
            <a:r>
              <a:rPr lang="en-US" altLang="zh-TW" dirty="0"/>
              <a:t>idirectional </a:t>
            </a:r>
            <a:r>
              <a:rPr lang="en-US" altLang="zh-TW" dirty="0">
                <a:solidFill>
                  <a:srgbClr val="FF0000"/>
                </a:solidFill>
              </a:rPr>
              <a:t>E</a:t>
            </a:r>
            <a:r>
              <a:rPr lang="en-US" altLang="zh-TW" dirty="0"/>
              <a:t>ncoder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R</a:t>
            </a:r>
            <a:r>
              <a:rPr lang="en-US" altLang="zh-TW" dirty="0"/>
              <a:t>epresentations from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T</a:t>
            </a:r>
            <a:r>
              <a:rPr lang="en-US" altLang="zh-TW" dirty="0"/>
              <a:t>ransformers</a:t>
            </a:r>
            <a:r>
              <a:rPr lang="zh-TW" altLang="en-US" dirty="0"/>
              <a:t> </a:t>
            </a:r>
            <a:r>
              <a:rPr lang="en-US" altLang="zh-TW" dirty="0"/>
              <a:t>(BERT)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11BAFB-AC9E-4617-A3BB-0E6302A90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BERT</a:t>
            </a:r>
            <a:r>
              <a:rPr lang="zh-TW" altLang="en-US" dirty="0"/>
              <a:t> </a:t>
            </a:r>
            <a:r>
              <a:rPr lang="en-US" altLang="zh-TW" dirty="0"/>
              <a:t>=  Encoder of Transformer </a:t>
            </a:r>
            <a:endParaRPr lang="zh-TW" altLang="en-US" dirty="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A777928E-D44F-4911-A9DB-6113D7FBCBD4}"/>
              </a:ext>
            </a:extLst>
          </p:cNvPr>
          <p:cNvGrpSpPr/>
          <p:nvPr/>
        </p:nvGrpSpPr>
        <p:grpSpPr>
          <a:xfrm>
            <a:off x="5656348" y="1825625"/>
            <a:ext cx="3226758" cy="4498387"/>
            <a:chOff x="5625868" y="1825625"/>
            <a:chExt cx="3226758" cy="4498387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FA92E88B-8928-4E7F-9D11-65FF88E01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25868" y="1825625"/>
              <a:ext cx="3226758" cy="4498387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DAB9A5F-6353-49EA-BDE1-A01548F77E04}"/>
                </a:ext>
              </a:extLst>
            </p:cNvPr>
            <p:cNvSpPr/>
            <p:nvPr/>
          </p:nvSpPr>
          <p:spPr>
            <a:xfrm>
              <a:off x="5699759" y="3342640"/>
              <a:ext cx="1549647" cy="2834323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3C71F337-CCF5-4EED-88A4-8E30C37D9709}"/>
                </a:ext>
              </a:extLst>
            </p:cNvPr>
            <p:cNvSpPr txBox="1"/>
            <p:nvPr/>
          </p:nvSpPr>
          <p:spPr>
            <a:xfrm>
              <a:off x="5785564" y="2819420"/>
              <a:ext cx="13978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altLang="zh-TW" sz="2800" dirty="0">
                  <a:solidFill>
                    <a:srgbClr val="0070C0"/>
                  </a:solidFill>
                </a:rPr>
                <a:t>Encoder</a:t>
              </a:r>
              <a:endParaRPr lang="zh-TW" altLang="en-US" sz="2800" dirty="0">
                <a:solidFill>
                  <a:srgbClr val="0070C0"/>
                </a:solidFill>
              </a:endParaRPr>
            </a:p>
          </p:txBody>
        </p:sp>
      </p:grp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95C335A7-D1D5-4DFC-91EF-2D53BDD4AA36}"/>
              </a:ext>
            </a:extLst>
          </p:cNvPr>
          <p:cNvSpPr/>
          <p:nvPr/>
        </p:nvSpPr>
        <p:spPr>
          <a:xfrm>
            <a:off x="782188" y="4301607"/>
            <a:ext cx="3966052" cy="1171047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altLang="zh-TW" sz="2800" dirty="0">
                <a:solidFill>
                  <a:prstClr val="black"/>
                </a:solidFill>
              </a:rPr>
              <a:t>BERT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pic>
        <p:nvPicPr>
          <p:cNvPr id="1026" name="Picture 2" descr="ç¸éåç">
            <a:extLst>
              <a:ext uri="{FF2B5EF4-FFF2-40B4-BE49-F238E27FC236}">
                <a16:creationId xmlns:a16="http://schemas.microsoft.com/office/drawing/2014/main" id="{3094A0E7-7E3B-423D-9A8E-6F5A28E2F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849" y="67468"/>
            <a:ext cx="1690689" cy="1690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群組 10">
            <a:extLst>
              <a:ext uri="{FF2B5EF4-FFF2-40B4-BE49-F238E27FC236}">
                <a16:creationId xmlns:a16="http://schemas.microsoft.com/office/drawing/2014/main" id="{4BB5AA7C-B221-426C-BF26-FBC1CF3B48F1}"/>
              </a:ext>
            </a:extLst>
          </p:cNvPr>
          <p:cNvGrpSpPr/>
          <p:nvPr/>
        </p:nvGrpSpPr>
        <p:grpSpPr>
          <a:xfrm>
            <a:off x="671026" y="5501429"/>
            <a:ext cx="1111321" cy="797614"/>
            <a:chOff x="1212077" y="5255291"/>
            <a:chExt cx="1111321" cy="797614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2E488FAC-3402-492F-9EC7-B62AFD39D66C}"/>
                </a:ext>
              </a:extLst>
            </p:cNvPr>
            <p:cNvSpPr txBox="1"/>
            <p:nvPr/>
          </p:nvSpPr>
          <p:spPr>
            <a:xfrm>
              <a:off x="1212077" y="5591240"/>
              <a:ext cx="1111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zh-TW" altLang="en-US" sz="2400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潮水</a:t>
              </a:r>
            </a:p>
          </p:txBody>
        </p: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CD50C43A-3B1D-48C5-9215-445F2449CB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4161" y="5255291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086F44D-9AE1-46E2-8E52-101B3239A57A}"/>
              </a:ext>
            </a:extLst>
          </p:cNvPr>
          <p:cNvGrpSpPr/>
          <p:nvPr/>
        </p:nvGrpSpPr>
        <p:grpSpPr>
          <a:xfrm>
            <a:off x="1708427" y="5501429"/>
            <a:ext cx="1111321" cy="797614"/>
            <a:chOff x="2272598" y="5255291"/>
            <a:chExt cx="1111321" cy="797614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EBC7B8FC-A6CF-485D-A713-F66E870AA6B3}"/>
                </a:ext>
              </a:extLst>
            </p:cNvPr>
            <p:cNvSpPr txBox="1"/>
            <p:nvPr/>
          </p:nvSpPr>
          <p:spPr>
            <a:xfrm>
              <a:off x="2272598" y="5591240"/>
              <a:ext cx="1111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zh-TW" altLang="en-US" sz="2400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退了</a:t>
              </a:r>
            </a:p>
          </p:txBody>
        </p: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112243ED-D0EC-4183-8739-C5153E68B8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1498" y="5255291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8CAEBAE9-2502-4FC7-B9CD-1A74F9D6C868}"/>
              </a:ext>
            </a:extLst>
          </p:cNvPr>
          <p:cNvGrpSpPr/>
          <p:nvPr/>
        </p:nvGrpSpPr>
        <p:grpSpPr>
          <a:xfrm>
            <a:off x="2745828" y="5501429"/>
            <a:ext cx="1111321" cy="797614"/>
            <a:chOff x="3332247" y="5255291"/>
            <a:chExt cx="1111321" cy="797614"/>
          </a:xfrm>
        </p:grpSpPr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51256688-6ABD-40D5-BE7A-B8FA709C4DD9}"/>
                </a:ext>
              </a:extLst>
            </p:cNvPr>
            <p:cNvSpPr txBox="1"/>
            <p:nvPr/>
          </p:nvSpPr>
          <p:spPr>
            <a:xfrm>
              <a:off x="3332247" y="5591240"/>
              <a:ext cx="1111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zh-TW" altLang="en-US" sz="2400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就</a:t>
              </a:r>
            </a:p>
          </p:txBody>
        </p: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A4FD6724-1B8D-47B6-BAAD-4EFFC22512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64331" y="5255291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137A59CB-7DEF-49AC-B0A6-FA3BD7739CC2}"/>
              </a:ext>
            </a:extLst>
          </p:cNvPr>
          <p:cNvGrpSpPr/>
          <p:nvPr/>
        </p:nvGrpSpPr>
        <p:grpSpPr>
          <a:xfrm>
            <a:off x="3783228" y="5501429"/>
            <a:ext cx="1111321" cy="797614"/>
            <a:chOff x="4324279" y="5255291"/>
            <a:chExt cx="1111321" cy="797614"/>
          </a:xfrm>
        </p:grpSpPr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36AB2119-F26A-4E31-AA32-64713F664D5B}"/>
                </a:ext>
              </a:extLst>
            </p:cNvPr>
            <p:cNvSpPr txBox="1"/>
            <p:nvPr/>
          </p:nvSpPr>
          <p:spPr>
            <a:xfrm>
              <a:off x="4324279" y="5591240"/>
              <a:ext cx="1111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zh-TW" altLang="en-US" sz="2400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知道</a:t>
              </a:r>
            </a:p>
          </p:txBody>
        </p: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8AAD789E-60E1-4ADA-AA2A-A09FE6608D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3179" y="5255291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023A58D-F073-4C9F-973B-53546268118D}"/>
              </a:ext>
            </a:extLst>
          </p:cNvPr>
          <p:cNvSpPr txBox="1"/>
          <p:nvPr/>
        </p:nvSpPr>
        <p:spPr>
          <a:xfrm>
            <a:off x="4572000" y="5782766"/>
            <a:ext cx="871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4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……</a:t>
            </a:r>
            <a:endParaRPr lang="zh-TW" altLang="en-US" sz="24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85B19849-10A7-4817-86B3-6F6304AC9A86}"/>
              </a:ext>
            </a:extLst>
          </p:cNvPr>
          <p:cNvCxnSpPr>
            <a:cxnSpLocks/>
          </p:cNvCxnSpPr>
          <p:nvPr/>
        </p:nvCxnSpPr>
        <p:spPr>
          <a:xfrm flipV="1">
            <a:off x="1188189" y="3950091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E472B6A0-978F-484F-AFD6-C3F985C3F678}"/>
              </a:ext>
            </a:extLst>
          </p:cNvPr>
          <p:cNvCxnSpPr>
            <a:cxnSpLocks/>
          </p:cNvCxnSpPr>
          <p:nvPr/>
        </p:nvCxnSpPr>
        <p:spPr>
          <a:xfrm flipV="1">
            <a:off x="2257327" y="3950091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C57DFB37-F293-4538-A27A-D2710E898852}"/>
              </a:ext>
            </a:extLst>
          </p:cNvPr>
          <p:cNvCxnSpPr>
            <a:cxnSpLocks/>
          </p:cNvCxnSpPr>
          <p:nvPr/>
        </p:nvCxnSpPr>
        <p:spPr>
          <a:xfrm flipV="1">
            <a:off x="3279719" y="3950091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7DAD676B-B24F-4CB9-97F9-9D23A01ADFD8}"/>
              </a:ext>
            </a:extLst>
          </p:cNvPr>
          <p:cNvCxnSpPr>
            <a:cxnSpLocks/>
          </p:cNvCxnSpPr>
          <p:nvPr/>
        </p:nvCxnSpPr>
        <p:spPr>
          <a:xfrm flipV="1">
            <a:off x="4332128" y="3950091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B4108FF0-AD7E-460E-9E73-61EC53BBED72}"/>
              </a:ext>
            </a:extLst>
          </p:cNvPr>
          <p:cNvSpPr/>
          <p:nvPr/>
        </p:nvSpPr>
        <p:spPr>
          <a:xfrm rot="5400000">
            <a:off x="808045" y="3438609"/>
            <a:ext cx="760287" cy="19520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3EAED44-2478-4A0F-AA99-5D1279E2FCA9}"/>
              </a:ext>
            </a:extLst>
          </p:cNvPr>
          <p:cNvSpPr/>
          <p:nvPr/>
        </p:nvSpPr>
        <p:spPr>
          <a:xfrm rot="5400000">
            <a:off x="1877183" y="3457955"/>
            <a:ext cx="760287" cy="19520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E9D52E7-A217-4850-BEE6-6B0CAAC5AA8A}"/>
              </a:ext>
            </a:extLst>
          </p:cNvPr>
          <p:cNvSpPr/>
          <p:nvPr/>
        </p:nvSpPr>
        <p:spPr>
          <a:xfrm rot="5400000">
            <a:off x="2905878" y="3472343"/>
            <a:ext cx="760287" cy="19520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9610AA1-701B-489C-8707-64A108DE9BD6}"/>
              </a:ext>
            </a:extLst>
          </p:cNvPr>
          <p:cNvSpPr/>
          <p:nvPr/>
        </p:nvSpPr>
        <p:spPr>
          <a:xfrm rot="5400000">
            <a:off x="3944294" y="3472343"/>
            <a:ext cx="760287" cy="19520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39D6419-0265-4EF6-BCD2-624551EB909B}"/>
              </a:ext>
            </a:extLst>
          </p:cNvPr>
          <p:cNvSpPr txBox="1"/>
          <p:nvPr/>
        </p:nvSpPr>
        <p:spPr>
          <a:xfrm>
            <a:off x="690802" y="2234496"/>
            <a:ext cx="5274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TW" sz="2400" dirty="0">
                <a:solidFill>
                  <a:srgbClr val="FF0000"/>
                </a:solidFill>
              </a:rPr>
              <a:t>Learned from a large amount of text without annotation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472A641E-FC17-4BF1-9537-C289EB7CF380}"/>
              </a:ext>
            </a:extLst>
          </p:cNvPr>
          <p:cNvSpPr txBox="1"/>
          <p:nvPr/>
        </p:nvSpPr>
        <p:spPr>
          <a:xfrm>
            <a:off x="4558514" y="3288636"/>
            <a:ext cx="871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4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……</a:t>
            </a:r>
            <a:endParaRPr lang="zh-TW" altLang="en-US" sz="24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782347" y="6477000"/>
            <a:ext cx="373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Ref: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李宏毅</a:t>
            </a:r>
            <a:r>
              <a:rPr lang="zh-TW" altLang="en-US" dirty="0"/>
              <a:t>教授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1273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</a:t>
            </a:r>
            <a:r>
              <a:rPr lang="en-US" altLang="zh-CN" sz="100"/>
              <a:t> </a:t>
            </a:r>
            <a:r>
              <a:rPr lang="en-US" altLang="zh-CN"/>
              <a:t>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BERT Model - </a:t>
            </a:r>
            <a:r>
              <a:rPr lang="zh-TW" altLang="en-US" dirty="0"/>
              <a:t>訓練流程</a:t>
            </a:r>
            <a:endParaRPr lang="en-US" altLang="zh-TW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sz="2000" b="1" dirty="0"/>
              <a:t>模型輸入</a:t>
            </a:r>
            <a:r>
              <a:rPr lang="en-US" altLang="zh-TW" sz="2000" b="1" dirty="0"/>
              <a:t>:</a:t>
            </a:r>
          </a:p>
          <a:p>
            <a:r>
              <a:rPr lang="en-US" altLang="zh-TW" sz="1600" dirty="0" err="1"/>
              <a:t>bert</a:t>
            </a:r>
            <a:r>
              <a:rPr lang="en-US" altLang="zh-TW" sz="1600" dirty="0"/>
              <a:t> </a:t>
            </a:r>
            <a:r>
              <a:rPr lang="zh-TW" altLang="en-US" sz="1600" dirty="0"/>
              <a:t>模型的輸入可以是一個句子或者句子對，</a:t>
            </a:r>
            <a:r>
              <a:rPr lang="en-US" altLang="zh-TW" sz="1600" dirty="0"/>
              <a:t>code</a:t>
            </a:r>
            <a:r>
              <a:rPr lang="zh-TW" altLang="en-US" sz="1600" dirty="0"/>
              <a:t>層面來說，就是輸入了句子或者句子對對應的</a:t>
            </a:r>
            <a:r>
              <a:rPr lang="en-US" altLang="zh-TW" sz="1600" dirty="0"/>
              <a:t>3</a:t>
            </a:r>
            <a:r>
              <a:rPr lang="zh-TW" altLang="en-US" sz="1600" dirty="0"/>
              <a:t>個向量。</a:t>
            </a:r>
            <a:endParaRPr lang="en-US" altLang="zh-TW" sz="1600" dirty="0"/>
          </a:p>
          <a:p>
            <a:r>
              <a:rPr lang="zh-TW" altLang="en-US" sz="1600" dirty="0"/>
              <a:t>它們分別是</a:t>
            </a:r>
            <a:r>
              <a:rPr lang="en-US" altLang="zh-TW" sz="1600" dirty="0"/>
              <a:t>token embedding</a:t>
            </a:r>
            <a:r>
              <a:rPr lang="zh-TW" altLang="en-US" sz="1600" dirty="0"/>
              <a:t>，</a:t>
            </a:r>
            <a:r>
              <a:rPr lang="en-US" altLang="zh-TW" sz="1600" dirty="0"/>
              <a:t>segment embedding</a:t>
            </a:r>
            <a:r>
              <a:rPr lang="zh-TW" altLang="en-US" sz="1600" dirty="0"/>
              <a:t>和</a:t>
            </a:r>
            <a:r>
              <a:rPr lang="en-US" altLang="zh-TW" sz="1600" dirty="0"/>
              <a:t>position embedding</a:t>
            </a:r>
            <a:r>
              <a:rPr lang="zh-TW" altLang="en-US" sz="1600" dirty="0"/>
              <a:t>，具體的含義：</a:t>
            </a:r>
          </a:p>
          <a:p>
            <a:pPr lvl="1"/>
            <a:r>
              <a:rPr lang="en-US" altLang="zh-TW" sz="1400" dirty="0"/>
              <a:t>token embedding</a:t>
            </a:r>
            <a:r>
              <a:rPr lang="zh-TW" altLang="en-US" sz="1400" dirty="0"/>
              <a:t>：句子的詞向量</a:t>
            </a:r>
          </a:p>
          <a:p>
            <a:pPr lvl="1"/>
            <a:r>
              <a:rPr lang="en-US" altLang="zh-TW" sz="1400" dirty="0"/>
              <a:t>segment embedding</a:t>
            </a:r>
            <a:r>
              <a:rPr lang="zh-TW" altLang="en-US" sz="1400" dirty="0"/>
              <a:t>：是那個句子的</a:t>
            </a:r>
            <a:r>
              <a:rPr lang="en-US" altLang="zh-TW" sz="1400" dirty="0"/>
              <a:t>0</a:t>
            </a:r>
            <a:r>
              <a:rPr lang="zh-TW" altLang="en-US" sz="1400" dirty="0"/>
              <a:t>和</a:t>
            </a:r>
            <a:r>
              <a:rPr lang="en-US" altLang="zh-TW" sz="1400" dirty="0"/>
              <a:t>1</a:t>
            </a:r>
          </a:p>
          <a:p>
            <a:pPr lvl="1"/>
            <a:r>
              <a:rPr lang="en-US" altLang="zh-TW" sz="1400" dirty="0"/>
              <a:t>position embedding</a:t>
            </a:r>
            <a:r>
              <a:rPr lang="zh-TW" altLang="en-US" sz="1400" dirty="0"/>
              <a:t>：位置向量，指明每個字在句中的位置。</a:t>
            </a:r>
            <a:endParaRPr lang="en-US" altLang="zh-TW" sz="1400" dirty="0"/>
          </a:p>
          <a:p>
            <a:endParaRPr lang="zh-TW" altLang="en-US" sz="1600" dirty="0"/>
          </a:p>
          <a:p>
            <a:r>
              <a:rPr lang="zh-TW" altLang="en-US" sz="1600" dirty="0"/>
              <a:t>關於</a:t>
            </a:r>
            <a:r>
              <a:rPr lang="en-US" altLang="zh-TW" sz="1600" dirty="0"/>
              <a:t>position embedding</a:t>
            </a:r>
            <a:r>
              <a:rPr lang="zh-TW" altLang="en-US" sz="1600" dirty="0"/>
              <a:t>這里有兩種求法，一種是有相應的三角函數公式得出的，這種是絕對向量；還有一種是學習得到的，這種是相對向量</a:t>
            </a:r>
            <a:endParaRPr lang="en-US" altLang="zh-TW" sz="1600" dirty="0"/>
          </a:p>
          <a:p>
            <a:r>
              <a:rPr lang="en-US" altLang="zh-TW" sz="1600" dirty="0"/>
              <a:t>(</a:t>
            </a:r>
            <a:r>
              <a:rPr lang="zh-TW" altLang="en-US" sz="1600" dirty="0"/>
              <a:t>預設維之前的</a:t>
            </a:r>
            <a:r>
              <a:rPr lang="en-US" altLang="zh-TW" sz="1600" dirty="0"/>
              <a:t>transformer model </a:t>
            </a:r>
            <a:r>
              <a:rPr lang="zh-TW" altLang="en-US" sz="1600" dirty="0"/>
              <a:t>的 </a:t>
            </a:r>
            <a:r>
              <a:rPr lang="en-US" altLang="zh-TW" sz="1600" dirty="0"/>
              <a:t>position encoding</a:t>
            </a:r>
            <a:r>
              <a:rPr lang="zh-TW" altLang="en-US" sz="1600" dirty="0"/>
              <a:t> 三角函數</a:t>
            </a:r>
            <a:r>
              <a:rPr lang="en-US" altLang="zh-TW" sz="1600" dirty="0"/>
              <a:t>)</a:t>
            </a:r>
            <a:endParaRPr lang="zh-TW" altLang="en-US" sz="1600" dirty="0"/>
          </a:p>
          <a:p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8156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</a:t>
            </a:r>
            <a:r>
              <a:rPr lang="en-US" altLang="zh-CN" sz="100"/>
              <a:t> </a:t>
            </a:r>
            <a:r>
              <a:rPr lang="en-US" altLang="zh-CN"/>
              <a:t>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BERT Model - </a:t>
            </a:r>
            <a:r>
              <a:rPr lang="zh-TW" altLang="en-US" dirty="0"/>
              <a:t>訓練流程</a:t>
            </a:r>
            <a:endParaRPr lang="en-US" altLang="zh-TW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sz="2000" dirty="0"/>
              <a:t>這個過程包括兩個任務</a:t>
            </a:r>
            <a:r>
              <a:rPr lang="en-US" altLang="zh-TW" sz="2000" dirty="0"/>
              <a:t>:</a:t>
            </a:r>
          </a:p>
          <a:p>
            <a:r>
              <a:rPr lang="zh-TW" altLang="en-US" sz="2000" dirty="0"/>
              <a:t>一個是</a:t>
            </a:r>
            <a:r>
              <a:rPr lang="en-US" altLang="zh-TW" sz="2000" dirty="0"/>
              <a:t>Masked Language Model(</a:t>
            </a:r>
            <a:r>
              <a:rPr lang="zh-TW" altLang="en-US" sz="2000" dirty="0"/>
              <a:t>遮掩語言模型</a:t>
            </a:r>
            <a:r>
              <a:rPr lang="en-US" altLang="zh-TW" sz="2000" dirty="0"/>
              <a:t>)</a:t>
            </a:r>
            <a:r>
              <a:rPr lang="zh-TW" altLang="en-US" sz="2000" dirty="0"/>
              <a:t>，另外一個是</a:t>
            </a:r>
            <a:r>
              <a:rPr lang="en-US" altLang="zh-TW" sz="2000" dirty="0"/>
              <a:t>Next Sentence Prediction(</a:t>
            </a:r>
            <a:r>
              <a:rPr lang="zh-TW" altLang="en-US" sz="2000" dirty="0"/>
              <a:t>下一句預測</a:t>
            </a:r>
            <a:r>
              <a:rPr lang="en-US" altLang="zh-TW" sz="2000" dirty="0"/>
              <a:t>)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endParaRPr lang="zh-TW" altLang="en-US" sz="2000" dirty="0"/>
          </a:p>
          <a:p>
            <a:r>
              <a:rPr lang="en-US" altLang="zh-TW" sz="2000" dirty="0"/>
              <a:t>Masked Language Model(</a:t>
            </a:r>
            <a:r>
              <a:rPr lang="zh-TW" altLang="en-US" sz="2000" dirty="0"/>
              <a:t>遮掩語言模型</a:t>
            </a:r>
            <a:r>
              <a:rPr lang="en-US" altLang="zh-TW" sz="2000" dirty="0"/>
              <a:t>)</a:t>
            </a:r>
            <a:r>
              <a:rPr lang="zh-TW" altLang="en-US" sz="2000" dirty="0"/>
              <a:t>可以理解為是做完型填空，把語料中</a:t>
            </a:r>
            <a:r>
              <a:rPr lang="en-US" altLang="zh-TW" sz="2000" dirty="0"/>
              <a:t>15%</a:t>
            </a:r>
            <a:r>
              <a:rPr lang="zh-TW" altLang="en-US" sz="2000" dirty="0"/>
              <a:t>的詞遮掩掉，來學習詞和詞之間的一些規律；</a:t>
            </a:r>
            <a:endParaRPr lang="en-US" altLang="zh-TW" sz="2000" dirty="0"/>
          </a:p>
          <a:p>
            <a:endParaRPr lang="zh-TW" altLang="en-US" sz="2000" dirty="0"/>
          </a:p>
          <a:p>
            <a:r>
              <a:rPr lang="en-US" altLang="zh-TW" sz="2000" dirty="0"/>
              <a:t>Next Sentence Prediction</a:t>
            </a:r>
            <a:r>
              <a:rPr lang="zh-TW" altLang="en-US" sz="2000" dirty="0"/>
              <a:t>就是學習語料中上下文中</a:t>
            </a:r>
            <a:r>
              <a:rPr lang="en-US" altLang="zh-TW" sz="2000" dirty="0"/>
              <a:t>2</a:t>
            </a:r>
            <a:r>
              <a:rPr lang="zh-TW" altLang="en-US" sz="2000" dirty="0"/>
              <a:t>個句子之間的關系規律。</a:t>
            </a:r>
            <a:endParaRPr lang="en-US" altLang="zh-TW" sz="2000" dirty="0"/>
          </a:p>
          <a:p>
            <a:endParaRPr lang="zh-TW" altLang="en-US" sz="2000" dirty="0"/>
          </a:p>
          <a:p>
            <a:r>
              <a:rPr lang="zh-TW" altLang="en-US" sz="2000" dirty="0"/>
              <a:t>通過這</a:t>
            </a:r>
            <a:r>
              <a:rPr lang="en-US" altLang="zh-TW" sz="2000" dirty="0"/>
              <a:t>2</a:t>
            </a:r>
            <a:r>
              <a:rPr lang="zh-TW" altLang="en-US" sz="2000" dirty="0"/>
              <a:t>個階段任務的學習，</a:t>
            </a:r>
            <a:r>
              <a:rPr lang="en-US" altLang="zh-TW" sz="2000" dirty="0" err="1"/>
              <a:t>bert</a:t>
            </a:r>
            <a:r>
              <a:rPr lang="zh-TW" altLang="en-US" sz="2000" dirty="0"/>
              <a:t>就會把文本的語法和語義信息學習到。</a:t>
            </a:r>
            <a:r>
              <a:rPr lang="en-US" altLang="zh-TW" sz="2000" dirty="0" err="1"/>
              <a:t>bert</a:t>
            </a:r>
            <a:r>
              <a:rPr lang="zh-TW" altLang="en-US" sz="2000" dirty="0"/>
              <a:t>模型中的</a:t>
            </a:r>
            <a:r>
              <a:rPr lang="en-US" altLang="zh-TW" sz="2000" dirty="0"/>
              <a:t>self-attention</a:t>
            </a:r>
            <a:r>
              <a:rPr lang="zh-TW" altLang="en-US" sz="2000" dirty="0"/>
              <a:t>機制可以使用文本其他的詞來增強目標詞的語義表示，這也是</a:t>
            </a:r>
            <a:r>
              <a:rPr lang="en-US" altLang="zh-TW" sz="2000" dirty="0" err="1"/>
              <a:t>bert</a:t>
            </a:r>
            <a:r>
              <a:rPr lang="zh-TW" altLang="en-US" sz="2000" dirty="0"/>
              <a:t>模型吊打其他模型的一個關鍵原因。</a:t>
            </a:r>
          </a:p>
          <a:p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8483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B188E1-320D-4E8D-AE15-09F8BD103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 of BERT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38AACA-9448-4112-918C-33F23913A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/>
              <a:t>Approach 1: </a:t>
            </a:r>
          </a:p>
          <a:p>
            <a:pPr marL="0" indent="0">
              <a:buNone/>
            </a:pPr>
            <a:r>
              <a:rPr lang="en-US" altLang="zh-TW" dirty="0"/>
              <a:t>   Masked LM 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5235E1AE-E189-47AE-B913-42EBEF800A0C}"/>
              </a:ext>
            </a:extLst>
          </p:cNvPr>
          <p:cNvSpPr/>
          <p:nvPr/>
        </p:nvSpPr>
        <p:spPr>
          <a:xfrm>
            <a:off x="3693831" y="4713270"/>
            <a:ext cx="3966052" cy="1171047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altLang="zh-TW" sz="2800" dirty="0">
                <a:solidFill>
                  <a:prstClr val="black"/>
                </a:solidFill>
              </a:rPr>
              <a:t>BERT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D1A109FA-15AA-466B-A622-EB1D537D27EF}"/>
              </a:ext>
            </a:extLst>
          </p:cNvPr>
          <p:cNvGrpSpPr/>
          <p:nvPr/>
        </p:nvGrpSpPr>
        <p:grpSpPr>
          <a:xfrm>
            <a:off x="3582669" y="5913092"/>
            <a:ext cx="1111321" cy="797614"/>
            <a:chOff x="1212077" y="5255291"/>
            <a:chExt cx="1111321" cy="797614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02A9DA7-42C8-4728-97C7-7B9959ED093D}"/>
                </a:ext>
              </a:extLst>
            </p:cNvPr>
            <p:cNvSpPr txBox="1"/>
            <p:nvPr/>
          </p:nvSpPr>
          <p:spPr>
            <a:xfrm>
              <a:off x="1212077" y="5591240"/>
              <a:ext cx="1111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zh-TW" altLang="en-US" sz="2400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潮水</a:t>
              </a:r>
            </a:p>
          </p:txBody>
        </p:sp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BA511B26-2E18-420D-9FF7-7580722C89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4161" y="5255291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44E97FA8-4882-4C0A-AC01-2C8A82CA5023}"/>
              </a:ext>
            </a:extLst>
          </p:cNvPr>
          <p:cNvGrpSpPr/>
          <p:nvPr/>
        </p:nvGrpSpPr>
        <p:grpSpPr>
          <a:xfrm>
            <a:off x="4620070" y="5913092"/>
            <a:ext cx="1111321" cy="797614"/>
            <a:chOff x="2272598" y="5255291"/>
            <a:chExt cx="1111321" cy="797614"/>
          </a:xfrm>
        </p:grpSpPr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DAC6E8BF-F9C1-45DC-851C-0E224D3843DA}"/>
                </a:ext>
              </a:extLst>
            </p:cNvPr>
            <p:cNvSpPr txBox="1"/>
            <p:nvPr/>
          </p:nvSpPr>
          <p:spPr>
            <a:xfrm>
              <a:off x="2272598" y="5591240"/>
              <a:ext cx="1111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zh-TW" altLang="en-US" sz="2400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退了</a:t>
              </a:r>
            </a:p>
          </p:txBody>
        </p: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5030E44D-E8AE-4606-B71B-3D7400B1FC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1498" y="5255291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C37A26BD-17C1-4864-9FF7-AD8F4CE3BD2E}"/>
              </a:ext>
            </a:extLst>
          </p:cNvPr>
          <p:cNvGrpSpPr/>
          <p:nvPr/>
        </p:nvGrpSpPr>
        <p:grpSpPr>
          <a:xfrm>
            <a:off x="5657471" y="5913092"/>
            <a:ext cx="1111321" cy="797614"/>
            <a:chOff x="3332247" y="5255291"/>
            <a:chExt cx="1111321" cy="797614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1543F08D-D118-4243-B5A4-C2D3BDDA6B8A}"/>
                </a:ext>
              </a:extLst>
            </p:cNvPr>
            <p:cNvSpPr txBox="1"/>
            <p:nvPr/>
          </p:nvSpPr>
          <p:spPr>
            <a:xfrm>
              <a:off x="3332247" y="5591240"/>
              <a:ext cx="1111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zh-TW" altLang="en-US" sz="2400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就</a:t>
              </a:r>
            </a:p>
          </p:txBody>
        </p: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37056EA2-61C9-4EF3-A0B4-19F2A13996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64331" y="5255291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C8A1A4FD-694D-41FE-A896-9864FDAEE626}"/>
              </a:ext>
            </a:extLst>
          </p:cNvPr>
          <p:cNvGrpSpPr/>
          <p:nvPr/>
        </p:nvGrpSpPr>
        <p:grpSpPr>
          <a:xfrm>
            <a:off x="6694871" y="5913092"/>
            <a:ext cx="1111321" cy="797614"/>
            <a:chOff x="4324279" y="5255291"/>
            <a:chExt cx="1111321" cy="797614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EBB73A9F-1EC7-40B3-867C-1A9533D17346}"/>
                </a:ext>
              </a:extLst>
            </p:cNvPr>
            <p:cNvSpPr txBox="1"/>
            <p:nvPr/>
          </p:nvSpPr>
          <p:spPr>
            <a:xfrm>
              <a:off x="4324279" y="5591240"/>
              <a:ext cx="1111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zh-TW" altLang="en-US" sz="2400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知道</a:t>
              </a:r>
            </a:p>
          </p:txBody>
        </p: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78429148-5B7D-4C4A-A504-C32693315E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3179" y="5255291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561D795-4070-4726-ADA7-DC42A54FD582}"/>
              </a:ext>
            </a:extLst>
          </p:cNvPr>
          <p:cNvSpPr txBox="1"/>
          <p:nvPr/>
        </p:nvSpPr>
        <p:spPr>
          <a:xfrm>
            <a:off x="7417959" y="6151533"/>
            <a:ext cx="871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4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……</a:t>
            </a:r>
            <a:endParaRPr lang="zh-TW" altLang="en-US" sz="24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C89BADAD-E4F8-42B9-B595-33C3160624F0}"/>
              </a:ext>
            </a:extLst>
          </p:cNvPr>
          <p:cNvCxnSpPr>
            <a:cxnSpLocks/>
          </p:cNvCxnSpPr>
          <p:nvPr/>
        </p:nvCxnSpPr>
        <p:spPr>
          <a:xfrm flipV="1">
            <a:off x="4099832" y="4361754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9A71131B-C794-49F2-A5A8-30CFDCE2EF38}"/>
              </a:ext>
            </a:extLst>
          </p:cNvPr>
          <p:cNvCxnSpPr>
            <a:cxnSpLocks/>
          </p:cNvCxnSpPr>
          <p:nvPr/>
        </p:nvCxnSpPr>
        <p:spPr>
          <a:xfrm flipV="1">
            <a:off x="5168970" y="4361754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F4175D07-58FC-4153-B0BE-AC27D02CAB4A}"/>
              </a:ext>
            </a:extLst>
          </p:cNvPr>
          <p:cNvCxnSpPr>
            <a:cxnSpLocks/>
          </p:cNvCxnSpPr>
          <p:nvPr/>
        </p:nvCxnSpPr>
        <p:spPr>
          <a:xfrm flipV="1">
            <a:off x="6191362" y="4361754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B218A6AA-A360-4AED-BD40-7478B3F96743}"/>
              </a:ext>
            </a:extLst>
          </p:cNvPr>
          <p:cNvCxnSpPr>
            <a:cxnSpLocks/>
          </p:cNvCxnSpPr>
          <p:nvPr/>
        </p:nvCxnSpPr>
        <p:spPr>
          <a:xfrm flipV="1">
            <a:off x="7243771" y="4361754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E8E0F88E-2BCB-48DF-9DA2-1591BADF55B6}"/>
              </a:ext>
            </a:extLst>
          </p:cNvPr>
          <p:cNvSpPr/>
          <p:nvPr/>
        </p:nvSpPr>
        <p:spPr>
          <a:xfrm rot="5400000">
            <a:off x="3719688" y="3850272"/>
            <a:ext cx="760287" cy="19520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1DA040F-2DE1-4BBB-87A0-5FE9A05BB172}"/>
              </a:ext>
            </a:extLst>
          </p:cNvPr>
          <p:cNvSpPr/>
          <p:nvPr/>
        </p:nvSpPr>
        <p:spPr>
          <a:xfrm rot="5400000">
            <a:off x="4788826" y="3869618"/>
            <a:ext cx="760287" cy="19520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2B09EC7-20A0-45CD-BC2C-34438A6C8288}"/>
              </a:ext>
            </a:extLst>
          </p:cNvPr>
          <p:cNvSpPr/>
          <p:nvPr/>
        </p:nvSpPr>
        <p:spPr>
          <a:xfrm rot="5400000">
            <a:off x="5817521" y="3884006"/>
            <a:ext cx="760287" cy="19520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D23B76B-F394-4C20-901A-E79502F1B7BB}"/>
              </a:ext>
            </a:extLst>
          </p:cNvPr>
          <p:cNvSpPr/>
          <p:nvPr/>
        </p:nvSpPr>
        <p:spPr>
          <a:xfrm rot="5400000">
            <a:off x="6855937" y="3884006"/>
            <a:ext cx="760287" cy="19520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7EF5E6DE-B0A3-47D7-BAE6-E568834055FE}"/>
              </a:ext>
            </a:extLst>
          </p:cNvPr>
          <p:cNvSpPr txBox="1"/>
          <p:nvPr/>
        </p:nvSpPr>
        <p:spPr>
          <a:xfrm>
            <a:off x="7417958" y="3717043"/>
            <a:ext cx="871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4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……</a:t>
            </a:r>
            <a:endParaRPr lang="zh-TW" altLang="en-US" sz="24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863BBF12-FA21-4AE7-B200-31DA22ECBC83}"/>
              </a:ext>
            </a:extLst>
          </p:cNvPr>
          <p:cNvSpPr txBox="1"/>
          <p:nvPr/>
        </p:nvSpPr>
        <p:spPr>
          <a:xfrm>
            <a:off x="4534318" y="6220266"/>
            <a:ext cx="129657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4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[MASK]</a:t>
            </a:r>
            <a:endParaRPr lang="zh-TW" altLang="en-US" sz="24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3A6FA782-0E26-485A-AF64-EB35364725F0}"/>
              </a:ext>
            </a:extLst>
          </p:cNvPr>
          <p:cNvSpPr/>
          <p:nvPr/>
        </p:nvSpPr>
        <p:spPr>
          <a:xfrm>
            <a:off x="3917147" y="2498242"/>
            <a:ext cx="2503643" cy="779160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altLang="zh-TW" sz="2400" dirty="0">
                <a:solidFill>
                  <a:prstClr val="black"/>
                </a:solidFill>
              </a:rPr>
              <a:t>Linear Multi-class</a:t>
            </a:r>
          </a:p>
          <a:p>
            <a:pPr algn="ctr" defTabSz="457200"/>
            <a:r>
              <a:rPr lang="en-US" altLang="zh-TW" sz="2400" dirty="0">
                <a:solidFill>
                  <a:prstClr val="black"/>
                </a:solidFill>
              </a:rPr>
              <a:t>Classifier</a:t>
            </a: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CEB2403B-F3A3-4230-AA8D-7607BF6F63EE}"/>
              </a:ext>
            </a:extLst>
          </p:cNvPr>
          <p:cNvCxnSpPr>
            <a:cxnSpLocks/>
          </p:cNvCxnSpPr>
          <p:nvPr/>
        </p:nvCxnSpPr>
        <p:spPr>
          <a:xfrm flipV="1">
            <a:off x="5182603" y="3235563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15917344-983D-45F0-90E5-A08D70D2F6AE}"/>
              </a:ext>
            </a:extLst>
          </p:cNvPr>
          <p:cNvSpPr txBox="1"/>
          <p:nvPr/>
        </p:nvSpPr>
        <p:spPr>
          <a:xfrm>
            <a:off x="6610903" y="1426583"/>
            <a:ext cx="2097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TW" sz="2400" dirty="0">
                <a:solidFill>
                  <a:prstClr val="black"/>
                </a:solidFill>
              </a:rPr>
              <a:t>Predicting the masked word</a:t>
            </a:r>
            <a:endParaRPr lang="zh-TW" altLang="en-US" sz="2400" dirty="0">
              <a:solidFill>
                <a:prstClr val="black"/>
              </a:solidFill>
            </a:endParaRP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51DBE1F6-1ABE-4C20-BF9B-9FF205DF5DF9}"/>
              </a:ext>
            </a:extLst>
          </p:cNvPr>
          <p:cNvCxnSpPr>
            <a:cxnSpLocks/>
          </p:cNvCxnSpPr>
          <p:nvPr/>
        </p:nvCxnSpPr>
        <p:spPr>
          <a:xfrm flipV="1">
            <a:off x="4197436" y="2147054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32C82DEC-A844-4B87-9D82-8379708E99DD}"/>
              </a:ext>
            </a:extLst>
          </p:cNvPr>
          <p:cNvCxnSpPr>
            <a:cxnSpLocks/>
          </p:cNvCxnSpPr>
          <p:nvPr/>
        </p:nvCxnSpPr>
        <p:spPr>
          <a:xfrm flipV="1">
            <a:off x="4446451" y="2147054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EE7CC116-34A4-49D6-AF24-4BE69D6141CC}"/>
              </a:ext>
            </a:extLst>
          </p:cNvPr>
          <p:cNvCxnSpPr>
            <a:cxnSpLocks/>
          </p:cNvCxnSpPr>
          <p:nvPr/>
        </p:nvCxnSpPr>
        <p:spPr>
          <a:xfrm flipV="1">
            <a:off x="4695466" y="2147054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39B8A2A3-ABB8-4361-BA9E-C7D906208314}"/>
              </a:ext>
            </a:extLst>
          </p:cNvPr>
          <p:cNvCxnSpPr>
            <a:cxnSpLocks/>
          </p:cNvCxnSpPr>
          <p:nvPr/>
        </p:nvCxnSpPr>
        <p:spPr>
          <a:xfrm flipV="1">
            <a:off x="4944481" y="2147054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B371C946-2AF7-46C0-BCF7-89E0EFD5911F}"/>
              </a:ext>
            </a:extLst>
          </p:cNvPr>
          <p:cNvCxnSpPr>
            <a:cxnSpLocks/>
          </p:cNvCxnSpPr>
          <p:nvPr/>
        </p:nvCxnSpPr>
        <p:spPr>
          <a:xfrm flipV="1">
            <a:off x="5193496" y="2147054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76306799-F2B4-48EF-94E2-8B69A217B850}"/>
              </a:ext>
            </a:extLst>
          </p:cNvPr>
          <p:cNvCxnSpPr>
            <a:cxnSpLocks/>
          </p:cNvCxnSpPr>
          <p:nvPr/>
        </p:nvCxnSpPr>
        <p:spPr>
          <a:xfrm flipV="1">
            <a:off x="5691526" y="2147054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AE169518-52D5-48F8-AEA3-E555CD39DBB6}"/>
              </a:ext>
            </a:extLst>
          </p:cNvPr>
          <p:cNvCxnSpPr>
            <a:cxnSpLocks/>
          </p:cNvCxnSpPr>
          <p:nvPr/>
        </p:nvCxnSpPr>
        <p:spPr>
          <a:xfrm flipV="1">
            <a:off x="5442511" y="2147054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BFE99049-150E-4C17-9A0C-5EFBB38E8DEB}"/>
              </a:ext>
            </a:extLst>
          </p:cNvPr>
          <p:cNvCxnSpPr>
            <a:cxnSpLocks/>
          </p:cNvCxnSpPr>
          <p:nvPr/>
        </p:nvCxnSpPr>
        <p:spPr>
          <a:xfrm flipV="1">
            <a:off x="5940541" y="2147054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3045BF29-1CAF-42F6-BCEC-ACAF3ABE67E3}"/>
              </a:ext>
            </a:extLst>
          </p:cNvPr>
          <p:cNvCxnSpPr>
            <a:cxnSpLocks/>
          </p:cNvCxnSpPr>
          <p:nvPr/>
        </p:nvCxnSpPr>
        <p:spPr>
          <a:xfrm flipV="1">
            <a:off x="6189555" y="2147054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4D190072-DF9E-4023-B96B-88CC2E1C3B93}"/>
              </a:ext>
            </a:extLst>
          </p:cNvPr>
          <p:cNvSpPr txBox="1"/>
          <p:nvPr/>
        </p:nvSpPr>
        <p:spPr>
          <a:xfrm>
            <a:off x="4144515" y="1268066"/>
            <a:ext cx="2097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TW" sz="2400" dirty="0">
                <a:solidFill>
                  <a:prstClr val="black"/>
                </a:solidFill>
              </a:rPr>
              <a:t>vocabulary size</a:t>
            </a:r>
            <a:endParaRPr lang="zh-TW" altLang="en-US" sz="2400" dirty="0">
              <a:solidFill>
                <a:prstClr val="black"/>
              </a:solidFill>
            </a:endParaRPr>
          </a:p>
        </p:txBody>
      </p:sp>
      <p:sp>
        <p:nvSpPr>
          <p:cNvPr id="43" name="右大括弧 42">
            <a:extLst>
              <a:ext uri="{FF2B5EF4-FFF2-40B4-BE49-F238E27FC236}">
                <a16:creationId xmlns:a16="http://schemas.microsoft.com/office/drawing/2014/main" id="{D30C4928-AE77-4246-B992-EABF74CF1AF5}"/>
              </a:ext>
            </a:extLst>
          </p:cNvPr>
          <p:cNvSpPr/>
          <p:nvPr/>
        </p:nvSpPr>
        <p:spPr>
          <a:xfrm rot="16200000">
            <a:off x="4992383" y="928465"/>
            <a:ext cx="382975" cy="2153525"/>
          </a:xfrm>
          <a:prstGeom prst="rightBrace">
            <a:avLst>
              <a:gd name="adj1" fmla="val 20460"/>
              <a:gd name="adj2" fmla="val 5000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5925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#20318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FFBF00"/>
      </a:accent1>
      <a:accent2>
        <a:srgbClr val="FAAF3F"/>
      </a:accent2>
      <a:accent3>
        <a:srgbClr val="000000"/>
      </a:accent3>
      <a:accent4>
        <a:srgbClr val="727272"/>
      </a:accent4>
      <a:accent5>
        <a:srgbClr val="595959"/>
      </a:accent5>
      <a:accent6>
        <a:srgbClr val="666666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FBF00"/>
    </a:accent1>
    <a:accent2>
      <a:srgbClr val="FAAF3F"/>
    </a:accent2>
    <a:accent3>
      <a:srgbClr val="000000"/>
    </a:accent3>
    <a:accent4>
      <a:srgbClr val="727272"/>
    </a:accent4>
    <a:accent5>
      <a:srgbClr val="595959"/>
    </a:accent5>
    <a:accent6>
      <a:srgbClr val="666666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FBF00"/>
    </a:accent1>
    <a:accent2>
      <a:srgbClr val="FAAF3F"/>
    </a:accent2>
    <a:accent3>
      <a:srgbClr val="000000"/>
    </a:accent3>
    <a:accent4>
      <a:srgbClr val="727272"/>
    </a:accent4>
    <a:accent5>
      <a:srgbClr val="595959"/>
    </a:accent5>
    <a:accent6>
      <a:srgbClr val="666666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FBF00"/>
    </a:accent1>
    <a:accent2>
      <a:srgbClr val="FAAF3F"/>
    </a:accent2>
    <a:accent3>
      <a:srgbClr val="000000"/>
    </a:accent3>
    <a:accent4>
      <a:srgbClr val="727272"/>
    </a:accent4>
    <a:accent5>
      <a:srgbClr val="595959"/>
    </a:accent5>
    <a:accent6>
      <a:srgbClr val="666666"/>
    </a:accent6>
    <a:hlink>
      <a:srgbClr val="4276AA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FBF00"/>
    </a:accent1>
    <a:accent2>
      <a:srgbClr val="FAAF3F"/>
    </a:accent2>
    <a:accent3>
      <a:srgbClr val="000000"/>
    </a:accent3>
    <a:accent4>
      <a:srgbClr val="727272"/>
    </a:accent4>
    <a:accent5>
      <a:srgbClr val="595959"/>
    </a:accent5>
    <a:accent6>
      <a:srgbClr val="666666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16</TotalTime>
  <Words>577</Words>
  <Application>Microsoft Office PowerPoint</Application>
  <PresentationFormat>如螢幕大小 (4:3)</PresentationFormat>
  <Paragraphs>78</Paragraphs>
  <Slides>11</Slides>
  <Notes>2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3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0" baseType="lpstr">
      <vt:lpstr>微軟正黑體</vt:lpstr>
      <vt:lpstr>Arial</vt:lpstr>
      <vt:lpstr>Calibri</vt:lpstr>
      <vt:lpstr>Calibri Light</vt:lpstr>
      <vt:lpstr>Impact</vt:lpstr>
      <vt:lpstr>主题5</vt:lpstr>
      <vt:lpstr>Office 佈景主題</vt:lpstr>
      <vt:lpstr>1_Office 佈景主題</vt:lpstr>
      <vt:lpstr>think-cell Slide</vt:lpstr>
      <vt:lpstr>BERT Introdce</vt:lpstr>
      <vt:lpstr>PowerPoint 簡報</vt:lpstr>
      <vt:lpstr>Introduce</vt:lpstr>
      <vt:lpstr>BERT Model - Introduce</vt:lpstr>
      <vt:lpstr>BERT Model - Introduce</vt:lpstr>
      <vt:lpstr>Bidirectional Encoder Representations from Transformers (BERT)</vt:lpstr>
      <vt:lpstr>BERT Model - 訓練流程</vt:lpstr>
      <vt:lpstr>BERT Model - 訓練流程</vt:lpstr>
      <vt:lpstr>Training of BERT</vt:lpstr>
      <vt:lpstr>BERT Model - Demo</vt:lpstr>
      <vt:lpstr>Thanks Deeper and Deeper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Razer</cp:lastModifiedBy>
  <cp:revision>11</cp:revision>
  <cp:lastPrinted>2018-06-07T16:00:00Z</cp:lastPrinted>
  <dcterms:created xsi:type="dcterms:W3CDTF">2018-06-07T16:00:00Z</dcterms:created>
  <dcterms:modified xsi:type="dcterms:W3CDTF">2020-12-28T03:35:24Z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