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Override4.xml" ContentType="application/vnd.openxmlformats-officedocument.themeOverride+xml"/>
  <Override PartName="/ppt/tags/tag6.xml" ContentType="application/vnd.openxmlformats-officedocument.presentationml.tags+xml"/>
  <Override PartName="/ppt/theme/themeOverride5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Override6.xml" ContentType="application/vnd.openxmlformats-officedocument.themeOverr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Override7.xml" ContentType="application/vnd.openxmlformats-officedocument.themeOverride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9" r:id="rId3"/>
    <p:sldId id="258" r:id="rId4"/>
    <p:sldId id="270" r:id="rId5"/>
    <p:sldId id="285" r:id="rId6"/>
    <p:sldId id="287" r:id="rId7"/>
    <p:sldId id="288" r:id="rId8"/>
    <p:sldId id="290" r:id="rId9"/>
    <p:sldId id="291" r:id="rId10"/>
    <p:sldId id="292" r:id="rId11"/>
    <p:sldId id="286" r:id="rId12"/>
    <p:sldId id="294" r:id="rId13"/>
    <p:sldId id="278" r:id="rId14"/>
    <p:sldId id="293" r:id="rId15"/>
    <p:sldId id="295" r:id="rId16"/>
    <p:sldId id="296" r:id="rId17"/>
    <p:sldId id="280" r:id="rId18"/>
    <p:sldId id="281" r:id="rId19"/>
    <p:sldId id="282" r:id="rId20"/>
    <p:sldId id="283" r:id="rId21"/>
    <p:sldId id="297" r:id="rId22"/>
    <p:sldId id="261" r:id="rId23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5D47"/>
    <a:srgbClr val="210408"/>
    <a:srgbClr val="EC0106"/>
    <a:srgbClr val="B03632"/>
    <a:srgbClr val="A20000"/>
    <a:srgbClr val="A40000"/>
    <a:srgbClr val="9E0000"/>
    <a:srgbClr val="C7450B"/>
    <a:srgbClr val="E24E0C"/>
    <a:srgbClr val="DC6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9" autoAdjust="0"/>
    <p:restoredTop sz="96182" autoAdjust="0"/>
  </p:normalViewPr>
  <p:slideViewPr>
    <p:cSldViewPr snapToGrid="0">
      <p:cViewPr>
        <p:scale>
          <a:sx n="100" d="100"/>
          <a:sy n="100" d="100"/>
        </p:scale>
        <p:origin x="204" y="1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B17E6D21-F120-4919-9EFA-F925BD0C1809}"/>
              </a:ext>
            </a:extLst>
          </p:cNvPr>
          <p:cNvGrpSpPr/>
          <p:nvPr userDrawn="1"/>
        </p:nvGrpSpPr>
        <p:grpSpPr>
          <a:xfrm>
            <a:off x="695960" y="-2842043"/>
            <a:ext cx="10824528" cy="9458350"/>
            <a:chOff x="695960" y="-2842043"/>
            <a:chExt cx="10824528" cy="9458350"/>
          </a:xfrm>
        </p:grpSpPr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A3C2E16E-7F12-4E00-BE31-42B9F357225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509055" y="-2842043"/>
              <a:ext cx="8011433" cy="9231959"/>
            </a:xfrm>
            <a:custGeom>
              <a:avLst/>
              <a:gdLst>
                <a:gd name="T0" fmla="*/ 1874 w 3748"/>
                <a:gd name="T1" fmla="*/ 0 h 4319"/>
                <a:gd name="T2" fmla="*/ 0 w 3748"/>
                <a:gd name="T3" fmla="*/ 1079 h 4319"/>
                <a:gd name="T4" fmla="*/ 0 w 3748"/>
                <a:gd name="T5" fmla="*/ 3240 h 4319"/>
                <a:gd name="T6" fmla="*/ 1874 w 3748"/>
                <a:gd name="T7" fmla="*/ 4319 h 4319"/>
                <a:gd name="T8" fmla="*/ 3748 w 3748"/>
                <a:gd name="T9" fmla="*/ 3240 h 4319"/>
                <a:gd name="T10" fmla="*/ 3748 w 3748"/>
                <a:gd name="T11" fmla="*/ 1079 h 4319"/>
                <a:gd name="T12" fmla="*/ 1874 w 3748"/>
                <a:gd name="T13" fmla="*/ 0 h 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8" h="4319">
                  <a:moveTo>
                    <a:pt x="1874" y="0"/>
                  </a:moveTo>
                  <a:lnTo>
                    <a:pt x="0" y="1079"/>
                  </a:lnTo>
                  <a:lnTo>
                    <a:pt x="0" y="3240"/>
                  </a:lnTo>
                  <a:lnTo>
                    <a:pt x="1874" y="4319"/>
                  </a:lnTo>
                  <a:lnTo>
                    <a:pt x="3748" y="3240"/>
                  </a:lnTo>
                  <a:lnTo>
                    <a:pt x="3748" y="1079"/>
                  </a:lnTo>
                  <a:lnTo>
                    <a:pt x="1874" y="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36484" r="-3636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51488BE8-69EC-4A9A-8369-E63E8941B4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60" y="241693"/>
              <a:ext cx="5119690" cy="5899664"/>
            </a:xfrm>
            <a:custGeom>
              <a:avLst/>
              <a:gdLst>
                <a:gd name="T0" fmla="*/ 1874 w 3748"/>
                <a:gd name="T1" fmla="*/ 0 h 4319"/>
                <a:gd name="T2" fmla="*/ 0 w 3748"/>
                <a:gd name="T3" fmla="*/ 1079 h 4319"/>
                <a:gd name="T4" fmla="*/ 0 w 3748"/>
                <a:gd name="T5" fmla="*/ 3240 h 4319"/>
                <a:gd name="T6" fmla="*/ 1874 w 3748"/>
                <a:gd name="T7" fmla="*/ 4319 h 4319"/>
                <a:gd name="T8" fmla="*/ 3748 w 3748"/>
                <a:gd name="T9" fmla="*/ 3240 h 4319"/>
                <a:gd name="T10" fmla="*/ 3748 w 3748"/>
                <a:gd name="T11" fmla="*/ 1079 h 4319"/>
                <a:gd name="T12" fmla="*/ 1874 w 3748"/>
                <a:gd name="T13" fmla="*/ 0 h 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8" h="4319">
                  <a:moveTo>
                    <a:pt x="1874" y="0"/>
                  </a:moveTo>
                  <a:lnTo>
                    <a:pt x="0" y="1079"/>
                  </a:lnTo>
                  <a:lnTo>
                    <a:pt x="0" y="3240"/>
                  </a:lnTo>
                  <a:lnTo>
                    <a:pt x="1874" y="4319"/>
                  </a:lnTo>
                  <a:lnTo>
                    <a:pt x="3748" y="3240"/>
                  </a:lnTo>
                  <a:lnTo>
                    <a:pt x="3748" y="1079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CE5D4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52B0F295-D75B-467D-B253-DA28368134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0623" y="4318218"/>
              <a:ext cx="7955416" cy="2298089"/>
            </a:xfrm>
            <a:custGeom>
              <a:avLst/>
              <a:gdLst>
                <a:gd name="T0" fmla="*/ 0 w 4978"/>
                <a:gd name="T1" fmla="*/ 0 h 1438"/>
                <a:gd name="T2" fmla="*/ 2489 w 4978"/>
                <a:gd name="T3" fmla="*/ 1438 h 1438"/>
                <a:gd name="T4" fmla="*/ 4978 w 4978"/>
                <a:gd name="T5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78" h="1438">
                  <a:moveTo>
                    <a:pt x="0" y="0"/>
                  </a:moveTo>
                  <a:lnTo>
                    <a:pt x="2489" y="1438"/>
                  </a:lnTo>
                  <a:lnTo>
                    <a:pt x="4978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823854" y="5578476"/>
            <a:ext cx="7672186" cy="558799"/>
          </a:xfrm>
        </p:spPr>
        <p:txBody>
          <a:bodyPr anchor="t">
            <a:normAutofit/>
          </a:bodyPr>
          <a:lstStyle>
            <a:lvl1pPr marL="0" indent="0" algn="r">
              <a:buNone/>
              <a:defRPr sz="1600">
                <a:solidFill>
                  <a:schemeClr val="accent3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949209" y="1130300"/>
            <a:ext cx="6693016" cy="3183836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5544733"/>
            <a:ext cx="2867524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0" y="5841004"/>
            <a:ext cx="2867524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>
            <a:extLst>
              <a:ext uri="{FF2B5EF4-FFF2-40B4-BE49-F238E27FC236}">
                <a16:creationId xmlns:a16="http://schemas.microsoft.com/office/drawing/2014/main" xmlns:p14="http://schemas.microsoft.com/office/powerpoint/2010/main" xmlns="" id="{6E0A0000-C9EC-41F9-9457-6F2EC527F0AC}"/>
              </a:ext>
            </a:extLst>
          </p:cNvPr>
          <p:cNvSpPr>
            <a:spLocks/>
          </p:cNvSpPr>
          <p:nvPr userDrawn="1"/>
        </p:nvSpPr>
        <p:spPr bwMode="auto">
          <a:xfrm>
            <a:off x="695960" y="479168"/>
            <a:ext cx="5119690" cy="5899664"/>
          </a:xfrm>
          <a:custGeom>
            <a:avLst/>
            <a:gdLst>
              <a:gd name="T0" fmla="*/ 1874 w 3748"/>
              <a:gd name="T1" fmla="*/ 0 h 4319"/>
              <a:gd name="T2" fmla="*/ 0 w 3748"/>
              <a:gd name="T3" fmla="*/ 1079 h 4319"/>
              <a:gd name="T4" fmla="*/ 0 w 3748"/>
              <a:gd name="T5" fmla="*/ 3240 h 4319"/>
              <a:gd name="T6" fmla="*/ 1874 w 3748"/>
              <a:gd name="T7" fmla="*/ 4319 h 4319"/>
              <a:gd name="T8" fmla="*/ 3748 w 3748"/>
              <a:gd name="T9" fmla="*/ 3240 h 4319"/>
              <a:gd name="T10" fmla="*/ 3748 w 3748"/>
              <a:gd name="T11" fmla="*/ 1079 h 4319"/>
              <a:gd name="T12" fmla="*/ 1874 w 3748"/>
              <a:gd name="T13" fmla="*/ 0 h 4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8" h="4319">
                <a:moveTo>
                  <a:pt x="1874" y="0"/>
                </a:moveTo>
                <a:lnTo>
                  <a:pt x="0" y="1079"/>
                </a:lnTo>
                <a:lnTo>
                  <a:pt x="0" y="3240"/>
                </a:lnTo>
                <a:lnTo>
                  <a:pt x="1874" y="4319"/>
                </a:lnTo>
                <a:lnTo>
                  <a:pt x="3748" y="3240"/>
                </a:lnTo>
                <a:lnTo>
                  <a:pt x="3748" y="1079"/>
                </a:lnTo>
                <a:lnTo>
                  <a:pt x="1874" y="0"/>
                </a:lnTo>
                <a:close/>
              </a:path>
            </a:pathLst>
          </a:custGeom>
          <a:solidFill>
            <a:srgbClr val="CE5D4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098599" y="26579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099715" y="35532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xmlns:p14="http://schemas.microsoft.com/office/powerpoint/2010/main" xmlns="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:p14="http://schemas.microsoft.com/office/powerpoint/2010/main" xmlns="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:p14="http://schemas.microsoft.com/office/powerpoint/2010/main" xmlns="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xmlns:p14="http://schemas.microsoft.com/office/powerpoint/2010/main" xmlns="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xmlns:p14="http://schemas.microsoft.com/office/powerpoint/2010/main" xmlns="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99391505-0ED0-4506-936F-52505EF1686C}"/>
              </a:ext>
            </a:extLst>
          </p:cNvPr>
          <p:cNvGrpSpPr/>
          <p:nvPr userDrawn="1"/>
        </p:nvGrpSpPr>
        <p:grpSpPr>
          <a:xfrm flipH="1">
            <a:off x="695960" y="-2842043"/>
            <a:ext cx="10824528" cy="9458350"/>
            <a:chOff x="695960" y="-2842043"/>
            <a:chExt cx="10824528" cy="9458350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FC465888-34E2-4A7E-80D2-92BBD9280B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509055" y="-2842043"/>
              <a:ext cx="8011433" cy="9231959"/>
            </a:xfrm>
            <a:custGeom>
              <a:avLst/>
              <a:gdLst>
                <a:gd name="T0" fmla="*/ 1874 w 3748"/>
                <a:gd name="T1" fmla="*/ 0 h 4319"/>
                <a:gd name="T2" fmla="*/ 0 w 3748"/>
                <a:gd name="T3" fmla="*/ 1079 h 4319"/>
                <a:gd name="T4" fmla="*/ 0 w 3748"/>
                <a:gd name="T5" fmla="*/ 3240 h 4319"/>
                <a:gd name="T6" fmla="*/ 1874 w 3748"/>
                <a:gd name="T7" fmla="*/ 4319 h 4319"/>
                <a:gd name="T8" fmla="*/ 3748 w 3748"/>
                <a:gd name="T9" fmla="*/ 3240 h 4319"/>
                <a:gd name="T10" fmla="*/ 3748 w 3748"/>
                <a:gd name="T11" fmla="*/ 1079 h 4319"/>
                <a:gd name="T12" fmla="*/ 1874 w 3748"/>
                <a:gd name="T13" fmla="*/ 0 h 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8" h="4319">
                  <a:moveTo>
                    <a:pt x="1874" y="0"/>
                  </a:moveTo>
                  <a:lnTo>
                    <a:pt x="0" y="1079"/>
                  </a:lnTo>
                  <a:lnTo>
                    <a:pt x="0" y="3240"/>
                  </a:lnTo>
                  <a:lnTo>
                    <a:pt x="1874" y="4319"/>
                  </a:lnTo>
                  <a:lnTo>
                    <a:pt x="3748" y="3240"/>
                  </a:lnTo>
                  <a:lnTo>
                    <a:pt x="3748" y="1079"/>
                  </a:lnTo>
                  <a:lnTo>
                    <a:pt x="1874" y="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36484" r="-3636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3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549CC44A-F314-499E-846A-FB8F04ED3E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60" y="241693"/>
              <a:ext cx="5119690" cy="5899664"/>
            </a:xfrm>
            <a:custGeom>
              <a:avLst/>
              <a:gdLst>
                <a:gd name="T0" fmla="*/ 1874 w 3748"/>
                <a:gd name="T1" fmla="*/ 0 h 4319"/>
                <a:gd name="T2" fmla="*/ 0 w 3748"/>
                <a:gd name="T3" fmla="*/ 1079 h 4319"/>
                <a:gd name="T4" fmla="*/ 0 w 3748"/>
                <a:gd name="T5" fmla="*/ 3240 h 4319"/>
                <a:gd name="T6" fmla="*/ 1874 w 3748"/>
                <a:gd name="T7" fmla="*/ 4319 h 4319"/>
                <a:gd name="T8" fmla="*/ 3748 w 3748"/>
                <a:gd name="T9" fmla="*/ 3240 h 4319"/>
                <a:gd name="T10" fmla="*/ 3748 w 3748"/>
                <a:gd name="T11" fmla="*/ 1079 h 4319"/>
                <a:gd name="T12" fmla="*/ 1874 w 3748"/>
                <a:gd name="T13" fmla="*/ 0 h 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8" h="4319">
                  <a:moveTo>
                    <a:pt x="1874" y="0"/>
                  </a:moveTo>
                  <a:lnTo>
                    <a:pt x="0" y="1079"/>
                  </a:lnTo>
                  <a:lnTo>
                    <a:pt x="0" y="3240"/>
                  </a:lnTo>
                  <a:lnTo>
                    <a:pt x="1874" y="4319"/>
                  </a:lnTo>
                  <a:lnTo>
                    <a:pt x="3748" y="3240"/>
                  </a:lnTo>
                  <a:lnTo>
                    <a:pt x="3748" y="1079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CE5D4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9FC0C4B5-6A75-4A11-962E-91FE2C70F8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0623" y="4318218"/>
              <a:ext cx="7955416" cy="2298089"/>
            </a:xfrm>
            <a:custGeom>
              <a:avLst/>
              <a:gdLst>
                <a:gd name="T0" fmla="*/ 0 w 4978"/>
                <a:gd name="T1" fmla="*/ 0 h 1438"/>
                <a:gd name="T2" fmla="*/ 2489 w 4978"/>
                <a:gd name="T3" fmla="*/ 1438 h 1438"/>
                <a:gd name="T4" fmla="*/ 4978 w 4978"/>
                <a:gd name="T5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78" h="1438">
                  <a:moveTo>
                    <a:pt x="0" y="0"/>
                  </a:moveTo>
                  <a:lnTo>
                    <a:pt x="2489" y="1438"/>
                  </a:lnTo>
                  <a:lnTo>
                    <a:pt x="4978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096000" y="1135064"/>
            <a:ext cx="5119690" cy="3183154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99208" y="5836134"/>
            <a:ext cx="5119690" cy="297966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9210" y="5539863"/>
            <a:ext cx="5119690" cy="283972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xmlns:p15="http://schemas.microsoft.com/office/powerpoint/2012/main" xmlns:p14="http://schemas.microsoft.com/office/powerpoint/2010/main" xmlns="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xmlns:p15="http://schemas.microsoft.com/office/powerpoint/2012/main" xmlns:p14="http://schemas.microsoft.com/office/powerpoint/2010/main" xmlns="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xmlns:p15="http://schemas.microsoft.com/office/powerpoint/2012/main" xmlns:p14="http://schemas.microsoft.com/office/powerpoint/2010/main" xmlns="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:p14="http://schemas.microsoft.com/office/powerpoint/2010/main" xmlns:a16="http://schemas.microsoft.com/office/drawing/2014/main" xmlns="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nniliang.com/notebooks/Delete/git_r/two_month_report/202011_2021_1/11_2_to_11__6_first/code/minst_ex1.ipynb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xmlns:v="urn:schemas-microsoft-com:vml" xmlns:mc="http://schemas.openxmlformats.org/markup-compatibility/2006" xmlns:p14="http://schemas.microsoft.com/office/powerpoint/2010/main" xmlns="" id="{3C326D0B-7DAB-41B6-8030-2E4A18CC9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xmlns:v="urn:schemas-microsoft-com:vml" xmlns:p14="http://schemas.microsoft.com/office/powerpoint/2010/main" xmlns="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xmlns:v="urn:schemas-microsoft-com:vml" xmlns:mc="http://schemas.openxmlformats.org/markup-compatibility/2006" xmlns:p14="http://schemas.microsoft.com/office/powerpoint/2010/main" xmlns="" id="{EC933494-1B63-4A32-964F-D05236799BA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深度學習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類神經網路介紹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accent3"/>
                </a:solidFill>
              </a:rPr>
              <a:t>王家祥</a:t>
            </a:r>
            <a:r>
              <a:rPr lang="en-US" altLang="zh-TW" dirty="0" smtClean="0">
                <a:solidFill>
                  <a:schemeClr val="accent3"/>
                </a:solidFill>
              </a:rPr>
              <a:t>	</a:t>
            </a:r>
            <a:endParaRPr lang="en-US" altLang="zh-CN" dirty="0">
              <a:solidFill>
                <a:schemeClr val="accent3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accent3"/>
                </a:solidFill>
              </a:rPr>
              <a:t>2020-11-06</a:t>
            </a: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1.4 </a:t>
            </a:r>
            <a:r>
              <a:rPr lang="zh-TW" altLang="en-US" dirty="0"/>
              <a:t>前向傳播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寫成向量格式</a:t>
            </a:r>
            <a:r>
              <a:rPr lang="zh-TW" altLang="en-US" dirty="0" smtClean="0"/>
              <a:t>如下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輸出的值則為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g(x) </a:t>
            </a:r>
            <a:r>
              <a:rPr lang="zh-TW" altLang="en-US" dirty="0"/>
              <a:t>圖像</a:t>
            </a:r>
            <a:r>
              <a:rPr lang="en-US" altLang="zh-TW" dirty="0"/>
              <a:t>: </a:t>
            </a:r>
            <a:r>
              <a:rPr lang="en-US" altLang="zh-TW" dirty="0" smtClean="0"/>
              <a:t>sigmoid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926" y="1347838"/>
            <a:ext cx="5457143" cy="80952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985" y="2762308"/>
            <a:ext cx="5790477" cy="93333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425" y="4314825"/>
            <a:ext cx="2857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1.5 </a:t>
            </a:r>
            <a:r>
              <a:rPr lang="zh-TW" altLang="en-US" dirty="0"/>
              <a:t>反向傳播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 smtClean="0"/>
              <a:t>定義</a:t>
            </a:r>
            <a:r>
              <a:rPr lang="en-US" altLang="zh-TW" dirty="0" smtClean="0"/>
              <a:t>:</a:t>
            </a:r>
            <a:r>
              <a:rPr lang="zh-TW" altLang="en-US" dirty="0" smtClean="0"/>
              <a:t> 損失函數求導更新之前的係數 </a:t>
            </a:r>
            <a:r>
              <a:rPr lang="en-US" altLang="zh-TW" dirty="0" smtClean="0"/>
              <a:t>(ex: ½(y’ - y)^2)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500186"/>
            <a:ext cx="5619750" cy="421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5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1.5 </a:t>
            </a:r>
            <a:r>
              <a:rPr lang="zh-TW" altLang="en-US" dirty="0"/>
              <a:t>反向傳播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反向传播是根据链式求导法则对参数</a:t>
            </a:r>
            <a:r>
              <a:rPr lang="en-US" altLang="zh-CN" dirty="0" err="1"/>
              <a:t>w,b</a:t>
            </a:r>
            <a:r>
              <a:rPr lang="zh-CN" altLang="en-US" dirty="0" smtClean="0"/>
              <a:t>更新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62" y="1871662"/>
            <a:ext cx="5586528" cy="277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5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常用</a:t>
            </a:r>
            <a:r>
              <a:rPr lang="zh-TW" altLang="en-US" dirty="0"/>
              <a:t>框架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:p14="http://schemas.microsoft.com/office/powerpoint/2010/main" xmlns="" id="{04F69230-F3A6-4586-9371-A858F4763E9F}"/>
              </a:ext>
            </a:extLst>
          </p:cNvPr>
          <p:cNvSpPr txBox="1"/>
          <p:nvPr/>
        </p:nvSpPr>
        <p:spPr>
          <a:xfrm>
            <a:off x="2636995" y="298404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4936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神經</a:t>
            </a:r>
            <a:r>
              <a:rPr lang="zh-TW" altLang="en-US" dirty="0" smtClean="0"/>
              <a:t>網路框架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err="1"/>
              <a:t>tensorflow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1.x , 2.x </a:t>
            </a:r>
            <a:r>
              <a:rPr lang="zh-TW" altLang="en-US" dirty="0"/>
              <a:t>版本 </a:t>
            </a:r>
            <a:r>
              <a:rPr lang="en-US" altLang="zh-TW" dirty="0"/>
              <a:t>(</a:t>
            </a:r>
            <a:r>
              <a:rPr lang="zh-TW" altLang="en-US" dirty="0"/>
              <a:t>新版跟舊版的接口差異</a:t>
            </a:r>
            <a:r>
              <a:rPr lang="zh-TW" altLang="en-US" dirty="0" smtClean="0"/>
              <a:t>大</a:t>
            </a:r>
            <a:r>
              <a:rPr lang="en-US" altLang="zh-TW" dirty="0" smtClean="0"/>
              <a:t>, </a:t>
            </a:r>
            <a:r>
              <a:rPr lang="zh-TW" altLang="en-US" dirty="0" smtClean="0"/>
              <a:t>相容性問題多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 err="1"/>
              <a:t>keras</a:t>
            </a:r>
            <a:r>
              <a:rPr lang="en-US" altLang="zh-TW" dirty="0"/>
              <a:t> </a:t>
            </a:r>
            <a:r>
              <a:rPr lang="zh-TW" altLang="en-US" dirty="0"/>
              <a:t>框架</a:t>
            </a:r>
          </a:p>
          <a:p>
            <a:r>
              <a:rPr lang="zh-TW" altLang="en-US" dirty="0"/>
              <a:t>高階的 </a:t>
            </a:r>
            <a:r>
              <a:rPr lang="en-US" altLang="zh-TW" dirty="0" err="1"/>
              <a:t>api</a:t>
            </a:r>
            <a:r>
              <a:rPr lang="en-US" altLang="zh-TW" dirty="0"/>
              <a:t> </a:t>
            </a:r>
            <a:r>
              <a:rPr lang="zh-TW" altLang="en-US" dirty="0"/>
              <a:t>框架</a:t>
            </a:r>
            <a:r>
              <a:rPr lang="en-US" altLang="zh-TW" dirty="0"/>
              <a:t>, </a:t>
            </a:r>
            <a:r>
              <a:rPr lang="zh-TW" altLang="en-US" dirty="0"/>
              <a:t>撰寫</a:t>
            </a:r>
            <a:r>
              <a:rPr lang="zh-TW" altLang="en-US" dirty="0" smtClean="0"/>
              <a:t>容易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建立</a:t>
            </a:r>
            <a:r>
              <a:rPr lang="zh-TW" altLang="en-US" dirty="0"/>
              <a:t>簡單的線性執行的</a:t>
            </a:r>
            <a:r>
              <a:rPr lang="zh-TW" altLang="en-US" dirty="0" smtClean="0"/>
              <a:t>模型</a:t>
            </a:r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4" y="3438523"/>
            <a:ext cx="10380331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33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神經</a:t>
            </a:r>
            <a:r>
              <a:rPr lang="zh-TW" altLang="en-US" dirty="0" smtClean="0"/>
              <a:t>網路框架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91" y="1481328"/>
            <a:ext cx="8700364" cy="401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3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神經</a:t>
            </a:r>
            <a:r>
              <a:rPr lang="zh-TW" altLang="en-US" dirty="0" smtClean="0"/>
              <a:t>網路框架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err="1"/>
              <a:t>tensorflow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1.x , 2.x </a:t>
            </a:r>
            <a:r>
              <a:rPr lang="zh-TW" altLang="en-US" dirty="0"/>
              <a:t>版本 </a:t>
            </a:r>
            <a:r>
              <a:rPr lang="en-US" altLang="zh-TW" dirty="0"/>
              <a:t>(</a:t>
            </a:r>
            <a:r>
              <a:rPr lang="zh-TW" altLang="en-US" dirty="0"/>
              <a:t>新版跟舊版的接口差異</a:t>
            </a:r>
            <a:r>
              <a:rPr lang="zh-TW" altLang="en-US" dirty="0" smtClean="0"/>
              <a:t>大</a:t>
            </a:r>
            <a:r>
              <a:rPr lang="en-US" altLang="zh-TW" dirty="0" smtClean="0"/>
              <a:t>, </a:t>
            </a:r>
            <a:r>
              <a:rPr lang="zh-TW" altLang="en-US" dirty="0" smtClean="0"/>
              <a:t>相容性問題多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 err="1"/>
              <a:t>keras</a:t>
            </a:r>
            <a:r>
              <a:rPr lang="en-US" altLang="zh-TW" dirty="0"/>
              <a:t> </a:t>
            </a:r>
            <a:r>
              <a:rPr lang="zh-TW" altLang="en-US" dirty="0"/>
              <a:t>框架</a:t>
            </a:r>
          </a:p>
          <a:p>
            <a:r>
              <a:rPr lang="zh-TW" altLang="en-US" dirty="0"/>
              <a:t>高階的 </a:t>
            </a:r>
            <a:r>
              <a:rPr lang="en-US" altLang="zh-TW" dirty="0" err="1"/>
              <a:t>api</a:t>
            </a:r>
            <a:r>
              <a:rPr lang="en-US" altLang="zh-TW" dirty="0"/>
              <a:t> </a:t>
            </a:r>
            <a:r>
              <a:rPr lang="zh-TW" altLang="en-US" dirty="0"/>
              <a:t>框架</a:t>
            </a:r>
            <a:r>
              <a:rPr lang="en-US" altLang="zh-TW" dirty="0"/>
              <a:t>, </a:t>
            </a:r>
            <a:r>
              <a:rPr lang="zh-TW" altLang="en-US" dirty="0"/>
              <a:t>撰寫</a:t>
            </a:r>
            <a:r>
              <a:rPr lang="zh-TW" altLang="en-US" dirty="0" smtClean="0"/>
              <a:t>容易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建立</a:t>
            </a:r>
            <a:r>
              <a:rPr lang="zh-TW" altLang="en-US" dirty="0"/>
              <a:t>簡單的線性執行的</a:t>
            </a:r>
            <a:r>
              <a:rPr lang="zh-TW" altLang="en-US" dirty="0" smtClean="0"/>
              <a:t>模型</a:t>
            </a:r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4" y="3438523"/>
            <a:ext cx="10380331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39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簡單類神經網路實作 </a:t>
            </a:r>
            <a:r>
              <a:rPr lang="en-US" altLang="zh-TW" dirty="0"/>
              <a:t>Demo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:p14="http://schemas.microsoft.com/office/powerpoint/2010/main" xmlns="" id="{04F69230-F3A6-4586-9371-A858F4763E9F}"/>
              </a:ext>
            </a:extLst>
          </p:cNvPr>
          <p:cNvSpPr txBox="1"/>
          <p:nvPr/>
        </p:nvSpPr>
        <p:spPr>
          <a:xfrm>
            <a:off x="2636995" y="298404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36393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</a:t>
            </a:r>
            <a:r>
              <a:rPr lang="zh-CN" altLang="en-US" sz="100" smtClean="0"/>
              <a:t> </a:t>
            </a:r>
            <a:r>
              <a:rPr lang="zh-CN" altLang="en-US" smtClean="0"/>
              <a:t>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簡單類神經網路實作 </a:t>
            </a:r>
            <a:r>
              <a:rPr lang="en-US" altLang="zh-TW" dirty="0"/>
              <a:t>Demo</a:t>
            </a:r>
            <a:endParaRPr lang="zh-CN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http://www.gunniliang.com/notebooks/Delete/git_r/two_month_report/202011_2021_1/11_2_to_11__</a:t>
            </a:r>
            <a:r>
              <a:rPr lang="en-US" altLang="zh-TW" dirty="0" smtClean="0">
                <a:hlinkClick r:id="rId3"/>
              </a:rPr>
              <a:t>6_first/code/minst_ex1.ipynb</a:t>
            </a: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090738"/>
            <a:ext cx="7188228" cy="29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2770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  <a:r>
              <a:rPr lang="en-US" altLang="zh-TW" dirty="0"/>
              <a:t>(10</a:t>
            </a:r>
            <a:r>
              <a:rPr lang="zh-TW" altLang="en-US" dirty="0"/>
              <a:t>月搞炸的</a:t>
            </a:r>
            <a:r>
              <a:rPr lang="en-US" altLang="zh-TW" dirty="0"/>
              <a:t>BERT)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:p14="http://schemas.microsoft.com/office/powerpoint/2010/main" xmlns="" id="{04F69230-F3A6-4586-9371-A858F4763E9F}"/>
              </a:ext>
            </a:extLst>
          </p:cNvPr>
          <p:cNvSpPr txBox="1"/>
          <p:nvPr/>
        </p:nvSpPr>
        <p:spPr>
          <a:xfrm>
            <a:off x="2636995" y="298404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69483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:p14="http://schemas.microsoft.com/office/powerpoint/2010/main" xmlns="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759C196-DA28-4241-ABB5-975367026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TW" altLang="en-US" b="0" dirty="0" smtClean="0">
                    <a:latin typeface="+mn-lt"/>
                    <a:ea typeface="+mn-ea"/>
                    <a:sym typeface="+mn-lt"/>
                  </a:rPr>
                  <a:t>類</a:t>
                </a:r>
                <a:r>
                  <a:rPr lang="zh-TW" altLang="en-US" b="0" dirty="0">
                    <a:latin typeface="+mn-lt"/>
                    <a:ea typeface="+mn-ea"/>
                    <a:sym typeface="+mn-lt"/>
                  </a:rPr>
                  <a:t>神經網路</a:t>
                </a:r>
                <a:r>
                  <a:rPr lang="zh-TW" altLang="en-US" b="0" dirty="0" smtClean="0">
                    <a:latin typeface="+mn-lt"/>
                    <a:ea typeface="+mn-ea"/>
                    <a:sym typeface="+mn-lt"/>
                  </a:rPr>
                  <a:t>介紹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TW" altLang="en-US" b="0" dirty="0" smtClean="0">
                    <a:latin typeface="+mn-lt"/>
                    <a:ea typeface="+mn-ea"/>
                    <a:sym typeface="+mn-lt"/>
                  </a:rPr>
                  <a:t>常用</a:t>
                </a:r>
                <a:r>
                  <a:rPr lang="zh-TW" altLang="en-US" b="0" dirty="0">
                    <a:latin typeface="+mn-lt"/>
                    <a:ea typeface="+mn-ea"/>
                    <a:sym typeface="+mn-lt"/>
                  </a:rPr>
                  <a:t>框架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b="0" dirty="0" err="1" smtClean="0">
                    <a:latin typeface="+mn-lt"/>
                    <a:ea typeface="+mn-ea"/>
                    <a:sym typeface="+mn-lt"/>
                  </a:rPr>
                  <a:t>Keras</a:t>
                </a:r>
                <a:r>
                  <a:rPr lang="zh-TW" altLang="en-US" b="0" dirty="0" smtClean="0">
                    <a:latin typeface="+mn-lt"/>
                    <a:ea typeface="+mn-ea"/>
                    <a:sym typeface="+mn-lt"/>
                  </a:rPr>
                  <a:t>簡單</a:t>
                </a:r>
                <a:r>
                  <a:rPr lang="zh-TW" altLang="en-US" b="0" dirty="0">
                    <a:latin typeface="+mn-lt"/>
                    <a:ea typeface="+mn-ea"/>
                    <a:sym typeface="+mn-lt"/>
                  </a:rPr>
                  <a:t>類神經網路實</a:t>
                </a:r>
                <a:r>
                  <a:rPr lang="zh-TW" altLang="en-US" b="0" dirty="0" smtClean="0">
                    <a:latin typeface="+mn-lt"/>
                    <a:ea typeface="+mn-ea"/>
                    <a:sym typeface="+mn-lt"/>
                  </a:rPr>
                  <a:t>作</a:t>
                </a:r>
                <a:r>
                  <a:rPr lang="en-US" altLang="zh-TW" b="0" dirty="0" smtClean="0">
                    <a:latin typeface="+mn-lt"/>
                    <a:ea typeface="+mn-ea"/>
                    <a:sym typeface="+mn-lt"/>
                  </a:rPr>
                  <a:t>Demo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TW" altLang="en-US" b="0" dirty="0">
                    <a:latin typeface="+mn-lt"/>
                    <a:ea typeface="+mn-ea"/>
                    <a:sym typeface="+mn-lt"/>
                  </a:rPr>
                  <a:t>補充</a:t>
                </a:r>
                <a:r>
                  <a:rPr lang="en-US" altLang="zh-TW" b="0" dirty="0">
                    <a:latin typeface="+mn-lt"/>
                    <a:ea typeface="+mn-ea"/>
                    <a:sym typeface="+mn-lt"/>
                  </a:rPr>
                  <a:t>(10</a:t>
                </a:r>
                <a:r>
                  <a:rPr lang="zh-TW" altLang="en-US" b="0" dirty="0">
                    <a:latin typeface="+mn-lt"/>
                    <a:ea typeface="+mn-ea"/>
                    <a:sym typeface="+mn-lt"/>
                  </a:rPr>
                  <a:t>月搞炸的</a:t>
                </a: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BERT Model)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smtClean="0">
                    <a:solidFill>
                      <a:schemeClr val="accent1"/>
                    </a:solidFill>
                    <a:cs typeface="+mn-ea"/>
                    <a:sym typeface="+mn-lt"/>
                  </a:rPr>
                  <a:t>CON</a:t>
                </a:r>
                <a:r>
                  <a:rPr lang="tr-TR" sz="100" b="1" smtClean="0">
                    <a:solidFill>
                      <a:schemeClr val="accent1"/>
                    </a:solidFill>
                    <a:cs typeface="+mn-ea"/>
                    <a:sym typeface="+mn-lt"/>
                  </a:rPr>
                  <a:t> </a:t>
                </a:r>
                <a:r>
                  <a:rPr lang="tr-TR" sz="2800" b="1" smtClean="0">
                    <a:solidFill>
                      <a:schemeClr val="accent1"/>
                    </a:solidFill>
                    <a:cs typeface="+mn-ea"/>
                    <a:sym typeface="+mn-lt"/>
                  </a:rPr>
                  <a:t>TENTS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xmlns:p14="http://schemas.microsoft.com/office/powerpoint/2010/main" xmlns="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</a:t>
            </a:r>
            <a:r>
              <a:rPr lang="zh-CN" altLang="en-US" sz="100" smtClean="0"/>
              <a:t> </a:t>
            </a:r>
            <a:r>
              <a:rPr lang="zh-CN" altLang="en-US" smtClean="0"/>
              <a:t>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BERT Bidirectional Encoder </a:t>
            </a:r>
            <a:r>
              <a:rPr lang="en-US" altLang="zh-CN" dirty="0" err="1" smtClean="0"/>
              <a:t>Represetations</a:t>
            </a:r>
            <a:r>
              <a:rPr lang="en-US" altLang="zh-CN" dirty="0" smtClean="0"/>
              <a:t> from Transformers</a:t>
            </a:r>
            <a:endParaRPr lang="zh-CN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/>
              <a:t>Ref https://leemeng.tw/attack_on_bert_transfer_learning_in_nlp.html </a:t>
            </a:r>
            <a:endParaRPr lang="en-US" altLang="zh-TW" dirty="0" smtClean="0"/>
          </a:p>
          <a:p>
            <a:endParaRPr lang="zh-TW" altLang="en-US" b="1" dirty="0"/>
          </a:p>
        </p:txBody>
      </p:sp>
      <p:pic>
        <p:nvPicPr>
          <p:cNvPr id="7170" name="Picture 2" descr="C:\Users\23742\AppData\Local\Temp\Clipboarder.2020.11.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8" y="1625462"/>
            <a:ext cx="7450137" cy="44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9974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</a:t>
            </a:r>
            <a:r>
              <a:rPr lang="zh-CN" altLang="en-US" sz="100" smtClean="0"/>
              <a:t> </a:t>
            </a:r>
            <a:r>
              <a:rPr lang="zh-CN" altLang="en-US" smtClean="0"/>
              <a:t>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BERT Bidirectional Encoder </a:t>
            </a:r>
            <a:r>
              <a:rPr lang="en-US" altLang="zh-CN" dirty="0" err="1" smtClean="0"/>
              <a:t>Represetations</a:t>
            </a:r>
            <a:r>
              <a:rPr lang="en-US" altLang="zh-CN" dirty="0" smtClean="0"/>
              <a:t> from Transformers</a:t>
            </a:r>
            <a:endParaRPr lang="zh-CN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b="1" dirty="0" smtClean="0"/>
              <a:t>Transformers</a:t>
            </a:r>
          </a:p>
          <a:p>
            <a:r>
              <a:rPr lang="en-US" altLang="zh-TW" b="1"/>
              <a:t>https://leemeng.tw/neural-machine-translation-with-transformer-and-tensorflow2.html</a:t>
            </a:r>
            <a:endParaRPr lang="en-US" altLang="zh-TW" b="1" dirty="0" smtClean="0"/>
          </a:p>
          <a:p>
            <a:endParaRPr lang="zh-TW" alt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2233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xmlns:v="urn:schemas-microsoft-com:vml" xmlns:mc="http://schemas.openxmlformats.org/markup-compatibility/2006" xmlns:p14="http://schemas.microsoft.com/office/powerpoint/2010/main" xmlns="" id="{A6A819F1-33AF-45D7-8BF6-2B0A9769C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xmlns:v="urn:schemas-microsoft-com:vml" xmlns:p14="http://schemas.microsoft.com/office/powerpoint/2010/main" xmlns="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xmlns:v="urn:schemas-microsoft-com:vml" xmlns:mc="http://schemas.openxmlformats.org/markup-compatibility/2006" xmlns:p14="http://schemas.microsoft.com/office/powerpoint/2010/main" xmlns="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10000" dirty="0" smtClean="0">
                <a:solidFill>
                  <a:schemeClr val="accent2">
                    <a:lumMod val="50000"/>
                  </a:schemeClr>
                </a:solidFill>
              </a:rPr>
              <a:t>Thank</a:t>
            </a:r>
            <a:r>
              <a:rPr lang="en-US" altLang="zh-CN" sz="1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0000" dirty="0" smtClean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Next will be CNN  Network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Sean and NN introduce</a:t>
            </a:r>
            <a:endParaRPr lang="en-US" altLang="zh-CN" dirty="0"/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zh-TW" altLang="en-US" sz="3200" b="0" dirty="0">
                <a:sym typeface="+mn-lt"/>
              </a:rPr>
              <a:t>類神經網路介紹</a:t>
            </a:r>
            <a:endParaRPr lang="en-US" altLang="zh-CN" sz="3200" b="0" dirty="0"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:p14="http://schemas.microsoft.com/office/powerpoint/2010/main" xmlns="" id="{04F69230-F3A6-4586-9371-A858F4763E9F}"/>
              </a:ext>
            </a:extLst>
          </p:cNvPr>
          <p:cNvSpPr txBox="1"/>
          <p:nvPr/>
        </p:nvSpPr>
        <p:spPr>
          <a:xfrm>
            <a:off x="2636995" y="298404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1.1</a:t>
            </a:r>
            <a:r>
              <a:rPr lang="zh-TW" altLang="en-US" dirty="0"/>
              <a:t>神經元架構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请在插入</a:t>
            </a:r>
            <a:r>
              <a:rPr lang="zh-CN" altLang="en-US" sz="100" dirty="0" smtClean="0"/>
              <a:t> </a:t>
            </a:r>
            <a:r>
              <a:rPr lang="zh-CN" altLang="en-US" dirty="0" smtClean="0"/>
              <a:t>菜单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894" y="2613589"/>
            <a:ext cx="5641087" cy="3370608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047750" y="1320927"/>
            <a:ext cx="5867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Dendrite</a:t>
            </a:r>
            <a:r>
              <a:rPr lang="en-US" altLang="zh-TW" sz="2000" b="1" dirty="0"/>
              <a:t>/</a:t>
            </a:r>
            <a:r>
              <a:rPr lang="zh-TW" altLang="en-US" sz="2000" b="1" dirty="0"/>
              <a:t>樹突</a:t>
            </a:r>
            <a:r>
              <a:rPr lang="en-US" altLang="zh-TW" sz="2000" b="1" dirty="0"/>
              <a:t>(input)</a:t>
            </a:r>
          </a:p>
          <a:p>
            <a:r>
              <a:rPr lang="en-US" altLang="zh-TW" sz="2000" b="1" dirty="0"/>
              <a:t>Axon/</a:t>
            </a:r>
            <a:r>
              <a:rPr lang="zh-TW" altLang="en-US" sz="2000" b="1" dirty="0"/>
              <a:t>軸突</a:t>
            </a:r>
            <a:r>
              <a:rPr lang="en-US" altLang="zh-TW" sz="2000" b="1" dirty="0"/>
              <a:t>(output)</a:t>
            </a:r>
          </a:p>
          <a:p>
            <a:r>
              <a:rPr lang="en-US" altLang="zh-TW" sz="2000" b="1" dirty="0" smtClean="0"/>
              <a:t>Nucleus/</a:t>
            </a:r>
            <a:r>
              <a:rPr lang="zh-TW" altLang="en-US" sz="2000" b="1" dirty="0" smtClean="0"/>
              <a:t>神經元</a:t>
            </a:r>
            <a:r>
              <a:rPr lang="en-US" altLang="zh-TW" sz="2000" b="1" dirty="0" smtClean="0"/>
              <a:t>(</a:t>
            </a:r>
            <a:r>
              <a:rPr lang="en-US" altLang="zh-TW" sz="2000" b="1" dirty="0"/>
              <a:t>activate</a:t>
            </a:r>
            <a:r>
              <a:rPr lang="en-US" altLang="zh-TW" sz="2000" b="1" dirty="0" smtClean="0"/>
              <a:t>,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compute</a:t>
            </a:r>
            <a:r>
              <a:rPr lang="en-US" altLang="zh-TW" sz="2000" b="1" dirty="0"/>
              <a:t>)</a:t>
            </a:r>
          </a:p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281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1.2</a:t>
            </a:r>
            <a:r>
              <a:rPr lang="zh-TW" altLang="en-US" dirty="0"/>
              <a:t>定義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類神經網路是一種模仿生物神經系統的數學模型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CN" altLang="en-US" dirty="0"/>
              <a:t>神经网络模型建立在很多神经元之上，每一个神经元又是一个个学习模型。这些神经元（也叫激活单元，</a:t>
            </a:r>
            <a:r>
              <a:rPr lang="en-US" altLang="zh-CN" dirty="0"/>
              <a:t>activation  unit</a:t>
            </a:r>
            <a:r>
              <a:rPr lang="zh-CN" altLang="en-US" dirty="0"/>
              <a:t>）采纳一些特征作为输出，并且根据本身的模型提供一个输出。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45" y="2474477"/>
            <a:ext cx="5991225" cy="364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7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1.2</a:t>
            </a:r>
            <a:r>
              <a:rPr lang="zh-TW" altLang="en-US" dirty="0"/>
              <a:t>定義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類神經網路是一種模仿生物神經系統的數學模型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1609725"/>
            <a:ext cx="65532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9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1.3 </a:t>
            </a:r>
            <a:r>
              <a:rPr lang="zh-TW" altLang="en-US" dirty="0" smtClean="0"/>
              <a:t>簡單</a:t>
            </a:r>
            <a:r>
              <a:rPr lang="zh-TW" altLang="en-US" dirty="0"/>
              <a:t>的神經網路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880" y="1133476"/>
            <a:ext cx="6517612" cy="3209924"/>
          </a:xfrm>
        </p:spPr>
      </p:pic>
      <p:sp>
        <p:nvSpPr>
          <p:cNvPr id="7" name="文字方塊 6"/>
          <p:cNvSpPr txBox="1"/>
          <p:nvPr/>
        </p:nvSpPr>
        <p:spPr>
          <a:xfrm>
            <a:off x="2695575" y="4772024"/>
            <a:ext cx="55964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其中</a:t>
            </a:r>
            <a:r>
              <a:rPr lang="en-US" altLang="zh-CN" dirty="0"/>
              <a:t>,x1,x2,x3 </a:t>
            </a:r>
            <a:r>
              <a:rPr lang="zh-CN" altLang="en-US" dirty="0"/>
              <a:t>是输入单元（</a:t>
            </a:r>
            <a:r>
              <a:rPr lang="en-US" altLang="zh-CN" dirty="0"/>
              <a:t>input units</a:t>
            </a:r>
            <a:r>
              <a:rPr lang="zh-CN" altLang="en-US" dirty="0"/>
              <a:t>）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我</a:t>
            </a:r>
            <a:r>
              <a:rPr lang="zh-CN" altLang="en-US" dirty="0"/>
              <a:t>们将原始数据输入给它们。 </a:t>
            </a:r>
            <a:r>
              <a:rPr lang="en-US" altLang="zh-CN" dirty="0"/>
              <a:t>a1,a2,a3 </a:t>
            </a:r>
            <a:r>
              <a:rPr lang="zh-CN" altLang="en-US" dirty="0"/>
              <a:t>是中间单元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它</a:t>
            </a:r>
            <a:r>
              <a:rPr lang="zh-CN" altLang="en-US" dirty="0"/>
              <a:t>们负责将数据进行处理，然后呈递到下一层。 </a:t>
            </a:r>
            <a:endParaRPr lang="en-US" altLang="zh-CN" dirty="0" smtClean="0"/>
          </a:p>
          <a:p>
            <a:r>
              <a:rPr lang="zh-CN" altLang="en-US" dirty="0" smtClean="0"/>
              <a:t>最</a:t>
            </a:r>
            <a:r>
              <a:rPr lang="zh-CN" altLang="en-US" dirty="0"/>
              <a:t>后是输出单元，它负责计算</a:t>
            </a:r>
            <a:r>
              <a:rPr lang="en-US" altLang="zh-CN" dirty="0"/>
              <a:t>h(x)</a:t>
            </a:r>
            <a:r>
              <a:rPr lang="zh-CN" altLang="en-US" dirty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224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1.3 </a:t>
            </a:r>
            <a:r>
              <a:rPr lang="zh-TW" altLang="en-US" dirty="0" smtClean="0"/>
              <a:t>簡單</a:t>
            </a:r>
            <a:r>
              <a:rPr lang="zh-TW" altLang="en-US" dirty="0"/>
              <a:t>的神經網路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31" y="1066801"/>
            <a:ext cx="4734719" cy="2917452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4490553"/>
            <a:ext cx="9353551" cy="97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9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请在插入菜单</a:t>
            </a:r>
            <a:r>
              <a:rPr lang="en-US" altLang="zh-CN" smtClean="0"/>
              <a:t>—</a:t>
            </a:r>
            <a:r>
              <a:rPr lang="zh-CN" altLang="en-US" smtClean="0"/>
              <a:t>页眉和页脚中修改此文本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1.4 </a:t>
            </a:r>
            <a:r>
              <a:rPr lang="zh-TW" altLang="en-US" dirty="0"/>
              <a:t>前向傳播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上面进行的讨论中只是将特征矩阵中的一行（一个训练实例）喂给了神经网络，我们需要将整个训练集都喂给我们的神经网络算法来学习模型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我们可以知道：每一个</a:t>
            </a:r>
            <a:r>
              <a:rPr lang="en-US" altLang="zh-CN" dirty="0"/>
              <a:t>a</a:t>
            </a:r>
            <a:r>
              <a:rPr lang="zh-CN" altLang="en-US" dirty="0"/>
              <a:t>都是由上一层所有的</a:t>
            </a:r>
            <a:r>
              <a:rPr lang="en-US" altLang="zh-CN" dirty="0"/>
              <a:t>x</a:t>
            </a:r>
            <a:r>
              <a:rPr lang="zh-CN" altLang="en-US" dirty="0"/>
              <a:t>和每一个</a:t>
            </a:r>
            <a:r>
              <a:rPr lang="en-US" altLang="zh-CN" dirty="0"/>
              <a:t>x</a:t>
            </a:r>
            <a:r>
              <a:rPr lang="zh-CN" altLang="en-US" dirty="0"/>
              <a:t>所对应的</a:t>
            </a:r>
            <a:r>
              <a:rPr lang="en-US" altLang="zh-CN" dirty="0"/>
              <a:t>w</a:t>
            </a:r>
            <a:r>
              <a:rPr lang="zh-CN" altLang="en-US" dirty="0"/>
              <a:t>决定的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我</a:t>
            </a:r>
            <a:r>
              <a:rPr lang="zh-CN" altLang="en-US" dirty="0" smtClean="0"/>
              <a:t>们把</a:t>
            </a:r>
            <a:r>
              <a:rPr lang="zh-CN" altLang="en-US" dirty="0"/>
              <a:t>这样从左到右的算法称为前向传播算法</a:t>
            </a:r>
            <a:r>
              <a:rPr lang="en-US" altLang="zh-CN" dirty="0"/>
              <a:t>( FORWARD PROPAGATION </a:t>
            </a:r>
            <a:r>
              <a:rPr lang="en-US" altLang="zh-CN" dirty="0" smtClean="0"/>
              <a:t>)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490787"/>
            <a:ext cx="5048250" cy="37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1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27188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CE5D47"/>
      </a:accent1>
      <a:accent2>
        <a:srgbClr val="B13D24"/>
      </a:accent2>
      <a:accent3>
        <a:srgbClr val="742B1C"/>
      </a:accent3>
      <a:accent4>
        <a:srgbClr val="CDD9E7"/>
      </a:accent4>
      <a:accent5>
        <a:srgbClr val="4C150C"/>
      </a:accent5>
      <a:accent6>
        <a:srgbClr val="76839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CE5D47"/>
    </a:accent1>
    <a:accent2>
      <a:srgbClr val="B13D24"/>
    </a:accent2>
    <a:accent3>
      <a:srgbClr val="742B1C"/>
    </a:accent3>
    <a:accent4>
      <a:srgbClr val="CDD9E7"/>
    </a:accent4>
    <a:accent5>
      <a:srgbClr val="4C150C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CE5D47"/>
    </a:accent1>
    <a:accent2>
      <a:srgbClr val="B13D24"/>
    </a:accent2>
    <a:accent3>
      <a:srgbClr val="742B1C"/>
    </a:accent3>
    <a:accent4>
      <a:srgbClr val="CDD9E7"/>
    </a:accent4>
    <a:accent5>
      <a:srgbClr val="4C150C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CE5D47"/>
    </a:accent1>
    <a:accent2>
      <a:srgbClr val="B13D24"/>
    </a:accent2>
    <a:accent3>
      <a:srgbClr val="742B1C"/>
    </a:accent3>
    <a:accent4>
      <a:srgbClr val="CDD9E7"/>
    </a:accent4>
    <a:accent5>
      <a:srgbClr val="4C150C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CE5D47"/>
    </a:accent1>
    <a:accent2>
      <a:srgbClr val="B13D24"/>
    </a:accent2>
    <a:accent3>
      <a:srgbClr val="742B1C"/>
    </a:accent3>
    <a:accent4>
      <a:srgbClr val="CDD9E7"/>
    </a:accent4>
    <a:accent5>
      <a:srgbClr val="4C150C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CE5D47"/>
    </a:accent1>
    <a:accent2>
      <a:srgbClr val="B13D24"/>
    </a:accent2>
    <a:accent3>
      <a:srgbClr val="742B1C"/>
    </a:accent3>
    <a:accent4>
      <a:srgbClr val="CDD9E7"/>
    </a:accent4>
    <a:accent5>
      <a:srgbClr val="4C150C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CE5D47"/>
    </a:accent1>
    <a:accent2>
      <a:srgbClr val="B13D24"/>
    </a:accent2>
    <a:accent3>
      <a:srgbClr val="742B1C"/>
    </a:accent3>
    <a:accent4>
      <a:srgbClr val="CDD9E7"/>
    </a:accent4>
    <a:accent5>
      <a:srgbClr val="4C150C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CE5D47"/>
    </a:accent1>
    <a:accent2>
      <a:srgbClr val="B13D24"/>
    </a:accent2>
    <a:accent3>
      <a:srgbClr val="742B1C"/>
    </a:accent3>
    <a:accent4>
      <a:srgbClr val="CDD9E7"/>
    </a:accent4>
    <a:accent5>
      <a:srgbClr val="4C150C"/>
    </a:accent5>
    <a:accent6>
      <a:srgbClr val="768394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152</TotalTime>
  <Words>820</Words>
  <Application>Microsoft Office PowerPoint</Application>
  <PresentationFormat>自訂</PresentationFormat>
  <Paragraphs>104</Paragraphs>
  <Slides>22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4" baseType="lpstr">
      <vt:lpstr>主题5</vt:lpstr>
      <vt:lpstr>think-cell Slide</vt:lpstr>
      <vt:lpstr>深度學習 類神經網路介紹</vt:lpstr>
      <vt:lpstr>PowerPoint 簡報</vt:lpstr>
      <vt:lpstr>類神經網路介紹</vt:lpstr>
      <vt:lpstr>1.1神經元架構</vt:lpstr>
      <vt:lpstr>1.2定義</vt:lpstr>
      <vt:lpstr>1.2定義</vt:lpstr>
      <vt:lpstr>1.3 簡單的神經網路架構</vt:lpstr>
      <vt:lpstr>1.3 簡單的神經網路架構</vt:lpstr>
      <vt:lpstr>1.4 前向傳播</vt:lpstr>
      <vt:lpstr>1.4 前向傳播</vt:lpstr>
      <vt:lpstr>1.5 反向傳播</vt:lpstr>
      <vt:lpstr>1.5 反向傳播</vt:lpstr>
      <vt:lpstr>Python常用框架</vt:lpstr>
      <vt:lpstr>2.神經網路框架</vt:lpstr>
      <vt:lpstr>2.神經網路框架</vt:lpstr>
      <vt:lpstr>2.神經網路框架</vt:lpstr>
      <vt:lpstr>簡單類神經網路實作 Demo</vt:lpstr>
      <vt:lpstr>簡單類神經網路實作 Demo</vt:lpstr>
      <vt:lpstr>補充(10月搞炸的BERT)</vt:lpstr>
      <vt:lpstr>BERT Bidirectional Encoder Represetations from Transformers</vt:lpstr>
      <vt:lpstr>BERT Bidirectional Encoder Represetations from Transformers</vt:lpstr>
      <vt:lpstr>Thank s Next will be CNN  Network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bihjbhujnujmuiju</cp:lastModifiedBy>
  <cp:revision>32</cp:revision>
  <cp:lastPrinted>2019-04-27T16:00:00Z</cp:lastPrinted>
  <dcterms:created xsi:type="dcterms:W3CDTF">2019-04-27T16:00:00Z</dcterms:created>
  <dcterms:modified xsi:type="dcterms:W3CDTF">2020-11-03T02:22:46Z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