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69" r:id="rId3"/>
    <p:sldId id="258" r:id="rId4"/>
    <p:sldId id="281" r:id="rId5"/>
    <p:sldId id="282" r:id="rId6"/>
    <p:sldId id="278" r:id="rId7"/>
    <p:sldId id="297" r:id="rId8"/>
    <p:sldId id="283" r:id="rId9"/>
    <p:sldId id="284" r:id="rId10"/>
    <p:sldId id="285" r:id="rId11"/>
    <p:sldId id="300" r:id="rId12"/>
    <p:sldId id="287" r:id="rId13"/>
    <p:sldId id="279" r:id="rId14"/>
    <p:sldId id="286" r:id="rId15"/>
    <p:sldId id="288" r:id="rId16"/>
    <p:sldId id="290" r:id="rId17"/>
    <p:sldId id="301" r:id="rId18"/>
    <p:sldId id="296" r:id="rId19"/>
    <p:sldId id="292" r:id="rId20"/>
    <p:sldId id="280" r:id="rId21"/>
    <p:sldId id="299" r:id="rId22"/>
    <p:sldId id="270" r:id="rId23"/>
    <p:sldId id="26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100" d="100"/>
          <a:sy n="100" d="100"/>
        </p:scale>
        <p:origin x="-84" y="-131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2020/12/22</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a16="http://schemas.microsoft.com/office/drawing/2014/main" xmlns=""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a16="http://schemas.microsoft.com/office/drawing/2014/main" xmlns=""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a16="http://schemas.microsoft.com/office/drawing/2014/main" xmlns=""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a16="http://schemas.microsoft.com/office/drawing/2014/main" xmlns=""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a16="http://schemas.microsoft.com/office/drawing/2014/main" xmlns=""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a16="http://schemas.microsoft.com/office/drawing/2014/main" xmlns=""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a16="http://schemas.microsoft.com/office/drawing/2014/main" xmlns=""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a16="http://schemas.microsoft.com/office/drawing/2014/main" xmlns=""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a16="http://schemas.microsoft.com/office/drawing/2014/main" xmlns=""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a16="http://schemas.microsoft.com/office/drawing/2014/main" xmlns=""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a16="http://schemas.microsoft.com/office/drawing/2014/main" xmlns=""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a16="http://schemas.microsoft.com/office/drawing/2014/main" xmlns=""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a16="http://schemas.microsoft.com/office/drawing/2014/main" xmlns=""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a16="http://schemas.microsoft.com/office/drawing/2014/main" xmlns=""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a16="http://schemas.microsoft.com/office/drawing/2014/main" xmlns=""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a16="http://schemas.microsoft.com/office/drawing/2014/main" xmlns=""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a16="http://schemas.microsoft.com/office/drawing/2014/main" xmlns=""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a16="http://schemas.microsoft.com/office/drawing/2014/main" xmlns=""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a16="http://schemas.microsoft.com/office/drawing/2014/main" xmlns=""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a16="http://schemas.microsoft.com/office/drawing/2014/main" xmlns=""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a16="http://schemas.microsoft.com/office/drawing/2014/main" xmlns=""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a16="http://schemas.microsoft.com/office/drawing/2014/main" xmlns=""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a16="http://schemas.microsoft.com/office/drawing/2014/main" xmlns=""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a16="http://schemas.microsoft.com/office/drawing/2014/main" xmlns=""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a16="http://schemas.microsoft.com/office/drawing/2014/main" xmlns=""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a16="http://schemas.microsoft.com/office/drawing/2014/main" xmlns=""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a16="http://schemas.microsoft.com/office/drawing/2014/main" xmlns=""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a16="http://schemas.microsoft.com/office/drawing/2014/main" xmlns=""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a16="http://schemas.microsoft.com/office/drawing/2014/main" xmlns=""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a16="http://schemas.microsoft.com/office/drawing/2014/main" xmlns=""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a16="http://schemas.microsoft.com/office/drawing/2014/main" xmlns=""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a16="http://schemas.microsoft.com/office/drawing/2014/main" xmlns=""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a16="http://schemas.microsoft.com/office/drawing/2014/main" xmlns=""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a16="http://schemas.microsoft.com/office/drawing/2014/main" xmlns=""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a16="http://schemas.microsoft.com/office/drawing/2014/main" xmlns=""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a16="http://schemas.microsoft.com/office/drawing/2014/main" xmlns=""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a16="http://schemas.microsoft.com/office/drawing/2014/main" xmlns=""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a16="http://schemas.microsoft.com/office/drawing/2014/main" xmlns=""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a16="http://schemas.microsoft.com/office/drawing/2014/main" xmlns=""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a16="http://schemas.microsoft.com/office/drawing/2014/main" xmlns=""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a16="http://schemas.microsoft.com/office/drawing/2014/main" xmlns=""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a16="http://schemas.microsoft.com/office/drawing/2014/main" xmlns=""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a16="http://schemas.microsoft.com/office/drawing/2014/main" xmlns=""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a16="http://schemas.microsoft.com/office/drawing/2014/main" xmlns=""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a16="http://schemas.microsoft.com/office/drawing/2014/main" xmlns=""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a16="http://schemas.microsoft.com/office/drawing/2014/main" xmlns=""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a16="http://schemas.microsoft.com/office/drawing/2014/main" xmlns=""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a16="http://schemas.microsoft.com/office/drawing/2014/main" xmlns=""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xmlns=""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a16="http://schemas.microsoft.com/office/drawing/2014/main" xmlns=""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a16="http://schemas.microsoft.com/office/drawing/2014/main" xmlns=""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a16="http://schemas.microsoft.com/office/drawing/2014/main" xmlns=""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a16="http://schemas.microsoft.com/office/drawing/2014/main" xmlns=""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a16="http://schemas.microsoft.com/office/drawing/2014/main" xmlns=""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a16="http://schemas.microsoft.com/office/drawing/2014/main" xmlns=""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a16="http://schemas.microsoft.com/office/drawing/2014/main" xmlns=""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a16="http://schemas.microsoft.com/office/drawing/2014/main" xmlns=""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a16="http://schemas.microsoft.com/office/drawing/2014/main" xmlns=""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a16="http://schemas.microsoft.com/office/drawing/2014/main" xmlns=""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a16="http://schemas.microsoft.com/office/drawing/2014/main" xmlns=""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a16="http://schemas.microsoft.com/office/drawing/2014/main" xmlns=""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a16="http://schemas.microsoft.com/office/drawing/2014/main" xmlns=""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a16="http://schemas.microsoft.com/office/drawing/2014/main" xmlns=""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a16="http://schemas.microsoft.com/office/drawing/2014/main" xmlns=""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a16="http://schemas.microsoft.com/office/drawing/2014/main" xmlns=""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a16="http://schemas.microsoft.com/office/drawing/2014/main" xmlns=""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a16="http://schemas.microsoft.com/office/drawing/2014/main" xmlns=""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a16="http://schemas.microsoft.com/office/drawing/2014/main" xmlns=""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a16="http://schemas.microsoft.com/office/drawing/2014/main" xmlns=""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a16="http://schemas.microsoft.com/office/drawing/2014/main" xmlns=""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a16="http://schemas.microsoft.com/office/drawing/2014/main" xmlns=""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a16="http://schemas.microsoft.com/office/drawing/2014/main" xmlns=""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a16="http://schemas.microsoft.com/office/drawing/2014/main" xmlns=""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a16="http://schemas.microsoft.com/office/drawing/2014/main" xmlns=""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a16="http://schemas.microsoft.com/office/drawing/2014/main" xmlns=""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a16="http://schemas.microsoft.com/office/drawing/2014/main" xmlns=""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a16="http://schemas.microsoft.com/office/drawing/2014/main" xmlns=""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a16="http://schemas.microsoft.com/office/drawing/2014/main" xmlns=""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a16="http://schemas.microsoft.com/office/drawing/2014/main" xmlns=""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a16="http://schemas.microsoft.com/office/drawing/2014/main" xmlns=""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a16="http://schemas.microsoft.com/office/drawing/2014/main" xmlns=""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a16="http://schemas.microsoft.com/office/drawing/2014/main" xmlns=""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a16="http://schemas.microsoft.com/office/drawing/2014/main" xmlns=""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a16="http://schemas.microsoft.com/office/drawing/2014/main" xmlns=""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a16="http://schemas.microsoft.com/office/drawing/2014/main" xmlns=""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a16="http://schemas.microsoft.com/office/drawing/2014/main" xmlns=""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a16="http://schemas.microsoft.com/office/drawing/2014/main" xmlns=""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a16="http://schemas.microsoft.com/office/drawing/2014/main" xmlns=""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a16="http://schemas.microsoft.com/office/drawing/2014/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a16="http://schemas.microsoft.com/office/drawing/2014/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a16="http://schemas.microsoft.com/office/drawing/2014/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長短期</a:t>
            </a:r>
            <a:r>
              <a:rPr lang="zh-TW" altLang="en-US" sz="6000" dirty="0" smtClean="0"/>
              <a:t>記憶網路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a:t>
            </a:r>
            <a:r>
              <a:rPr lang="zh-TW" altLang="en-US" dirty="0"/>
              <a:t>王家祥</a:t>
            </a:r>
            <a:endParaRPr lang="en-US" altLang="zh-CN" dirty="0"/>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618001"/>
            <a:ext cx="6619875" cy="2308324"/>
          </a:xfrm>
          <a:prstGeom prst="rect">
            <a:avLst/>
          </a:prstGeom>
        </p:spPr>
        <p:txBody>
          <a:bodyPr wrap="square">
            <a:spAutoFit/>
          </a:bodyPr>
          <a:lstStyle/>
          <a:p>
            <a:r>
              <a:rPr lang="en-US" altLang="zh-TW" sz="4800" b="1" dirty="0">
                <a:solidFill>
                  <a:schemeClr val="accent2">
                    <a:lumMod val="60000"/>
                    <a:lumOff val="40000"/>
                  </a:schemeClr>
                </a:solidFill>
              </a:rPr>
              <a:t>Long/Short Term Memory</a:t>
            </a:r>
            <a:r>
              <a:rPr lang="zh-TW" altLang="en-US" sz="4800" b="1" dirty="0">
                <a:solidFill>
                  <a:schemeClr val="accent2">
                    <a:lumMod val="60000"/>
                    <a:lumOff val="40000"/>
                  </a:schemeClr>
                </a:solidFill>
              </a:rPr>
              <a:t>（</a:t>
            </a:r>
            <a:r>
              <a:rPr lang="en-US" altLang="zh-TW" sz="4800" b="1" dirty="0">
                <a:solidFill>
                  <a:schemeClr val="accent2">
                    <a:lumMod val="60000"/>
                    <a:lumOff val="40000"/>
                  </a:schemeClr>
                </a:solidFill>
              </a:rPr>
              <a:t>LSTM</a:t>
            </a:r>
            <a:r>
              <a:rPr lang="zh-TW" altLang="en-US" sz="4800" b="1" dirty="0">
                <a:solidFill>
                  <a:schemeClr val="accent2">
                    <a:lumMod val="60000"/>
                    <a:lumOff val="40000"/>
                  </a:schemeClr>
                </a:solidFill>
              </a:rPr>
              <a:t>） </a:t>
            </a:r>
            <a:r>
              <a:rPr lang="en-US" altLang="zh-TW" sz="4800" b="1" dirty="0">
                <a:solidFill>
                  <a:schemeClr val="accent2">
                    <a:lumMod val="60000"/>
                    <a:lumOff val="40000"/>
                  </a:schemeClr>
                </a:solidFill>
              </a:rPr>
              <a:t>Model </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p>
        </p:txBody>
      </p:sp>
      <p:sp>
        <p:nvSpPr>
          <p:cNvPr id="5" name="內容版面配置區 4"/>
          <p:cNvSpPr>
            <a:spLocks noGrp="1"/>
          </p:cNvSpPr>
          <p:nvPr>
            <p:ph sz="quarter" idx="13"/>
          </p:nvPr>
        </p:nvSpPr>
        <p:spPr/>
        <p:txBody>
          <a:bodyPr/>
          <a:lstStyle/>
          <a:p>
            <a:r>
              <a:rPr lang="zh-TW" altLang="en-US" dirty="0"/>
              <a:t>我們可以通過元素值域在</a:t>
            </a:r>
            <a:r>
              <a:rPr lang="en-US" altLang="zh-TW" dirty="0"/>
              <a:t>[0,1]</a:t>
            </a:r>
            <a:r>
              <a:rPr lang="zh-TW" altLang="en-US" dirty="0"/>
              <a:t>的輸入門、遺忘門和輸出門來控制隱藏狀態中信息的流動</a:t>
            </a:r>
            <a:r>
              <a:rPr lang="zh-TW" altLang="en-US" dirty="0" smtClean="0"/>
              <a:t>，</a:t>
            </a:r>
            <a:endParaRPr lang="en-US" altLang="zh-TW" dirty="0" smtClean="0"/>
          </a:p>
          <a:p>
            <a:r>
              <a:rPr lang="zh-TW" altLang="en-US" dirty="0" smtClean="0"/>
              <a:t>這</a:t>
            </a:r>
            <a:r>
              <a:rPr lang="zh-TW" altLang="en-US" dirty="0"/>
              <a:t>一般也是通過使用按元素乘法（符號為⊙）來實現的</a:t>
            </a:r>
            <a:r>
              <a:rPr lang="zh-TW" altLang="en-US" dirty="0" smtClean="0"/>
              <a:t>。</a:t>
            </a:r>
            <a:endParaRPr lang="en-US" altLang="zh-TW" dirty="0" smtClean="0"/>
          </a:p>
          <a:p>
            <a:r>
              <a:rPr lang="zh-TW" altLang="en-US" dirty="0" smtClean="0"/>
              <a:t>當前</a:t>
            </a:r>
            <a:r>
              <a:rPr lang="zh-TW" altLang="en-US" dirty="0"/>
              <a:t>時間步記憶細胞</a:t>
            </a:r>
            <a:r>
              <a:rPr lang="zh-TW" altLang="en-US" dirty="0" smtClean="0"/>
              <a:t>*𝑪𝑡</a:t>
            </a:r>
            <a:r>
              <a:rPr lang="zh-TW" altLang="en-US" dirty="0"/>
              <a:t>*∈ </a:t>
            </a:r>
            <a:r>
              <a:rPr lang="en-US" altLang="zh-TW" dirty="0"/>
              <a:t>ℝ*</a:t>
            </a:r>
            <a:r>
              <a:rPr lang="zh-TW" altLang="en-US" dirty="0"/>
              <a:t>𝑛*</a:t>
            </a:r>
            <a:r>
              <a:rPr lang="en-US" altLang="zh-TW" dirty="0"/>
              <a:t>×*ℎ</a:t>
            </a:r>
            <a:r>
              <a:rPr lang="zh-TW" altLang="en-US" dirty="0"/>
              <a:t>的計算組合了上一時間步記憶細胞和當前時間步候選記憶細胞的信息，並通過遺忘門和輸入門來控制信息的流動：</a:t>
            </a:r>
          </a:p>
        </p:txBody>
      </p:sp>
      <p:pic>
        <p:nvPicPr>
          <p:cNvPr id="10242" name="Picture 2" descr="E:\Delete\git_r\two_month_report\202011_2021_1\11_23_to_11_27_fourth\img\LSTM-5-1-MEMC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738" y="2606674"/>
            <a:ext cx="3967546" cy="5302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496" y="3136895"/>
            <a:ext cx="6435995" cy="3530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arn(inVertical)">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p>
        </p:txBody>
      </p:sp>
      <p:sp>
        <p:nvSpPr>
          <p:cNvPr id="5" name="內容版面配置區 4"/>
          <p:cNvSpPr>
            <a:spLocks noGrp="1"/>
          </p:cNvSpPr>
          <p:nvPr>
            <p:ph sz="quarter" idx="13"/>
          </p:nvPr>
        </p:nvSpPr>
        <p:spPr/>
        <p:txBody>
          <a:bodyPr/>
          <a:lstStyle/>
          <a:p>
            <a:r>
              <a:rPr lang="zh-TW" altLang="en-US" dirty="0"/>
              <a:t>遺忘門控制上一時間步的記憶</a:t>
            </a:r>
            <a:r>
              <a:rPr lang="zh-TW" altLang="en-US" dirty="0" smtClean="0"/>
              <a:t>細胞𝑪𝑡−</a:t>
            </a:r>
            <a:r>
              <a:rPr lang="en-US" altLang="zh-TW" dirty="0"/>
              <a:t>1</a:t>
            </a:r>
            <a:r>
              <a:rPr lang="zh-TW" altLang="en-US" dirty="0"/>
              <a:t>中的信息是否傳遞到當前時間步</a:t>
            </a:r>
            <a:r>
              <a:rPr lang="zh-TW" altLang="en-US" dirty="0" smtClean="0"/>
              <a:t>，</a:t>
            </a:r>
            <a:endParaRPr lang="en-US" altLang="zh-TW" dirty="0" smtClean="0"/>
          </a:p>
          <a:p>
            <a:r>
              <a:rPr lang="zh-TW" altLang="en-US" dirty="0" smtClean="0"/>
              <a:t>而</a:t>
            </a:r>
            <a:r>
              <a:rPr lang="zh-TW" altLang="en-US" dirty="0"/>
              <a:t>輸入門則控制當前時間步的</a:t>
            </a:r>
            <a:r>
              <a:rPr lang="zh-TW" altLang="en-US" dirty="0" smtClean="0"/>
              <a:t>輸入𝑿𝑡</a:t>
            </a:r>
            <a:r>
              <a:rPr lang="zh-TW" altLang="en-US" dirty="0"/>
              <a:t>通過候選記憶</a:t>
            </a:r>
            <a:r>
              <a:rPr lang="zh-TW" altLang="en-US" dirty="0" smtClean="0"/>
              <a:t>細胞𝑪*̃𝑡如何</a:t>
            </a:r>
            <a:r>
              <a:rPr lang="zh-TW" altLang="en-US" dirty="0"/>
              <a:t>流入當前時間步的記憶細胞</a:t>
            </a:r>
            <a:r>
              <a:rPr lang="zh-TW" altLang="en-US" dirty="0" smtClean="0"/>
              <a:t>。</a:t>
            </a:r>
            <a:endParaRPr lang="en-US" altLang="zh-TW" dirty="0" smtClean="0"/>
          </a:p>
          <a:p>
            <a:r>
              <a:rPr lang="zh-TW" altLang="en-US" dirty="0" smtClean="0"/>
              <a:t>如果</a:t>
            </a:r>
            <a:r>
              <a:rPr lang="zh-TW" altLang="en-US" dirty="0"/>
              <a:t>遺忘門一直近似</a:t>
            </a:r>
            <a:r>
              <a:rPr lang="en-US" altLang="zh-TW" dirty="0"/>
              <a:t>1</a:t>
            </a:r>
            <a:r>
              <a:rPr lang="zh-TW" altLang="en-US" dirty="0"/>
              <a:t>且輸入門一直近似</a:t>
            </a:r>
            <a:r>
              <a:rPr lang="en-US" altLang="zh-TW" dirty="0"/>
              <a:t>0</a:t>
            </a:r>
            <a:r>
              <a:rPr lang="zh-TW" altLang="en-US" dirty="0"/>
              <a:t>，過去的記憶細胞將一直通過時間保存並傳遞至當前時間步。這個設計</a:t>
            </a:r>
            <a:r>
              <a:rPr lang="zh-TW" altLang="en-US" dirty="0" smtClean="0"/>
              <a:t>可以更</a:t>
            </a:r>
            <a:r>
              <a:rPr lang="zh-TW" altLang="en-US" dirty="0"/>
              <a:t>好地捕捉時間序列中時間步距離較大的依賴關系。</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096" y="2622542"/>
            <a:ext cx="6829566" cy="374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5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2.4</a:t>
            </a:r>
            <a:r>
              <a:rPr lang="zh-TW" altLang="en-US" dirty="0"/>
              <a:t>隱藏狀態</a:t>
            </a:r>
          </a:p>
        </p:txBody>
      </p:sp>
      <p:sp>
        <p:nvSpPr>
          <p:cNvPr id="5" name="內容版面配置區 4"/>
          <p:cNvSpPr>
            <a:spLocks noGrp="1"/>
          </p:cNvSpPr>
          <p:nvPr>
            <p:ph sz="quarter" idx="13"/>
          </p:nvPr>
        </p:nvSpPr>
        <p:spPr/>
        <p:txBody>
          <a:bodyPr>
            <a:normAutofit/>
          </a:bodyPr>
          <a:lstStyle/>
          <a:p>
            <a:r>
              <a:rPr lang="zh-TW" altLang="en-US" sz="2000" b="1" dirty="0"/>
              <a:t>有了記憶細胞以後，接下來我們還可以通過輸出門來控制從記憶細胞到隱藏狀態**𝑯**𝑡*∈</a:t>
            </a:r>
            <a:r>
              <a:rPr lang="en-US" altLang="zh-TW" sz="2000" b="1" dirty="0"/>
              <a:t>ℝ*</a:t>
            </a:r>
            <a:r>
              <a:rPr lang="zh-TW" altLang="en-US" sz="2000" b="1" dirty="0"/>
              <a:t>𝑛*</a:t>
            </a:r>
            <a:r>
              <a:rPr lang="en-US" altLang="zh-TW" sz="2000" b="1" dirty="0"/>
              <a:t>×*ℎ</a:t>
            </a:r>
            <a:r>
              <a:rPr lang="zh-TW" altLang="en-US" sz="2000" b="1" dirty="0"/>
              <a:t>的信息的流動：</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4" y="2386806"/>
            <a:ext cx="6980038" cy="384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descr="E:\Delete\git_r\two_month_report\202011_2021_1\11_23_to_11_27_fourth\img\LSTM-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72" y="1928019"/>
            <a:ext cx="3408132" cy="45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a:t>
            </a:r>
            <a:r>
              <a:rPr lang="zh-TW" altLang="en-US" dirty="0"/>
              <a:t>圖解</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419185" cy="2024138"/>
          </a:xfrm>
        </p:spPr>
        <p:txBody>
          <a:bodyPr>
            <a:normAutofit/>
          </a:bodyPr>
          <a:lstStyle/>
          <a:p>
            <a:r>
              <a:rPr lang="zh-TW" altLang="en-US" sz="1600" dirty="0"/>
              <a:t>核心</a:t>
            </a:r>
            <a:r>
              <a:rPr lang="zh-TW" altLang="en-US" sz="1600" dirty="0" smtClean="0"/>
              <a:t>思想</a:t>
            </a:r>
            <a:endParaRPr lang="en-US" altLang="zh-TW" sz="1600" dirty="0" smtClean="0"/>
          </a:p>
          <a:p>
            <a:r>
              <a:rPr lang="en-US" altLang="zh-TW" sz="1600" dirty="0"/>
              <a:t>Forget-gate </a:t>
            </a:r>
            <a:r>
              <a:rPr lang="zh-TW" altLang="en-US" sz="1600" dirty="0"/>
              <a:t>忘記</a:t>
            </a:r>
            <a:r>
              <a:rPr lang="zh-TW" altLang="en-US" sz="1600" dirty="0" smtClean="0"/>
              <a:t>門</a:t>
            </a:r>
            <a:endParaRPr lang="en-US" altLang="zh-TW" sz="1600" dirty="0" smtClean="0"/>
          </a:p>
          <a:p>
            <a:r>
              <a:rPr lang="en-US" altLang="zh-TW" sz="1600" dirty="0"/>
              <a:t>Input-gate </a:t>
            </a:r>
            <a:r>
              <a:rPr lang="zh-TW" altLang="en-US" sz="1600" dirty="0"/>
              <a:t>輸入</a:t>
            </a:r>
            <a:r>
              <a:rPr lang="zh-TW" altLang="en-US" sz="1600" dirty="0" smtClean="0"/>
              <a:t>門</a:t>
            </a:r>
            <a:endParaRPr lang="en-US" altLang="zh-TW" sz="1600" dirty="0" smtClean="0"/>
          </a:p>
          <a:p>
            <a:r>
              <a:rPr lang="en-US" altLang="zh-TW" sz="1600" dirty="0"/>
              <a:t>Output-gate </a:t>
            </a:r>
            <a:r>
              <a:rPr lang="zh-TW" altLang="en-US" sz="1600" dirty="0"/>
              <a:t>輸出門</a:t>
            </a:r>
            <a:endParaRPr lang="en-US" altLang="zh-TW" sz="1600" dirty="0"/>
          </a:p>
          <a:p>
            <a:endParaRPr lang="zh-TW" altLang="en-US" dirty="0"/>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47156"/>
            <a:ext cx="4817316" cy="511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 </a:t>
            </a:r>
            <a:r>
              <a:rPr lang="en-US" altLang="zh-TW" dirty="0"/>
              <a:t>- </a:t>
            </a:r>
            <a:r>
              <a:rPr lang="zh-TW" altLang="en-US" dirty="0"/>
              <a:t>核心思想</a:t>
            </a:r>
          </a:p>
        </p:txBody>
      </p:sp>
      <p:sp>
        <p:nvSpPr>
          <p:cNvPr id="5" name="內容版面配置區 4"/>
          <p:cNvSpPr>
            <a:spLocks noGrp="1"/>
          </p:cNvSpPr>
          <p:nvPr>
            <p:ph sz="quarter" idx="13"/>
          </p:nvPr>
        </p:nvSpPr>
        <p:spPr/>
        <p:txBody>
          <a:bodyPr/>
          <a:lstStyle/>
          <a:p>
            <a:r>
              <a:rPr lang="en-US" altLang="zh-TW" dirty="0"/>
              <a:t>LSTM </a:t>
            </a:r>
            <a:r>
              <a:rPr lang="zh-TW" altLang="en-US" dirty="0"/>
              <a:t>的關鍵就是細胞狀態，水平線在圖上方貫穿運行</a:t>
            </a:r>
            <a:r>
              <a:rPr lang="zh-TW" altLang="en-US" dirty="0" smtClean="0"/>
              <a:t>。</a:t>
            </a:r>
            <a:endParaRPr lang="en-US" altLang="zh-TW" dirty="0" smtClean="0"/>
          </a:p>
          <a:p>
            <a:r>
              <a:rPr lang="zh-TW" altLang="en-US" dirty="0" smtClean="0"/>
              <a:t>細胞</a:t>
            </a:r>
            <a:r>
              <a:rPr lang="zh-TW" altLang="en-US" dirty="0"/>
              <a:t>狀態類似於傳送帶。直接在整個鏈上運行，只有一些少量的線性交互。信息在上面流傳保持不變會很容易。示意圖如下所示：</a:t>
            </a:r>
          </a:p>
        </p:txBody>
      </p:sp>
      <p:pic>
        <p:nvPicPr>
          <p:cNvPr id="13314" name="Picture 2" descr="E:\Delete\git_r\two_month_report\202011_2021_1\11_23_to_11_27_fourth\img\LSTM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265361"/>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-Forget-gate </a:t>
            </a:r>
            <a:r>
              <a:rPr lang="zh-TW" altLang="en-US" dirty="0"/>
              <a:t>忘記門</a:t>
            </a:r>
          </a:p>
        </p:txBody>
      </p:sp>
      <p:sp>
        <p:nvSpPr>
          <p:cNvPr id="5" name="內容版面配置區 4"/>
          <p:cNvSpPr>
            <a:spLocks noGrp="1"/>
          </p:cNvSpPr>
          <p:nvPr>
            <p:ph sz="quarter" idx="13"/>
          </p:nvPr>
        </p:nvSpPr>
        <p:spPr/>
        <p:txBody>
          <a:bodyPr/>
          <a:lstStyle/>
          <a:p>
            <a:r>
              <a:rPr lang="zh-TW" altLang="en-US" dirty="0"/>
              <a:t>作用對象：細胞狀態 。</a:t>
            </a:r>
          </a:p>
          <a:p>
            <a:r>
              <a:rPr lang="zh-TW" altLang="en-US" dirty="0"/>
              <a:t>作用：將細胞狀態中的信息選擇性的遺忘。</a:t>
            </a:r>
          </a:p>
          <a:p>
            <a:r>
              <a:rPr lang="zh-TW" altLang="en-US" dirty="0"/>
              <a:t>操作步驟：該門會讀取</a:t>
            </a:r>
            <a:r>
              <a:rPr lang="en-US" altLang="zh-TW" i="1" dirty="0"/>
              <a:t>ℎ</a:t>
            </a:r>
            <a:r>
              <a:rPr lang="zh-TW" altLang="en-US" i="1" dirty="0"/>
              <a:t>𝑡</a:t>
            </a:r>
            <a:r>
              <a:rPr lang="zh-TW" altLang="en-US" dirty="0"/>
              <a:t>−</a:t>
            </a:r>
            <a:r>
              <a:rPr lang="en-US" altLang="zh-TW" dirty="0"/>
              <a:t>1 </a:t>
            </a:r>
            <a:r>
              <a:rPr lang="zh-TW" altLang="en-US" dirty="0"/>
              <a:t>和</a:t>
            </a:r>
            <a:r>
              <a:rPr lang="zh-TW" altLang="en-US" i="1" dirty="0"/>
              <a:t>𝑥</a:t>
            </a:r>
            <a:r>
              <a:rPr lang="zh-TW" altLang="en-US" dirty="0"/>
              <a:t>𝑡</a:t>
            </a:r>
            <a:r>
              <a:rPr lang="zh-TW" altLang="en-US" i="1" dirty="0"/>
              <a:t>，輸出一個在 </a:t>
            </a:r>
            <a:r>
              <a:rPr lang="en-US" altLang="zh-TW" i="1" dirty="0"/>
              <a:t>0 </a:t>
            </a:r>
            <a:r>
              <a:rPr lang="zh-TW" altLang="en-US" i="1" dirty="0"/>
              <a:t>到 </a:t>
            </a:r>
            <a:r>
              <a:rPr lang="en-US" altLang="zh-TW" i="1" dirty="0"/>
              <a:t>1 </a:t>
            </a:r>
            <a:r>
              <a:rPr lang="zh-TW" altLang="en-US" i="1" dirty="0"/>
              <a:t>之間的數值給每個在細胞狀態𝐶</a:t>
            </a:r>
            <a:r>
              <a:rPr lang="zh-TW" altLang="en-US" dirty="0"/>
              <a:t>𝑡−</a:t>
            </a:r>
            <a:r>
              <a:rPr lang="en-US" altLang="zh-TW" dirty="0"/>
              <a:t>1</a:t>
            </a:r>
            <a:r>
              <a:rPr lang="zh-TW" altLang="en-US" dirty="0"/>
              <a:t>中的數字。</a:t>
            </a:r>
            <a:r>
              <a:rPr lang="en-US" altLang="zh-TW" dirty="0"/>
              <a:t>1 </a:t>
            </a:r>
            <a:r>
              <a:rPr lang="zh-TW" altLang="en-US" dirty="0"/>
              <a:t>表示“完全保留”，</a:t>
            </a:r>
            <a:r>
              <a:rPr lang="en-US" altLang="zh-TW" dirty="0"/>
              <a:t>0 </a:t>
            </a:r>
            <a:r>
              <a:rPr lang="zh-TW" altLang="en-US" dirty="0"/>
              <a:t>表示“完全舍</a:t>
            </a:r>
            <a:r>
              <a:rPr lang="zh-TW" altLang="en-US" dirty="0" smtClean="0"/>
              <a:t>棄</a:t>
            </a:r>
            <a:endParaRPr lang="zh-TW" altLang="en-US" dirty="0"/>
          </a:p>
          <a:p>
            <a:r>
              <a:rPr lang="zh-TW" altLang="en-US" dirty="0"/>
              <a:t/>
            </a:r>
            <a:br>
              <a:rPr lang="zh-TW" altLang="en-US" dirty="0"/>
            </a:br>
            <a:endParaRPr lang="zh-TW" altLang="en-US" dirty="0"/>
          </a:p>
        </p:txBody>
      </p:sp>
      <p:pic>
        <p:nvPicPr>
          <p:cNvPr id="14338" name="Picture 2" descr="E:\Delete\git_r\two_month_report\202011_2021_1\11_23_to_11_27_fourth\img\LSTM-forge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1" y="2693988"/>
            <a:ext cx="10261486" cy="317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p>
        </p:txBody>
      </p:sp>
      <p:sp>
        <p:nvSpPr>
          <p:cNvPr id="5" name="內容版面配置區 4"/>
          <p:cNvSpPr>
            <a:spLocks noGrp="1"/>
          </p:cNvSpPr>
          <p:nvPr>
            <p:ph sz="quarter" idx="13"/>
          </p:nvPr>
        </p:nvSpPr>
        <p:spPr/>
        <p:txBody>
          <a:bodyPr/>
          <a:lstStyle/>
          <a:p>
            <a:r>
              <a:rPr lang="zh-TW" altLang="en-US" dirty="0"/>
              <a:t> 作用對象：細胞狀態 </a:t>
            </a:r>
          </a:p>
          <a:p>
            <a:r>
              <a:rPr lang="zh-TW" altLang="en-US" dirty="0"/>
              <a:t>​ </a:t>
            </a:r>
            <a:r>
              <a:rPr lang="zh-TW" altLang="en-US" dirty="0" smtClean="0"/>
              <a:t>作用</a:t>
            </a:r>
            <a:r>
              <a:rPr lang="zh-TW" altLang="en-US" dirty="0"/>
              <a:t>：將新的信息選擇性的記錄到細胞狀態中</a:t>
            </a:r>
            <a:r>
              <a:rPr lang="zh-TW" altLang="en-US" dirty="0" smtClean="0"/>
              <a:t>。</a:t>
            </a:r>
            <a:endParaRPr lang="zh-TW" altLang="en-US" dirty="0"/>
          </a:p>
          <a:p>
            <a:r>
              <a:rPr lang="zh-TW" altLang="en-US" dirty="0"/>
              <a:t>​    操作步驟： </a:t>
            </a:r>
          </a:p>
          <a:p>
            <a:r>
              <a:rPr lang="zh-TW" altLang="en-US" dirty="0"/>
              <a:t>​	</a:t>
            </a:r>
            <a:r>
              <a:rPr lang="zh-TW" altLang="en-US" dirty="0" smtClean="0"/>
              <a:t>步驟</a:t>
            </a:r>
            <a:r>
              <a:rPr lang="en-US" altLang="zh-TW" dirty="0"/>
              <a:t>1.sigmoid </a:t>
            </a:r>
            <a:r>
              <a:rPr lang="zh-TW" altLang="en-US" dirty="0"/>
              <a:t>層稱 “輸入門層” 決定什麽值我們將要更新</a:t>
            </a:r>
            <a:r>
              <a:rPr lang="zh-TW" altLang="en-US" dirty="0" smtClean="0"/>
              <a:t>。</a:t>
            </a:r>
            <a:endParaRPr lang="zh-TW" altLang="en-US" dirty="0"/>
          </a:p>
          <a:p>
            <a:r>
              <a:rPr lang="zh-TW" altLang="en-US" dirty="0" smtClean="0"/>
              <a:t>​</a:t>
            </a:r>
            <a:r>
              <a:rPr lang="en-US" altLang="zh-TW" dirty="0" smtClean="0"/>
              <a:t>	</a:t>
            </a:r>
            <a:r>
              <a:rPr lang="zh-TW" altLang="en-US" dirty="0" smtClean="0"/>
              <a:t>步驟</a:t>
            </a:r>
            <a:r>
              <a:rPr lang="en-US" altLang="zh-TW" dirty="0"/>
              <a:t>2.tanh </a:t>
            </a:r>
            <a:r>
              <a:rPr lang="zh-TW" altLang="en-US" dirty="0"/>
              <a:t>層創建一個新的候選值向量*𝐶*̃ </a:t>
            </a:r>
            <a:r>
              <a:rPr lang="zh-TW" altLang="en-US" dirty="0" smtClean="0"/>
              <a:t>𝑡加入</a:t>
            </a:r>
            <a:r>
              <a:rPr lang="zh-TW" altLang="en-US" dirty="0"/>
              <a:t>到狀態中。</a:t>
            </a:r>
            <a:r>
              <a:rPr lang="zh-CN" altLang="en-US" dirty="0" smtClean="0"/>
              <a:t>： </a:t>
            </a:r>
            <a:endParaRPr lang="zh-TW" altLang="en-US" dirty="0"/>
          </a:p>
        </p:txBody>
      </p:sp>
      <p:pic>
        <p:nvPicPr>
          <p:cNvPr id="15362" name="Picture 2" descr="E:\Delete\git_r\two_month_report\202011_2021_1\11_23_to_11_27_fourth\img\LSTM-8-in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201988"/>
            <a:ext cx="9193756" cy="284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p>
        </p:txBody>
      </p:sp>
      <p:sp>
        <p:nvSpPr>
          <p:cNvPr id="5" name="內容版面配置區 4"/>
          <p:cNvSpPr>
            <a:spLocks noGrp="1"/>
          </p:cNvSpPr>
          <p:nvPr>
            <p:ph sz="quarter" idx="13"/>
          </p:nvPr>
        </p:nvSpPr>
        <p:spPr/>
        <p:txBody>
          <a:bodyPr/>
          <a:lstStyle/>
          <a:p>
            <a:r>
              <a:rPr lang="zh-TW" altLang="en-US" dirty="0" smtClean="0"/>
              <a:t>步驟</a:t>
            </a:r>
            <a:r>
              <a:rPr lang="en-US" altLang="zh-TW" dirty="0"/>
              <a:t>3</a:t>
            </a:r>
            <a:r>
              <a:rPr lang="zh-TW" altLang="en-US" dirty="0"/>
              <a:t>：將*𝑐𝑡*−</a:t>
            </a:r>
            <a:r>
              <a:rPr lang="en-US" altLang="zh-TW" dirty="0"/>
              <a:t>1</a:t>
            </a:r>
            <a:r>
              <a:rPr lang="zh-TW" altLang="en-US" dirty="0"/>
              <a:t>更新為*𝑐𝑡*。將舊狀態與*𝑓𝑡*相乘，丟棄掉我們確定需要丟棄的信息。接著加上*𝑖𝑡*∗*𝐶*̃ *𝑡*得到新的候選值，根據我們決定更新每個狀態的程度進行變化。：</a:t>
            </a:r>
          </a:p>
        </p:txBody>
      </p:sp>
      <p:pic>
        <p:nvPicPr>
          <p:cNvPr id="16386" name="Picture 2" descr="E:\Delete\git_r\two_month_report\202011_2021_1\11_23_to_11_27_fourth\img\LSTM8-input-gat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808160"/>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04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-Output-gate </a:t>
            </a:r>
            <a:r>
              <a:rPr lang="zh-TW" altLang="en-US" dirty="0"/>
              <a:t>輸出門</a:t>
            </a:r>
          </a:p>
        </p:txBody>
      </p:sp>
      <p:sp>
        <p:nvSpPr>
          <p:cNvPr id="5" name="內容版面配置區 4"/>
          <p:cNvSpPr>
            <a:spLocks noGrp="1"/>
          </p:cNvSpPr>
          <p:nvPr>
            <p:ph sz="quarter" idx="13"/>
          </p:nvPr>
        </p:nvSpPr>
        <p:spPr/>
        <p:txBody>
          <a:bodyPr/>
          <a:lstStyle/>
          <a:p>
            <a:r>
              <a:rPr lang="zh-TW" altLang="en-US" dirty="0"/>
              <a:t>作用對象：隱層*</a:t>
            </a:r>
            <a:r>
              <a:rPr lang="en-US" altLang="zh-TW" dirty="0"/>
              <a:t>ℎ</a:t>
            </a:r>
            <a:r>
              <a:rPr lang="zh-TW" altLang="en-US" dirty="0"/>
              <a:t>𝑡</a:t>
            </a:r>
            <a:r>
              <a:rPr lang="zh-TW" altLang="en-US" dirty="0" smtClean="0"/>
              <a:t>*</a:t>
            </a:r>
            <a:endParaRPr lang="zh-TW" altLang="en-US" dirty="0"/>
          </a:p>
          <a:p>
            <a:r>
              <a:rPr lang="zh-TW" altLang="en-US" dirty="0" smtClean="0"/>
              <a:t>​作用</a:t>
            </a:r>
            <a:r>
              <a:rPr lang="zh-TW" altLang="en-US" dirty="0"/>
              <a:t>：確定輸出什麽值</a:t>
            </a:r>
            <a:r>
              <a:rPr lang="zh-TW" altLang="en-US" dirty="0" smtClean="0"/>
              <a:t>。</a:t>
            </a:r>
            <a:endParaRPr lang="zh-TW" altLang="en-US" dirty="0"/>
          </a:p>
          <a:p>
            <a:r>
              <a:rPr lang="zh-TW" altLang="en-US" dirty="0" smtClean="0"/>
              <a:t>​操作</a:t>
            </a:r>
            <a:r>
              <a:rPr lang="zh-TW" altLang="en-US" dirty="0"/>
              <a:t>步驟</a:t>
            </a:r>
            <a:r>
              <a:rPr lang="zh-TW" altLang="en-US" dirty="0" smtClean="0"/>
              <a:t>：</a:t>
            </a:r>
            <a:endParaRPr lang="zh-TW" altLang="en-US" dirty="0"/>
          </a:p>
          <a:p>
            <a:r>
              <a:rPr lang="zh-TW" altLang="en-US" dirty="0"/>
              <a:t>​    </a:t>
            </a:r>
            <a:r>
              <a:rPr lang="zh-TW" altLang="en-US" dirty="0" smtClean="0"/>
              <a:t>步驟</a:t>
            </a:r>
            <a:r>
              <a:rPr lang="en-US" altLang="zh-TW" dirty="0" smtClean="0"/>
              <a:t>1</a:t>
            </a:r>
            <a:r>
              <a:rPr lang="zh-TW" altLang="en-US" dirty="0" smtClean="0"/>
              <a:t>：</a:t>
            </a:r>
            <a:r>
              <a:rPr lang="zh-TW" altLang="en-US" dirty="0"/>
              <a:t>通過</a:t>
            </a:r>
            <a:r>
              <a:rPr lang="en-US" altLang="zh-TW" dirty="0"/>
              <a:t>sigmoid </a:t>
            </a:r>
            <a:r>
              <a:rPr lang="zh-TW" altLang="en-US" dirty="0"/>
              <a:t>層來確定細胞狀態的哪個部分將輸出</a:t>
            </a:r>
            <a:r>
              <a:rPr lang="zh-TW" altLang="en-US" dirty="0" smtClean="0"/>
              <a:t>。</a:t>
            </a:r>
            <a:endParaRPr lang="zh-TW" altLang="en-US" dirty="0"/>
          </a:p>
          <a:p>
            <a:r>
              <a:rPr lang="zh-TW" altLang="en-US" dirty="0"/>
              <a:t>​    </a:t>
            </a:r>
            <a:r>
              <a:rPr lang="zh-TW" altLang="en-US" dirty="0" smtClean="0"/>
              <a:t>步驟</a:t>
            </a:r>
            <a:r>
              <a:rPr lang="en-US" altLang="zh-TW" dirty="0" smtClean="0"/>
              <a:t>2</a:t>
            </a:r>
            <a:r>
              <a:rPr lang="zh-TW" altLang="en-US" dirty="0" smtClean="0"/>
              <a:t>：</a:t>
            </a:r>
            <a:r>
              <a:rPr lang="zh-TW" altLang="en-US" dirty="0"/>
              <a:t>把細胞狀態通過 </a:t>
            </a:r>
            <a:r>
              <a:rPr lang="en-US" altLang="zh-TW" dirty="0" err="1"/>
              <a:t>tanh</a:t>
            </a:r>
            <a:r>
              <a:rPr lang="en-US" altLang="zh-TW" dirty="0"/>
              <a:t> </a:t>
            </a:r>
            <a:r>
              <a:rPr lang="zh-TW" altLang="en-US" dirty="0"/>
              <a:t>進行處理，並將它和 </a:t>
            </a:r>
            <a:r>
              <a:rPr lang="en-US" altLang="zh-TW" dirty="0"/>
              <a:t>sigmoid </a:t>
            </a:r>
            <a:r>
              <a:rPr lang="zh-TW" altLang="en-US" dirty="0"/>
              <a:t>門的輸出相乘，最終我們僅僅會輸出我們確定輸出的那部分。</a:t>
            </a:r>
          </a:p>
        </p:txBody>
      </p:sp>
      <p:pic>
        <p:nvPicPr>
          <p:cNvPr id="17410" name="Picture 2" descr="E:\Delete\git_r\two_month_report\202011_2021_1\11_23_to_11_27_fourth\img\LSTM-9-out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1" y="3333750"/>
            <a:ext cx="9542364" cy="2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a16="http://schemas.microsoft.com/office/drawing/2014/main" xmlns=""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dirty="0" smtClean="0">
                    <a:latin typeface="+mn-lt"/>
                    <a:ea typeface="+mn-ea"/>
                    <a:sym typeface="+mn-lt"/>
                  </a:rPr>
                  <a:t>LSTM </a:t>
                </a:r>
                <a:r>
                  <a:rPr lang="zh-TW" altLang="en-US" dirty="0">
                    <a:latin typeface="+mn-lt"/>
                    <a:ea typeface="+mn-ea"/>
                    <a:sym typeface="+mn-lt"/>
                  </a:rPr>
                  <a:t>簡介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 </a:t>
                </a:r>
                <a:r>
                  <a:rPr lang="zh-TW" altLang="en-US" dirty="0" smtClean="0">
                    <a:latin typeface="+mn-lt"/>
                    <a:ea typeface="+mn-ea"/>
                    <a:sym typeface="+mn-lt"/>
                  </a:rPr>
                  <a:t>結構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a:t>
                </a:r>
                <a:r>
                  <a:rPr lang="zh-TW" altLang="en-US" dirty="0" smtClean="0">
                    <a:latin typeface="+mn-lt"/>
                    <a:ea typeface="+mn-ea"/>
                    <a:sym typeface="+mn-lt"/>
                  </a:rPr>
                  <a:t>圖解</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 </a:t>
                </a:r>
                <a:r>
                  <a:rPr lang="en-US" altLang="zh-CN" dirty="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smtClean="0"/>
              <a:t>LSTM </a:t>
            </a:r>
            <a:r>
              <a:rPr lang="en-US" altLang="zh-CN" dirty="0"/>
              <a:t>Demo</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DBF93AE9-6C3C-43A2-A10D-A15C50A25746}"/>
              </a:ext>
            </a:extLst>
          </p:cNvPr>
          <p:cNvSpPr>
            <a:spLocks noGrp="1"/>
          </p:cNvSpPr>
          <p:nvPr>
            <p:ph type="title"/>
          </p:nvPr>
        </p:nvSpPr>
        <p:spPr/>
        <p:txBody>
          <a:bodyPr/>
          <a:lstStyle/>
          <a:p>
            <a:r>
              <a:rPr lang="en-US" altLang="zh-TW" dirty="0" smtClean="0"/>
              <a:t>LSTM </a:t>
            </a:r>
            <a:r>
              <a:rPr lang="en-US" altLang="zh-TW" dirty="0"/>
              <a:t>Demo	</a:t>
            </a:r>
            <a:endParaRPr lang="zh-TW" altLang="en-US" dirty="0"/>
          </a:p>
        </p:txBody>
      </p:sp>
      <p:pic>
        <p:nvPicPr>
          <p:cNvPr id="7" name="內容版面配置區 6">
            <a:extLst>
              <a:ext uri="{FF2B5EF4-FFF2-40B4-BE49-F238E27FC236}">
                <a16:creationId xmlns:a16="http://schemas.microsoft.com/office/drawing/2014/main" xmlns=""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2" name="ïṥlîḍé"/>
          <p:cNvSpPr>
            <a:spLocks noGrp="1"/>
          </p:cNvSpPr>
          <p:nvPr>
            <p:ph type="title"/>
          </p:nvPr>
        </p:nvSpPr>
        <p:spPr/>
        <p:txBody>
          <a:bodyPr/>
          <a:lstStyle/>
          <a:p>
            <a:r>
              <a:rPr lang="en-US" altLang="zh-CN" dirty="0" smtClean="0"/>
              <a:t>LSTM </a:t>
            </a:r>
            <a:r>
              <a:rPr lang="en-US" altLang="zh-CN" dirty="0"/>
              <a:t>Demo</a:t>
            </a:r>
            <a:endParaRPr lang="zh-CN" altLang="en-US" dirty="0"/>
          </a:p>
        </p:txBody>
      </p:sp>
      <p:sp>
        <p:nvSpPr>
          <p:cNvPr id="5" name="內容版面配置區 4"/>
          <p:cNvSpPr>
            <a:spLocks noGrp="1"/>
          </p:cNvSpPr>
          <p:nvPr>
            <p:ph sz="quarter" idx="13"/>
          </p:nvPr>
        </p:nvSpPr>
        <p:spPr/>
        <p:txBody>
          <a:bodyPr/>
          <a:lstStyle/>
          <a:p>
            <a:r>
              <a:rPr lang="en-US" altLang="zh-TW" dirty="0" smtClean="0"/>
              <a:t>(</a:t>
            </a:r>
            <a:r>
              <a:rPr lang="zh-TW" altLang="en-US" dirty="0"/>
              <a:t>代碼</a:t>
            </a:r>
            <a:r>
              <a:rPr lang="zh-TW" altLang="en-US" dirty="0" smtClean="0"/>
              <a:t>部分 </a:t>
            </a:r>
            <a:r>
              <a:rPr lang="en-US" altLang="zh-TW" dirty="0" smtClean="0"/>
              <a:t>Demo </a:t>
            </a:r>
            <a:r>
              <a:rPr lang="zh-TW" altLang="en-US" dirty="0" smtClean="0"/>
              <a:t> </a:t>
            </a:r>
            <a:r>
              <a:rPr lang="zh-TW" altLang="en-US" dirty="0"/>
              <a:t>有些部分尚待整理解修正</a:t>
            </a:r>
            <a:r>
              <a:rPr lang="en-US" altLang="zh-TW" dirty="0" smtClean="0"/>
              <a:t>)</a:t>
            </a:r>
          </a:p>
          <a:p>
            <a:r>
              <a:rPr lang="en-US" altLang="zh-TW" dirty="0" smtClean="0"/>
              <a:t>Present </a:t>
            </a:r>
            <a:r>
              <a:rPr lang="zh-TW" altLang="en-US" dirty="0" smtClean="0"/>
              <a:t>時會再修正</a:t>
            </a:r>
            <a:endParaRPr lang="en-US" altLang="zh-TW" dirty="0" smtClean="0"/>
          </a:p>
          <a:p>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a16="http://schemas.microsoft.com/office/drawing/2014/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a16="http://schemas.microsoft.com/office/drawing/2014/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a16="http://schemas.microsoft.com/office/drawing/2014/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6" name="iṡ1iḋê"/>
          <p:cNvSpPr>
            <a:spLocks noGrp="1"/>
          </p:cNvSpPr>
          <p:nvPr>
            <p:ph type="body" sz="quarter" idx="10"/>
          </p:nvPr>
        </p:nvSpPr>
        <p:spPr/>
        <p:txBody>
          <a:bodyPr/>
          <a:lstStyle/>
          <a:p>
            <a:r>
              <a:rPr lang="en-US" altLang="zh-CN" smtClean="0"/>
              <a:t>Sean</a:t>
            </a:r>
            <a:endParaRPr lang="en-US" altLang="zh-CN" dirty="0"/>
          </a:p>
        </p:txBody>
      </p:sp>
      <p:cxnSp>
        <p:nvCxnSpPr>
          <p:cNvPr id="13" name="îṣlíḍe">
            <a:extLst>
              <a:ext uri="{FF2B5EF4-FFF2-40B4-BE49-F238E27FC236}">
                <a16:creationId xmlns:a16="http://schemas.microsoft.com/office/drawing/2014/main" xmlns=""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a16="http://schemas.microsoft.com/office/drawing/2014/main" xmlns=""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 </a:t>
            </a:r>
            <a:r>
              <a:rPr lang="zh-TW" altLang="en-US" dirty="0"/>
              <a:t>簡介</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1.LSTM </a:t>
            </a:r>
            <a:r>
              <a:rPr lang="zh-TW" altLang="en-US" dirty="0"/>
              <a:t>簡介</a:t>
            </a:r>
          </a:p>
        </p:txBody>
      </p:sp>
      <p:sp>
        <p:nvSpPr>
          <p:cNvPr id="5" name="內容版面配置區 4"/>
          <p:cNvSpPr>
            <a:spLocks noGrp="1"/>
          </p:cNvSpPr>
          <p:nvPr>
            <p:ph sz="quarter" idx="13"/>
          </p:nvPr>
        </p:nvSpPr>
        <p:spPr/>
        <p:txBody>
          <a:bodyPr/>
          <a:lstStyle/>
          <a:p>
            <a:r>
              <a:rPr lang="zh-TW" altLang="en-US" dirty="0"/>
              <a:t>所有 </a:t>
            </a:r>
            <a:r>
              <a:rPr lang="en-US" altLang="zh-TW" dirty="0"/>
              <a:t>RNN </a:t>
            </a:r>
            <a:r>
              <a:rPr lang="zh-TW" altLang="en-US" dirty="0"/>
              <a:t>都具有一種重覆神經網絡模塊的鏈式的形式。在標準的 </a:t>
            </a:r>
            <a:r>
              <a:rPr lang="en-US" altLang="zh-TW" dirty="0"/>
              <a:t>RNN </a:t>
            </a:r>
            <a:r>
              <a:rPr lang="zh-TW" altLang="en-US" dirty="0"/>
              <a:t>中，這個重覆的模塊只有一個非常簡單的結構，例如一個 </a:t>
            </a:r>
            <a:r>
              <a:rPr lang="en-US" altLang="zh-TW" dirty="0" err="1"/>
              <a:t>tanh</a:t>
            </a:r>
            <a:r>
              <a:rPr lang="en-US" altLang="zh-TW" dirty="0"/>
              <a:t> </a:t>
            </a:r>
            <a:r>
              <a:rPr lang="zh-TW" altLang="en-US" dirty="0"/>
              <a:t>層，如下圖所示：</a:t>
            </a:r>
          </a:p>
        </p:txBody>
      </p:sp>
      <p:pic>
        <p:nvPicPr>
          <p:cNvPr id="2" name="Picture 2" descr="E:\Delete\git_r\two_month_report\202011_2021_1\11_23_to_11_27_fourth\img\LSTM1-R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433402"/>
            <a:ext cx="9550400" cy="357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1.LSTM </a:t>
            </a:r>
            <a:r>
              <a:rPr lang="zh-TW" altLang="en-US" dirty="0"/>
              <a:t>簡介</a:t>
            </a:r>
          </a:p>
        </p:txBody>
      </p:sp>
      <p:sp>
        <p:nvSpPr>
          <p:cNvPr id="5" name="內容版面配置區 4"/>
          <p:cNvSpPr>
            <a:spLocks noGrp="1"/>
          </p:cNvSpPr>
          <p:nvPr>
            <p:ph sz="quarter" idx="13"/>
          </p:nvPr>
        </p:nvSpPr>
        <p:spPr/>
        <p:txBody>
          <a:bodyPr/>
          <a:lstStyle/>
          <a:p>
            <a:pPr marL="0" indent="0">
              <a:buNone/>
            </a:pPr>
            <a:r>
              <a:rPr lang="zh-TW" altLang="en-US" dirty="0"/>
              <a:t>之前提過的</a:t>
            </a:r>
            <a:r>
              <a:rPr lang="en-US" altLang="zh-TW" dirty="0"/>
              <a:t>RNN</a:t>
            </a:r>
            <a:r>
              <a:rPr lang="zh-TW" altLang="en-US" dirty="0"/>
              <a:t>有個明確的缺點，無法捕捉長期時間（當序列的距離太大）之間的關聯</a:t>
            </a:r>
            <a:r>
              <a:rPr lang="zh-TW" altLang="en-US" dirty="0" smtClean="0"/>
              <a:t>。</a:t>
            </a:r>
            <a:endParaRPr lang="zh-TW" altLang="en-US" dirty="0"/>
          </a:p>
          <a:p>
            <a:pPr marL="0" indent="0">
              <a:buNone/>
            </a:pPr>
            <a:r>
              <a:rPr lang="zh-TW" altLang="en-US" dirty="0"/>
              <a:t>簡單的 </a:t>
            </a:r>
            <a:r>
              <a:rPr lang="en-US" altLang="zh-TW" dirty="0"/>
              <a:t>RNN </a:t>
            </a:r>
            <a:r>
              <a:rPr lang="zh-TW" altLang="en-US" dirty="0"/>
              <a:t>結構無法處理隨著遞歸權重指數級爆炸或消失的問題（</a:t>
            </a:r>
            <a:r>
              <a:rPr lang="en-US" altLang="zh-TW" dirty="0"/>
              <a:t>Vanishing gradient problem</a:t>
            </a:r>
            <a:r>
              <a:rPr lang="zh-TW" altLang="en-US" dirty="0" smtClean="0"/>
              <a:t>）。</a:t>
            </a:r>
            <a:endParaRPr lang="zh-TW" altLang="en-US" dirty="0"/>
          </a:p>
          <a:p>
            <a:pPr marL="0" indent="0">
              <a:buNone/>
            </a:pPr>
            <a:r>
              <a:rPr lang="zh-TW" altLang="en-US" dirty="0"/>
              <a:t>基於上述 </a:t>
            </a:r>
            <a:r>
              <a:rPr lang="en-US" altLang="zh-TW" dirty="0"/>
              <a:t>RNN </a:t>
            </a:r>
            <a:r>
              <a:rPr lang="zh-TW" altLang="en-US" dirty="0"/>
              <a:t>的限制，可以透過 </a:t>
            </a:r>
            <a:r>
              <a:rPr lang="en-US" altLang="zh-TW" dirty="0"/>
              <a:t>RNN </a:t>
            </a:r>
            <a:r>
              <a:rPr lang="zh-TW" altLang="en-US" dirty="0"/>
              <a:t>的變形，也就是 </a:t>
            </a:r>
            <a:r>
              <a:rPr lang="en-US" altLang="zh-TW" dirty="0"/>
              <a:t>LSTM </a:t>
            </a:r>
            <a:r>
              <a:rPr lang="zh-TW" altLang="en-US" dirty="0"/>
              <a:t>來解決</a:t>
            </a:r>
            <a:r>
              <a:rPr lang="zh-TW" altLang="en-US" dirty="0" smtClean="0"/>
              <a:t>。</a:t>
            </a:r>
            <a:endParaRPr lang="zh-TW" altLang="en-US" dirty="0"/>
          </a:p>
          <a:p>
            <a:pPr marL="0" indent="0">
              <a:buNone/>
            </a:pPr>
            <a:r>
              <a:rPr lang="en-US" altLang="zh-TW" dirty="0"/>
              <a:t>LSTM </a:t>
            </a:r>
            <a:r>
              <a:rPr lang="zh-TW" altLang="en-US" dirty="0"/>
              <a:t>的特色是能夠學習長距離的依賴關係（</a:t>
            </a:r>
            <a:r>
              <a:rPr lang="en-US" altLang="zh-TW" dirty="0"/>
              <a:t>Long-Term Dependencies</a:t>
            </a:r>
            <a:r>
              <a:rPr lang="zh-TW" altLang="en-US" dirty="0"/>
              <a:t>），它不同於 </a:t>
            </a:r>
            <a:r>
              <a:rPr lang="en-US" altLang="zh-TW" dirty="0"/>
              <a:t>RNN </a:t>
            </a:r>
            <a:r>
              <a:rPr lang="zh-TW" altLang="en-US" dirty="0"/>
              <a:t>有個單一的神經網絡層（</a:t>
            </a:r>
            <a:r>
              <a:rPr lang="en-US" altLang="zh-TW" dirty="0"/>
              <a:t>`</a:t>
            </a:r>
            <a:r>
              <a:rPr lang="en-US" altLang="zh-TW" dirty="0" err="1"/>
              <a:t>tanh</a:t>
            </a:r>
            <a:r>
              <a:rPr lang="en-US" altLang="zh-TW" dirty="0"/>
              <a:t>`</a:t>
            </a:r>
            <a:r>
              <a:rPr lang="zh-TW" altLang="en-US" dirty="0"/>
              <a:t>），而是有四個層，以特別的方式進行溝通，如圖：</a:t>
            </a:r>
          </a:p>
        </p:txBody>
      </p:sp>
      <p:pic>
        <p:nvPicPr>
          <p:cNvPr id="7" name="Picture 2" descr="E:\Delete\git_r\two_month_report\202011_2021_1\11_23_to_11_27_fourth\img\LST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2945312"/>
            <a:ext cx="9220200" cy="346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TW" dirty="0"/>
              <a:t>LSTM</a:t>
            </a:r>
            <a:r>
              <a:rPr lang="zh-TW" altLang="en-US" dirty="0"/>
              <a:t>結構</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741188" cy="2684538"/>
          </a:xfrm>
        </p:spPr>
        <p:txBody>
          <a:bodyPr>
            <a:normAutofit fontScale="70000" lnSpcReduction="20000"/>
          </a:bodyPr>
          <a:lstStyle/>
          <a:p>
            <a:r>
              <a:rPr lang="en-US" altLang="zh-TW" sz="2500" b="1" dirty="0"/>
              <a:t>2.1 </a:t>
            </a:r>
            <a:r>
              <a:rPr lang="zh-TW" altLang="en-US" sz="2500" b="1" dirty="0"/>
              <a:t>輸入門 遺忘門 輸出門</a:t>
            </a:r>
            <a:endParaRPr lang="en-US" altLang="zh-TW" sz="2500" b="1" dirty="0"/>
          </a:p>
          <a:p>
            <a:endParaRPr lang="en-US" altLang="zh-TW" sz="2500" b="1" dirty="0"/>
          </a:p>
          <a:p>
            <a:r>
              <a:rPr lang="en-US" altLang="zh-TW" sz="2500" b="1" dirty="0"/>
              <a:t>2.2 </a:t>
            </a:r>
            <a:r>
              <a:rPr lang="zh-TW" altLang="en-US" sz="2500" b="1" dirty="0"/>
              <a:t>候選記憶細胞</a:t>
            </a:r>
            <a:endParaRPr lang="en-US" altLang="zh-TW" sz="2500" b="1" dirty="0"/>
          </a:p>
          <a:p>
            <a:endParaRPr lang="en-US" altLang="zh-TW" sz="2500" b="1" dirty="0"/>
          </a:p>
          <a:p>
            <a:r>
              <a:rPr lang="en-US" altLang="zh-TW" sz="2500" b="1" dirty="0"/>
              <a:t>2.3</a:t>
            </a:r>
            <a:r>
              <a:rPr lang="zh-TW" altLang="en-US" sz="2500" b="1" dirty="0"/>
              <a:t>記憶細胞</a:t>
            </a:r>
            <a:endParaRPr lang="en-US" altLang="zh-TW" sz="2500" b="1" dirty="0"/>
          </a:p>
          <a:p>
            <a:endParaRPr lang="en-US" altLang="zh-TW" sz="2500" b="1" dirty="0"/>
          </a:p>
          <a:p>
            <a:r>
              <a:rPr lang="en-US" altLang="zh-TW" sz="2500" b="1" dirty="0"/>
              <a:t>2.4</a:t>
            </a:r>
            <a:r>
              <a:rPr lang="zh-TW" altLang="en-US" sz="2500" b="1" dirty="0"/>
              <a:t>隱藏狀態</a:t>
            </a:r>
          </a:p>
          <a:p>
            <a:endParaRPr lang="zh-TW" alt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99" y="1831875"/>
            <a:ext cx="5026125" cy="502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2.1 </a:t>
            </a:r>
            <a:r>
              <a:rPr lang="zh-TW" altLang="en-US" dirty="0"/>
              <a:t>輸入門 遺忘門 輸出門</a:t>
            </a:r>
          </a:p>
        </p:txBody>
      </p:sp>
      <p:sp>
        <p:nvSpPr>
          <p:cNvPr id="5" name="內容版面配置區 4"/>
          <p:cNvSpPr>
            <a:spLocks noGrp="1"/>
          </p:cNvSpPr>
          <p:nvPr>
            <p:ph sz="quarter" idx="13"/>
          </p:nvPr>
        </p:nvSpPr>
        <p:spPr/>
        <p:txBody>
          <a:bodyPr/>
          <a:lstStyle/>
          <a:p>
            <a:pPr marL="0" indent="0">
              <a:buNone/>
            </a:pPr>
            <a:r>
              <a:rPr lang="en-US" altLang="zh-TW" dirty="0"/>
              <a:t>LSTM </a:t>
            </a:r>
            <a:r>
              <a:rPr lang="zh-TW" altLang="en-US" dirty="0"/>
              <a:t>中引入了</a:t>
            </a:r>
            <a:r>
              <a:rPr lang="en-US" altLang="zh-TW" dirty="0"/>
              <a:t>3</a:t>
            </a:r>
            <a:r>
              <a:rPr lang="zh-TW" altLang="en-US" dirty="0"/>
              <a:t>個門，即輸入門（</a:t>
            </a:r>
            <a:r>
              <a:rPr lang="en-US" altLang="zh-TW" dirty="0"/>
              <a:t>input gate</a:t>
            </a:r>
            <a:r>
              <a:rPr lang="zh-TW" altLang="en-US" dirty="0"/>
              <a:t>）、遺忘門（</a:t>
            </a:r>
            <a:r>
              <a:rPr lang="en-US" altLang="zh-TW" dirty="0"/>
              <a:t>forget gate</a:t>
            </a:r>
            <a:r>
              <a:rPr lang="zh-TW" altLang="en-US" dirty="0"/>
              <a:t>）和輸出門（</a:t>
            </a:r>
            <a:r>
              <a:rPr lang="en-US" altLang="zh-TW" dirty="0"/>
              <a:t>output gate</a:t>
            </a:r>
            <a:r>
              <a:rPr lang="zh-TW" altLang="en-US" dirty="0" smtClean="0"/>
              <a:t>），</a:t>
            </a:r>
            <a:endParaRPr lang="en-US" altLang="zh-TW" dirty="0" smtClean="0"/>
          </a:p>
          <a:p>
            <a:pPr marL="0" indent="0">
              <a:buNone/>
            </a:pPr>
            <a:r>
              <a:rPr lang="zh-TW" altLang="en-US" dirty="0" smtClean="0"/>
              <a:t>以及</a:t>
            </a:r>
            <a:r>
              <a:rPr lang="zh-TW" altLang="en-US" dirty="0"/>
              <a:t>與隱藏狀態形狀相同的記憶細胞（某些文獻把記憶細胞當成一種特殊的隱藏狀態）</a:t>
            </a:r>
            <a:r>
              <a:rPr lang="zh-TW" altLang="en-US" dirty="0" smtClean="0"/>
              <a:t>，</a:t>
            </a:r>
            <a:endParaRPr lang="en-US" altLang="zh-TW" dirty="0" smtClean="0"/>
          </a:p>
          <a:p>
            <a:pPr marL="0" indent="0">
              <a:buNone/>
            </a:pPr>
            <a:r>
              <a:rPr lang="zh-TW" altLang="en-US" dirty="0" smtClean="0"/>
              <a:t>從而</a:t>
            </a:r>
            <a:r>
              <a:rPr lang="zh-TW" altLang="en-US" dirty="0"/>
              <a:t>記錄額外的信息。</a:t>
            </a:r>
          </a:p>
          <a:p>
            <a:pPr marL="0" indent="0">
              <a:buNone/>
            </a:pPr>
            <a:r>
              <a:rPr lang="zh-TW" altLang="en-US" dirty="0" smtClean="0"/>
              <a:t>長</a:t>
            </a:r>
            <a:r>
              <a:rPr lang="zh-TW" altLang="en-US" dirty="0"/>
              <a:t>短期記憶的門的輸入均為當前時間步</a:t>
            </a:r>
            <a:r>
              <a:rPr lang="zh-TW" altLang="en-US" dirty="0" smtClean="0"/>
              <a:t>輸入𝑿*𝑡與</a:t>
            </a:r>
            <a:r>
              <a:rPr lang="zh-TW" altLang="en-US" dirty="0"/>
              <a:t>上一時間步隱藏</a:t>
            </a:r>
            <a:r>
              <a:rPr lang="zh-TW" altLang="en-US" dirty="0" smtClean="0"/>
              <a:t>狀態𝑯*𝑡</a:t>
            </a:r>
            <a:r>
              <a:rPr lang="zh-TW" altLang="en-US" dirty="0"/>
              <a:t>−</a:t>
            </a:r>
            <a:r>
              <a:rPr lang="en-US" altLang="zh-TW" dirty="0"/>
              <a:t>1</a:t>
            </a:r>
            <a:r>
              <a:rPr lang="zh-TW" altLang="en-US" dirty="0" smtClean="0"/>
              <a:t>，</a:t>
            </a:r>
            <a:endParaRPr lang="en-US" altLang="zh-TW" dirty="0" smtClean="0"/>
          </a:p>
          <a:p>
            <a:pPr marL="0" indent="0">
              <a:buNone/>
            </a:pPr>
            <a:r>
              <a:rPr lang="zh-TW" altLang="en-US" dirty="0" smtClean="0"/>
              <a:t>輸出</a:t>
            </a:r>
            <a:r>
              <a:rPr lang="zh-TW" altLang="en-US" dirty="0"/>
              <a:t>由激活函數為</a:t>
            </a:r>
            <a:r>
              <a:rPr lang="en-US" altLang="zh-TW" dirty="0"/>
              <a:t>sigmoid</a:t>
            </a:r>
            <a:r>
              <a:rPr lang="zh-TW" altLang="en-US" dirty="0"/>
              <a:t>函數的全連接層計算得到</a:t>
            </a:r>
            <a:r>
              <a:rPr lang="zh-TW" altLang="en-US" dirty="0" smtClean="0"/>
              <a:t>。</a:t>
            </a:r>
            <a:endParaRPr lang="en-US" altLang="zh-TW" dirty="0" smtClean="0"/>
          </a:p>
          <a:p>
            <a:pPr marL="0" indent="0">
              <a:buNone/>
            </a:pP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274" y="2933700"/>
            <a:ext cx="7143465" cy="3475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2.1 </a:t>
            </a:r>
            <a:r>
              <a:rPr lang="zh-TW" altLang="en-US" dirty="0"/>
              <a:t>輸入門 遺忘門 輸出門</a:t>
            </a:r>
          </a:p>
        </p:txBody>
      </p:sp>
      <p:pic>
        <p:nvPicPr>
          <p:cNvPr id="8194" name="Picture 2" descr="E:\Delete\git_r\two_month_report\202011_2021_1\11_23_to_11_27_fourth\img\LSTM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94" y="1397000"/>
            <a:ext cx="11750592"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4" name="標題 3"/>
          <p:cNvSpPr>
            <a:spLocks noGrp="1"/>
          </p:cNvSpPr>
          <p:nvPr>
            <p:ph type="title"/>
          </p:nvPr>
        </p:nvSpPr>
        <p:spPr/>
        <p:txBody>
          <a:bodyPr/>
          <a:lstStyle/>
          <a:p>
            <a:r>
              <a:rPr lang="en-US" altLang="zh-TW" dirty="0"/>
              <a:t>2.2 </a:t>
            </a:r>
            <a:r>
              <a:rPr lang="zh-TW" altLang="en-US" dirty="0"/>
              <a:t>候選記憶細胞</a:t>
            </a:r>
          </a:p>
        </p:txBody>
      </p:sp>
      <p:sp>
        <p:nvSpPr>
          <p:cNvPr id="5" name="內容版面配置區 4"/>
          <p:cNvSpPr>
            <a:spLocks noGrp="1"/>
          </p:cNvSpPr>
          <p:nvPr>
            <p:ph sz="quarter" idx="13"/>
          </p:nvPr>
        </p:nvSpPr>
        <p:spPr/>
        <p:txBody>
          <a:bodyPr/>
          <a:lstStyle/>
          <a:p>
            <a:r>
              <a:rPr lang="zh-TW" altLang="en-US" dirty="0"/>
              <a:t>接下來，長短期記憶需要計算候選記憶</a:t>
            </a:r>
            <a:r>
              <a:rPr lang="zh-TW" altLang="en-US" dirty="0" smtClean="0"/>
              <a:t>細胞*𝑪𝑡。</a:t>
            </a:r>
            <a:r>
              <a:rPr lang="zh-TW" altLang="en-US" dirty="0"/>
              <a:t>它的計算與上面介紹的</a:t>
            </a:r>
            <a:r>
              <a:rPr lang="en-US" altLang="zh-TW" dirty="0"/>
              <a:t>3</a:t>
            </a:r>
            <a:r>
              <a:rPr lang="zh-TW" altLang="en-US" dirty="0"/>
              <a:t>個門類似，但使用了值域在</a:t>
            </a:r>
            <a:r>
              <a:rPr lang="en-US" altLang="zh-TW" dirty="0"/>
              <a:t>[−1,1]</a:t>
            </a:r>
            <a:r>
              <a:rPr lang="zh-TW" altLang="en-US" dirty="0"/>
              <a:t>的</a:t>
            </a:r>
            <a:r>
              <a:rPr lang="en-US" altLang="zh-TW" dirty="0" err="1"/>
              <a:t>tanh</a:t>
            </a:r>
            <a:r>
              <a:rPr lang="zh-TW" altLang="en-US" dirty="0"/>
              <a:t>函數作為激活函數，時間步*𝑡*的候選記憶細胞計算</a:t>
            </a:r>
            <a:r>
              <a:rPr lang="en-US" altLang="zh-TW" dirty="0"/>
              <a:t>:</a:t>
            </a:r>
            <a:endParaRPr lang="zh-TW" altLang="en-US" dirty="0"/>
          </a:p>
        </p:txBody>
      </p:sp>
      <p:pic>
        <p:nvPicPr>
          <p:cNvPr id="9218" name="Picture 2" descr="E:\Delete\git_r\two_month_report\202011_2021_1\11_23_to_11_27_fourth\img\LSTM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1674019"/>
            <a:ext cx="4207733" cy="50958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3" y="2363788"/>
            <a:ext cx="6808787" cy="360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1000"/>
                                        <p:tgtEl>
                                          <p:spTgt spid="9219"/>
                                        </p:tgtEl>
                                      </p:cBhvr>
                                    </p:animEffect>
                                    <p:anim calcmode="lin" valueType="num">
                                      <p:cBhvr>
                                        <p:cTn id="8" dur="1000" fill="hold"/>
                                        <p:tgtEl>
                                          <p:spTgt spid="9219"/>
                                        </p:tgtEl>
                                        <p:attrNameLst>
                                          <p:attrName>ppt_x</p:attrName>
                                        </p:attrNameLst>
                                      </p:cBhvr>
                                      <p:tavLst>
                                        <p:tav tm="0">
                                          <p:val>
                                            <p:strVal val="#ppt_x"/>
                                          </p:val>
                                        </p:tav>
                                        <p:tav tm="100000">
                                          <p:val>
                                            <p:strVal val="#ppt_x"/>
                                          </p:val>
                                        </p:tav>
                                      </p:tavLst>
                                    </p:anim>
                                    <p:anim calcmode="lin" valueType="num">
                                      <p:cBhvr>
                                        <p:cTn id="9"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460</TotalTime>
  <Words>1548</Words>
  <Application>Microsoft Office PowerPoint</Application>
  <PresentationFormat>自訂</PresentationFormat>
  <Paragraphs>118</Paragraphs>
  <Slides>23</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23</vt:i4>
      </vt:variant>
    </vt:vector>
  </HeadingPairs>
  <TitlesOfParts>
    <vt:vector size="25" baseType="lpstr">
      <vt:lpstr>主题5</vt:lpstr>
      <vt:lpstr>think-cell Slide</vt:lpstr>
      <vt:lpstr>長短期記憶網路  介紹 </vt:lpstr>
      <vt:lpstr>PowerPoint 簡報</vt:lpstr>
      <vt:lpstr>LSTM 簡介</vt:lpstr>
      <vt:lpstr>1.LSTM 簡介</vt:lpstr>
      <vt:lpstr>1.LSTM 簡介</vt:lpstr>
      <vt:lpstr>LSTM結構</vt:lpstr>
      <vt:lpstr>2.1 輸入門 遺忘門 輸出門</vt:lpstr>
      <vt:lpstr>2.1 輸入門 遺忘門 輸出門</vt:lpstr>
      <vt:lpstr>2.2 候選記憶細胞</vt:lpstr>
      <vt:lpstr>2.3記憶細胞</vt:lpstr>
      <vt:lpstr>2.3記憶細胞</vt:lpstr>
      <vt:lpstr>2.4隱藏狀態</vt:lpstr>
      <vt:lpstr>LSTM圖解</vt:lpstr>
      <vt:lpstr>3.LSTM圖解 - 核心思想</vt:lpstr>
      <vt:lpstr>3.LSTM圖解-Forget-gate 忘記門</vt:lpstr>
      <vt:lpstr>3.LSTM圖解-Input-gate 輸入門</vt:lpstr>
      <vt:lpstr>3.LSTM圖解-Input-gate 輸入門</vt:lpstr>
      <vt:lpstr>3.LSTM圖解-Output-gate 輸出門</vt:lpstr>
      <vt:lpstr>RNN特點</vt:lpstr>
      <vt:lpstr>LSTM Demo</vt:lpstr>
      <vt:lpstr>LSTM Demo </vt:lpstr>
      <vt:lpstr>LSTM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63</cp:revision>
  <cp:lastPrinted>2019-07-31T16:00:00Z</cp:lastPrinted>
  <dcterms:created xsi:type="dcterms:W3CDTF">2019-07-31T16:00:00Z</dcterms:created>
  <dcterms:modified xsi:type="dcterms:W3CDTF">2020-12-22T00:50:14Z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