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31"/>
  </p:notesMasterIdLst>
  <p:sldIdLst>
    <p:sldId id="256" r:id="rId2"/>
    <p:sldId id="258" r:id="rId3"/>
    <p:sldId id="305" r:id="rId4"/>
    <p:sldId id="259" r:id="rId5"/>
    <p:sldId id="306" r:id="rId6"/>
    <p:sldId id="307" r:id="rId7"/>
    <p:sldId id="308" r:id="rId8"/>
    <p:sldId id="309" r:id="rId9"/>
    <p:sldId id="310" r:id="rId10"/>
    <p:sldId id="311" r:id="rId11"/>
    <p:sldId id="312" r:id="rId12"/>
    <p:sldId id="313" r:id="rId13"/>
    <p:sldId id="260" r:id="rId14"/>
    <p:sldId id="314" r:id="rId15"/>
    <p:sldId id="315" r:id="rId16"/>
    <p:sldId id="316" r:id="rId17"/>
    <p:sldId id="317" r:id="rId18"/>
    <p:sldId id="318" r:id="rId19"/>
    <p:sldId id="320" r:id="rId20"/>
    <p:sldId id="319" r:id="rId21"/>
    <p:sldId id="321" r:id="rId22"/>
    <p:sldId id="322" r:id="rId23"/>
    <p:sldId id="323" r:id="rId24"/>
    <p:sldId id="324" r:id="rId25"/>
    <p:sldId id="325" r:id="rId26"/>
    <p:sldId id="328" r:id="rId27"/>
    <p:sldId id="326" r:id="rId28"/>
    <p:sldId id="327" r:id="rId29"/>
    <p:sldId id="285"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DFE675C-75C1-41C4-B2B1-B59301747D89}">
  <a:tblStyle styleId="{BDFE675C-75C1-41C4-B2B1-B59301747D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2" d="100"/>
          <a:sy n="132" d="100"/>
        </p:scale>
        <p:origin x="-84" y="-10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896211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8b238304a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8b238304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bca512db4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bca512db4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8b8338ba29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8b8338ba29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8b8338ba29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8b8338ba29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8b8338ba29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8b8338ba29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0"/>
        <p:cNvGrpSpPr/>
        <p:nvPr/>
      </p:nvGrpSpPr>
      <p:grpSpPr>
        <a:xfrm>
          <a:off x="0" y="0"/>
          <a:ext cx="0" cy="0"/>
          <a:chOff x="0" y="0"/>
          <a:chExt cx="0" cy="0"/>
        </a:xfrm>
      </p:grpSpPr>
      <p:sp>
        <p:nvSpPr>
          <p:cNvPr id="2451" name="Google Shape;2451;g8bca512db4_0_4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2" name="Google Shape;2452;g8bca512db4_0_4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rgbClr val="B0D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54550" y="1135650"/>
            <a:ext cx="5634900" cy="2872200"/>
          </a:xfrm>
          <a:prstGeom prst="plaque">
            <a:avLst>
              <a:gd name="adj" fmla="val 11691"/>
            </a:avLst>
          </a:prstGeom>
          <a:solidFill>
            <a:srgbClr val="F3F3F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572800" y="3116850"/>
            <a:ext cx="3998400" cy="0"/>
          </a:xfrm>
          <a:prstGeom prst="straightConnector1">
            <a:avLst/>
          </a:prstGeom>
          <a:noFill/>
          <a:ln w="19050" cap="flat" cmpd="sng">
            <a:solidFill>
              <a:srgbClr val="000000"/>
            </a:solidFill>
            <a:prstDash val="solid"/>
            <a:round/>
            <a:headEnd type="none" w="med" len="med"/>
            <a:tailEnd type="none" w="med" len="med"/>
          </a:ln>
        </p:spPr>
      </p:cxnSp>
      <p:cxnSp>
        <p:nvCxnSpPr>
          <p:cNvPr id="12" name="Google Shape;12;p2"/>
          <p:cNvCxnSpPr/>
          <p:nvPr/>
        </p:nvCxnSpPr>
        <p:spPr>
          <a:xfrm>
            <a:off x="2572800" y="2222750"/>
            <a:ext cx="3998400" cy="0"/>
          </a:xfrm>
          <a:prstGeom prst="straightConnector1">
            <a:avLst/>
          </a:prstGeom>
          <a:noFill/>
          <a:ln w="19050" cap="flat" cmpd="sng">
            <a:solidFill>
              <a:srgbClr val="000000"/>
            </a:solidFill>
            <a:prstDash val="solid"/>
            <a:round/>
            <a:headEnd type="none" w="med" len="med"/>
            <a:tailEnd type="none" w="med" len="med"/>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rgbClr val="F4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2"/>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rot="-1976796" flipH="1">
            <a:off x="5917481" y="3990133"/>
            <a:ext cx="3474354" cy="888893"/>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rot="-381518">
            <a:off x="1317430" y="-146232"/>
            <a:ext cx="102933" cy="551241"/>
          </a:xfrm>
          <a:prstGeom prst="roundRect">
            <a:avLst>
              <a:gd name="adj" fmla="val 50000"/>
            </a:avLst>
          </a:prstGeom>
          <a:solidFill>
            <a:srgbClr val="EEEEEE">
              <a:alpha val="47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311700" y="2150850"/>
            <a:ext cx="8520600" cy="841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p:nvPr/>
        </p:nvSpPr>
        <p:spPr>
          <a:xfrm>
            <a:off x="8740343" y="1780347"/>
            <a:ext cx="20479" cy="58449"/>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4"/>
          <p:cNvGrpSpPr/>
          <p:nvPr/>
        </p:nvGrpSpPr>
        <p:grpSpPr>
          <a:xfrm>
            <a:off x="-1700" y="329"/>
            <a:ext cx="9147400" cy="5142843"/>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9" name="Google Shape;79;p4"/>
          <p:cNvSpPr txBox="1">
            <a:spLocks noGrp="1"/>
          </p:cNvSpPr>
          <p:nvPr>
            <p:ph type="body" idx="1"/>
          </p:nvPr>
        </p:nvSpPr>
        <p:spPr>
          <a:xfrm>
            <a:off x="720000" y="1246924"/>
            <a:ext cx="7704000" cy="3440100"/>
          </a:xfrm>
          <a:prstGeom prst="rect">
            <a:avLst/>
          </a:prstGeom>
        </p:spPr>
        <p:txBody>
          <a:bodyPr spcFirstLastPara="1" wrap="square" lIns="91425" tIns="91425" rIns="91425" bIns="91425" anchor="t" anchorCtr="0">
            <a:noAutofit/>
          </a:bodyPr>
          <a:lstStyle>
            <a:lvl1pPr marL="457200" lvl="0" indent="-304800" rtl="0">
              <a:lnSpc>
                <a:spcPct val="85000"/>
              </a:lnSpc>
              <a:spcBef>
                <a:spcPts val="0"/>
              </a:spcBef>
              <a:spcAft>
                <a:spcPts val="0"/>
              </a:spcAft>
              <a:buClr>
                <a:schemeClr val="dk1"/>
              </a:buClr>
              <a:buSzPts val="1200"/>
              <a:buChar char="●"/>
              <a:defRPr sz="1200"/>
            </a:lvl1pPr>
            <a:lvl2pPr marL="914400" lvl="1" indent="-304800" rtl="0">
              <a:spcBef>
                <a:spcPts val="5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80"/>
        <p:cNvGrpSpPr/>
        <p:nvPr/>
      </p:nvGrpSpPr>
      <p:grpSpPr>
        <a:xfrm>
          <a:off x="0" y="0"/>
          <a:ext cx="0" cy="0"/>
          <a:chOff x="0" y="0"/>
          <a:chExt cx="0" cy="0"/>
        </a:xfrm>
      </p:grpSpPr>
      <p:grpSp>
        <p:nvGrpSpPr>
          <p:cNvPr id="81" name="Google Shape;81;p5"/>
          <p:cNvGrpSpPr/>
          <p:nvPr/>
        </p:nvGrpSpPr>
        <p:grpSpPr>
          <a:xfrm>
            <a:off x="-174525" y="-22399"/>
            <a:ext cx="9487164" cy="5193049"/>
            <a:chOff x="-174525" y="-22399"/>
            <a:chExt cx="9487164" cy="5193049"/>
          </a:xfrm>
        </p:grpSpPr>
        <p:sp>
          <p:nvSpPr>
            <p:cNvPr id="82" name="Google Shape;82;p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84" name="Google Shape;84;p5"/>
            <p:cNvGrpSpPr/>
            <p:nvPr/>
          </p:nvGrpSpPr>
          <p:grpSpPr>
            <a:xfrm>
              <a:off x="263005" y="845117"/>
              <a:ext cx="3790149" cy="3960313"/>
              <a:chOff x="263005" y="845117"/>
              <a:chExt cx="3790149" cy="3960313"/>
            </a:xfrm>
          </p:grpSpPr>
          <p:sp>
            <p:nvSpPr>
              <p:cNvPr id="85" name="Google Shape;85;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5"/>
            <p:cNvGrpSpPr/>
            <p:nvPr/>
          </p:nvGrpSpPr>
          <p:grpSpPr>
            <a:xfrm>
              <a:off x="5055305" y="845117"/>
              <a:ext cx="3790149" cy="3960313"/>
              <a:chOff x="263005" y="845117"/>
              <a:chExt cx="3790149" cy="3960313"/>
            </a:xfrm>
          </p:grpSpPr>
          <p:sp>
            <p:nvSpPr>
              <p:cNvPr id="101" name="Google Shape;101;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 name="Google Shape;116;p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17" name="Google Shape;117;p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8" name="Google Shape;118;p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9" name="Google Shape;119;p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0" name="Google Shape;120;p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1" name="Google Shape;121;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22" name="Google Shape;122;p5"/>
          <p:cNvSpPr txBox="1">
            <a:spLocks noGrp="1"/>
          </p:cNvSpPr>
          <p:nvPr>
            <p:ph type="title"/>
          </p:nvPr>
        </p:nvSpPr>
        <p:spPr>
          <a:xfrm>
            <a:off x="720000" y="540000"/>
            <a:ext cx="3368700" cy="5727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3" name="Google Shape;123;p5"/>
          <p:cNvSpPr txBox="1">
            <a:spLocks noGrp="1"/>
          </p:cNvSpPr>
          <p:nvPr>
            <p:ph type="subTitle" idx="1"/>
          </p:nvPr>
        </p:nvSpPr>
        <p:spPr>
          <a:xfrm>
            <a:off x="90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4" name="Google Shape;124;p5"/>
          <p:cNvSpPr txBox="1">
            <a:spLocks noGrp="1"/>
          </p:cNvSpPr>
          <p:nvPr>
            <p:ph type="subTitle" idx="2"/>
          </p:nvPr>
        </p:nvSpPr>
        <p:spPr>
          <a:xfrm>
            <a:off x="567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5" name="Google Shape;125;p5"/>
          <p:cNvSpPr txBox="1">
            <a:spLocks noGrp="1"/>
          </p:cNvSpPr>
          <p:nvPr>
            <p:ph type="subTitle" idx="3"/>
          </p:nvPr>
        </p:nvSpPr>
        <p:spPr>
          <a:xfrm>
            <a:off x="90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6" name="Google Shape;126;p5"/>
          <p:cNvSpPr txBox="1">
            <a:spLocks noGrp="1"/>
          </p:cNvSpPr>
          <p:nvPr>
            <p:ph type="subTitle" idx="4"/>
          </p:nvPr>
        </p:nvSpPr>
        <p:spPr>
          <a:xfrm>
            <a:off x="567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7" name="Google Shape;127;p5"/>
          <p:cNvSpPr txBox="1">
            <a:spLocks noGrp="1"/>
          </p:cNvSpPr>
          <p:nvPr>
            <p:ph type="subTitle" idx="5"/>
          </p:nvPr>
        </p:nvSpPr>
        <p:spPr>
          <a:xfrm>
            <a:off x="90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8" name="Google Shape;128;p5"/>
          <p:cNvSpPr txBox="1">
            <a:spLocks noGrp="1"/>
          </p:cNvSpPr>
          <p:nvPr>
            <p:ph type="subTitle" idx="6"/>
          </p:nvPr>
        </p:nvSpPr>
        <p:spPr>
          <a:xfrm>
            <a:off x="567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9" name="Google Shape;129;p5"/>
          <p:cNvSpPr txBox="1">
            <a:spLocks noGrp="1"/>
          </p:cNvSpPr>
          <p:nvPr>
            <p:ph type="subTitle" idx="7"/>
          </p:nvPr>
        </p:nvSpPr>
        <p:spPr>
          <a:xfrm>
            <a:off x="90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0" name="Google Shape;130;p5"/>
          <p:cNvSpPr txBox="1">
            <a:spLocks noGrp="1"/>
          </p:cNvSpPr>
          <p:nvPr>
            <p:ph type="subTitle" idx="8"/>
          </p:nvPr>
        </p:nvSpPr>
        <p:spPr>
          <a:xfrm>
            <a:off x="567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9"/>
        <p:cNvGrpSpPr/>
        <p:nvPr/>
      </p:nvGrpSpPr>
      <p:grpSpPr>
        <a:xfrm>
          <a:off x="0" y="0"/>
          <a:ext cx="0" cy="0"/>
          <a:chOff x="0" y="0"/>
          <a:chExt cx="0" cy="0"/>
        </a:xfrm>
      </p:grpSpPr>
      <p:grpSp>
        <p:nvGrpSpPr>
          <p:cNvPr id="340" name="Google Shape;340;p13"/>
          <p:cNvGrpSpPr/>
          <p:nvPr/>
        </p:nvGrpSpPr>
        <p:grpSpPr>
          <a:xfrm>
            <a:off x="-1700" y="329"/>
            <a:ext cx="9147400" cy="5142843"/>
            <a:chOff x="238125" y="854700"/>
            <a:chExt cx="7142500" cy="4015650"/>
          </a:xfrm>
        </p:grpSpPr>
        <p:sp>
          <p:nvSpPr>
            <p:cNvPr id="341" name="Google Shape;341;p13"/>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13"/>
          <p:cNvSpPr txBox="1">
            <a:spLocks noGrp="1"/>
          </p:cNvSpPr>
          <p:nvPr>
            <p:ph type="title"/>
          </p:nvPr>
        </p:nvSpPr>
        <p:spPr>
          <a:xfrm>
            <a:off x="1061575" y="1371025"/>
            <a:ext cx="2808000" cy="75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1" name="Google Shape;361;p13"/>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362" name="Google Shape;362;p13"/>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63" name="Google Shape;363;p13"/>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364"/>
        <p:cNvGrpSpPr/>
        <p:nvPr/>
      </p:nvGrpSpPr>
      <p:grpSpPr>
        <a:xfrm>
          <a:off x="0" y="0"/>
          <a:ext cx="0" cy="0"/>
          <a:chOff x="0" y="0"/>
          <a:chExt cx="0" cy="0"/>
        </a:xfrm>
      </p:grpSpPr>
      <p:grpSp>
        <p:nvGrpSpPr>
          <p:cNvPr id="365" name="Google Shape;365;p14"/>
          <p:cNvGrpSpPr/>
          <p:nvPr/>
        </p:nvGrpSpPr>
        <p:grpSpPr>
          <a:xfrm>
            <a:off x="-1700" y="329"/>
            <a:ext cx="9147400" cy="5142843"/>
            <a:chOff x="238125" y="854700"/>
            <a:chExt cx="7142500" cy="4015650"/>
          </a:xfrm>
        </p:grpSpPr>
        <p:sp>
          <p:nvSpPr>
            <p:cNvPr id="366" name="Google Shape;366;p1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14"/>
          <p:cNvSpPr txBox="1">
            <a:spLocks noGrp="1"/>
          </p:cNvSpPr>
          <p:nvPr>
            <p:ph type="subTitle" idx="1"/>
          </p:nvPr>
        </p:nvSpPr>
        <p:spPr>
          <a:xfrm>
            <a:off x="3983700" y="1758177"/>
            <a:ext cx="4440300" cy="97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600">
                <a:solidFill>
                  <a:srgbClr val="000000"/>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9" name="Google Shape;389;p14"/>
          <p:cNvSpPr txBox="1">
            <a:spLocks noGrp="1"/>
          </p:cNvSpPr>
          <p:nvPr>
            <p:ph type="ctrTitle"/>
          </p:nvPr>
        </p:nvSpPr>
        <p:spPr>
          <a:xfrm>
            <a:off x="5875800" y="2837502"/>
            <a:ext cx="2548200" cy="461700"/>
          </a:xfrm>
          <a:prstGeom prst="rect">
            <a:avLst/>
          </a:prstGeom>
        </p:spPr>
        <p:txBody>
          <a:bodyPr spcFirstLastPara="1" wrap="square" lIns="0" tIns="0" rIns="0" bIns="0" anchor="ctr" anchorCtr="0">
            <a:noAutofit/>
          </a:bodyPr>
          <a:lstStyle>
            <a:lvl1pPr lvl="0" algn="r" rtl="0">
              <a:spcBef>
                <a:spcPts val="0"/>
              </a:spcBef>
              <a:spcAft>
                <a:spcPts val="0"/>
              </a:spcAft>
              <a:buSzPts val="5200"/>
              <a:buNone/>
              <a:defRPr sz="1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390" name="Google Shape;390;p14"/>
          <p:cNvGrpSpPr/>
          <p:nvPr/>
        </p:nvGrpSpPr>
        <p:grpSpPr>
          <a:xfrm>
            <a:off x="7673759" y="-287513"/>
            <a:ext cx="788762" cy="861588"/>
            <a:chOff x="7673759" y="-287513"/>
            <a:chExt cx="788762" cy="861588"/>
          </a:xfrm>
        </p:grpSpPr>
        <p:grpSp>
          <p:nvGrpSpPr>
            <p:cNvPr id="391" name="Google Shape;391;p14"/>
            <p:cNvGrpSpPr/>
            <p:nvPr/>
          </p:nvGrpSpPr>
          <p:grpSpPr>
            <a:xfrm rot="350572">
              <a:off x="7712287" y="-253348"/>
              <a:ext cx="711705" cy="793257"/>
              <a:chOff x="6554696" y="509501"/>
              <a:chExt cx="711709" cy="793261"/>
            </a:xfrm>
          </p:grpSpPr>
          <p:sp>
            <p:nvSpPr>
              <p:cNvPr id="392" name="Google Shape;392;p1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4"/>
            <p:cNvSpPr/>
            <p:nvPr/>
          </p:nvSpPr>
          <p:spPr>
            <a:xfrm rot="442426">
              <a:off x="8229710" y="-161880"/>
              <a:ext cx="102851" cy="551273"/>
            </a:xfrm>
            <a:prstGeom prst="roundRect">
              <a:avLst>
                <a:gd name="adj" fmla="val 50000"/>
              </a:avLst>
            </a:prstGeom>
            <a:solidFill>
              <a:srgbClr val="EEEEEE">
                <a:alpha val="47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700"/>
        <p:cNvGrpSpPr/>
        <p:nvPr/>
      </p:nvGrpSpPr>
      <p:grpSpPr>
        <a:xfrm>
          <a:off x="0" y="0"/>
          <a:ext cx="0" cy="0"/>
          <a:chOff x="0" y="0"/>
          <a:chExt cx="0" cy="0"/>
        </a:xfrm>
      </p:grpSpPr>
      <p:grpSp>
        <p:nvGrpSpPr>
          <p:cNvPr id="701" name="Google Shape;701;p24"/>
          <p:cNvGrpSpPr/>
          <p:nvPr/>
        </p:nvGrpSpPr>
        <p:grpSpPr>
          <a:xfrm>
            <a:off x="-1700" y="329"/>
            <a:ext cx="9147400" cy="5142843"/>
            <a:chOff x="238125" y="854700"/>
            <a:chExt cx="7142500" cy="4015650"/>
          </a:xfrm>
        </p:grpSpPr>
        <p:sp>
          <p:nvSpPr>
            <p:cNvPr id="702" name="Google Shape;702;p2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1" name="Google Shape;721;p24"/>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722" name="Google Shape;722;p24"/>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txBox="1">
            <a:spLocks noGrp="1"/>
          </p:cNvSpPr>
          <p:nvPr>
            <p:ph type="ctrTitle"/>
          </p:nvPr>
        </p:nvSpPr>
        <p:spPr>
          <a:xfrm>
            <a:off x="2351875" y="540000"/>
            <a:ext cx="4440300" cy="9291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4" name="Google Shape;724;p24"/>
          <p:cNvSpPr txBox="1"/>
          <p:nvPr/>
        </p:nvSpPr>
        <p:spPr>
          <a:xfrm>
            <a:off x="2422213" y="3744575"/>
            <a:ext cx="4299600" cy="633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1200">
                <a:latin typeface="Muli"/>
                <a:ea typeface="Muli"/>
                <a:cs typeface="Muli"/>
                <a:sym typeface="Muli"/>
              </a:rPr>
              <a:t>CREDITS: This presentation template was created by </a:t>
            </a:r>
            <a:r>
              <a:rPr lang="en" sz="1200">
                <a:uFill>
                  <a:noFill/>
                </a:uFill>
                <a:latin typeface="Muli"/>
                <a:ea typeface="Muli"/>
                <a:cs typeface="Muli"/>
                <a:sym typeface="Muli"/>
                <a:hlinkClick r:id="rId2"/>
              </a:rPr>
              <a:t>Slidesgo</a:t>
            </a:r>
            <a:r>
              <a:rPr lang="en" sz="1200">
                <a:latin typeface="Muli"/>
                <a:ea typeface="Muli"/>
                <a:cs typeface="Muli"/>
                <a:sym typeface="Muli"/>
              </a:rPr>
              <a:t>, including icons by </a:t>
            </a:r>
            <a:r>
              <a:rPr lang="en" sz="1200">
                <a:uFill>
                  <a:noFill/>
                </a:uFill>
                <a:latin typeface="Muli"/>
                <a:ea typeface="Muli"/>
                <a:cs typeface="Muli"/>
                <a:sym typeface="Muli"/>
                <a:hlinkClick r:id="rId3"/>
              </a:rPr>
              <a:t>Flaticon</a:t>
            </a:r>
            <a:r>
              <a:rPr lang="en" sz="1200">
                <a:latin typeface="Muli"/>
                <a:ea typeface="Muli"/>
                <a:cs typeface="Muli"/>
                <a:sym typeface="Muli"/>
              </a:rPr>
              <a:t>, and infographics &amp; images by </a:t>
            </a:r>
            <a:r>
              <a:rPr lang="en" sz="1200">
                <a:uFill>
                  <a:noFill/>
                </a:uFill>
                <a:latin typeface="Muli"/>
                <a:ea typeface="Muli"/>
                <a:cs typeface="Muli"/>
                <a:sym typeface="Muli"/>
                <a:hlinkClick r:id="rId4"/>
              </a:rPr>
              <a:t>Freepik</a:t>
            </a:r>
            <a:r>
              <a:rPr lang="en" sz="1200">
                <a:latin typeface="Muli"/>
                <a:ea typeface="Muli"/>
                <a:cs typeface="Muli"/>
                <a:sym typeface="Muli"/>
              </a:rPr>
              <a:t>. </a:t>
            </a:r>
            <a:endParaRPr sz="1200">
              <a:latin typeface="Muli"/>
              <a:ea typeface="Muli"/>
              <a:cs typeface="Muli"/>
              <a:sym typeface="Muli"/>
            </a:endParaRPr>
          </a:p>
        </p:txBody>
      </p:sp>
      <p:sp>
        <p:nvSpPr>
          <p:cNvPr id="725" name="Google Shape;725;p24"/>
          <p:cNvSpPr txBox="1">
            <a:spLocks noGrp="1"/>
          </p:cNvSpPr>
          <p:nvPr>
            <p:ph type="subTitle" idx="1"/>
          </p:nvPr>
        </p:nvSpPr>
        <p:spPr>
          <a:xfrm>
            <a:off x="2955600" y="2001450"/>
            <a:ext cx="3232800" cy="1778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800"/>
              <a:buNone/>
              <a:defRPr>
                <a:solidFill>
                  <a:srgbClr val="000000"/>
                </a:solidFill>
                <a:latin typeface="Merriweather"/>
                <a:ea typeface="Merriweather"/>
                <a:cs typeface="Merriweather"/>
                <a:sym typeface="Merriweather"/>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726" name="Google Shape;726;p24"/>
          <p:cNvGrpSpPr/>
          <p:nvPr/>
        </p:nvGrpSpPr>
        <p:grpSpPr>
          <a:xfrm rot="697126">
            <a:off x="8218474" y="-369190"/>
            <a:ext cx="1305393" cy="1346461"/>
            <a:chOff x="1492000" y="427450"/>
            <a:chExt cx="1188000" cy="1225375"/>
          </a:xfrm>
        </p:grpSpPr>
        <p:sp>
          <p:nvSpPr>
            <p:cNvPr id="727" name="Google Shape;727;p24"/>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rgbClr val="F4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9" r:id="rId5"/>
    <p:sldLayoutId id="2147483660" r:id="rId6"/>
    <p:sldLayoutId id="2147483670"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gunniliang.com/notebooks/Delete/git_r/two_month_report/202011_2021_1/11_9_to_11_13_second/code/edge_detection.ipynb"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gunniliang.com/notebooks/Delete/git_r/two_month_report/202011_2021_1/11_9_to_11_13_second/code/pooling_ex.ipynb"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gunniliang.com/notebooks/Delete/git_r/two_month_report/202011_2021_1/11_9_to_11_13_second/code/AlexNet_Ex.ipynb" TargetMode="External"/><Relationship Id="rId2" Type="http://schemas.openxmlformats.org/officeDocument/2006/relationships/hyperlink" Target="http://www.gunniliang.com/notebooks/Delete/git_r/two_month_report/202011_2021_1/11_9_to_11_13_second/code/Simple_Alexnet.ipynb"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790"/>
        <p:cNvGrpSpPr/>
        <p:nvPr/>
      </p:nvGrpSpPr>
      <p:grpSpPr>
        <a:xfrm>
          <a:off x="0" y="0"/>
          <a:ext cx="0" cy="0"/>
          <a:chOff x="0" y="0"/>
          <a:chExt cx="0" cy="0"/>
        </a:xfrm>
      </p:grpSpPr>
      <p:sp>
        <p:nvSpPr>
          <p:cNvPr id="791" name="Google Shape;791;p29"/>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p>
            <a:r>
              <a:rPr lang="en-US" altLang="zh-TW" sz="4800" dirty="0" smtClean="0"/>
              <a:t/>
            </a:r>
            <a:br>
              <a:rPr lang="en-US" altLang="zh-TW" sz="4800" dirty="0" smtClean="0"/>
            </a:br>
            <a:r>
              <a:rPr lang="zh-TW" altLang="en-US" sz="4800" dirty="0" smtClean="0"/>
              <a:t>捲積</a:t>
            </a:r>
            <a:r>
              <a:rPr lang="en" sz="4800" dirty="0" smtClean="0"/>
              <a:t/>
            </a:r>
            <a:br>
              <a:rPr lang="en" sz="4800" dirty="0" smtClean="0"/>
            </a:br>
            <a:r>
              <a:rPr lang="zh-TW" altLang="en-US" sz="4800" dirty="0" smtClean="0"/>
              <a:t>神經網路</a:t>
            </a:r>
            <a:r>
              <a:rPr lang="zh-TW" altLang="en-US" sz="4800" dirty="0"/>
              <a:t>介紹</a:t>
            </a:r>
            <a:br>
              <a:rPr lang="zh-TW" altLang="en-US" sz="4800" dirty="0"/>
            </a:br>
            <a:endParaRPr sz="4800" dirty="0"/>
          </a:p>
        </p:txBody>
      </p:sp>
      <p:sp>
        <p:nvSpPr>
          <p:cNvPr id="792" name="Google Shape;792;p29"/>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Sean , </a:t>
            </a:r>
            <a:r>
              <a:rPr lang="zh-TW" altLang="en-US"/>
              <a:t>王家祥</a:t>
            </a:r>
            <a:endParaRPr dirty="0"/>
          </a:p>
        </p:txBody>
      </p:sp>
      <p:cxnSp>
        <p:nvCxnSpPr>
          <p:cNvPr id="793" name="Google Shape;793;p29"/>
          <p:cNvCxnSpPr/>
          <p:nvPr/>
        </p:nvCxnSpPr>
        <p:spPr>
          <a:xfrm>
            <a:off x="549375" y="-15925"/>
            <a:ext cx="0" cy="5159400"/>
          </a:xfrm>
          <a:prstGeom prst="straightConnector1">
            <a:avLst/>
          </a:prstGeom>
          <a:noFill/>
          <a:ln w="19050" cap="flat" cmpd="sng">
            <a:solidFill>
              <a:schemeClr val="dk2"/>
            </a:solidFill>
            <a:prstDash val="solid"/>
            <a:round/>
            <a:headEnd type="none" w="med" len="med"/>
            <a:tailEnd type="none" w="med" len="med"/>
          </a:ln>
        </p:spPr>
      </p:cxnSp>
      <p:cxnSp>
        <p:nvCxnSpPr>
          <p:cNvPr id="794" name="Google Shape;794;p29"/>
          <p:cNvCxnSpPr/>
          <p:nvPr/>
        </p:nvCxnSpPr>
        <p:spPr>
          <a:xfrm>
            <a:off x="716575" y="-15925"/>
            <a:ext cx="0" cy="5159400"/>
          </a:xfrm>
          <a:prstGeom prst="straightConnector1">
            <a:avLst/>
          </a:prstGeom>
          <a:noFill/>
          <a:ln w="19050" cap="flat" cmpd="sng">
            <a:solidFill>
              <a:schemeClr val="dk2"/>
            </a:solidFill>
            <a:prstDash val="solid"/>
            <a:round/>
            <a:headEnd type="none" w="med" len="med"/>
            <a:tailEnd type="none" w="med" len="med"/>
          </a:ln>
        </p:spPr>
      </p:cxnSp>
      <p:grpSp>
        <p:nvGrpSpPr>
          <p:cNvPr id="795" name="Google Shape;795;p29"/>
          <p:cNvGrpSpPr/>
          <p:nvPr/>
        </p:nvGrpSpPr>
        <p:grpSpPr>
          <a:xfrm>
            <a:off x="4796078" y="4434972"/>
            <a:ext cx="2310700" cy="320922"/>
            <a:chOff x="1394800" y="3522000"/>
            <a:chExt cx="1048650" cy="138275"/>
          </a:xfrm>
        </p:grpSpPr>
        <p:sp>
          <p:nvSpPr>
            <p:cNvPr id="796" name="Google Shape;796;p2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29"/>
          <p:cNvSpPr/>
          <p:nvPr/>
        </p:nvSpPr>
        <p:spPr>
          <a:xfrm rot="489382">
            <a:off x="6587619" y="458135"/>
            <a:ext cx="932338" cy="512411"/>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9"/>
          <p:cNvGrpSpPr/>
          <p:nvPr/>
        </p:nvGrpSpPr>
        <p:grpSpPr>
          <a:xfrm rot="6705569">
            <a:off x="797958" y="1349623"/>
            <a:ext cx="806638" cy="421735"/>
            <a:chOff x="1822875" y="1377000"/>
            <a:chExt cx="548075" cy="286550"/>
          </a:xfrm>
        </p:grpSpPr>
        <p:sp>
          <p:nvSpPr>
            <p:cNvPr id="807" name="Google Shape;807;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2.2 </a:t>
            </a:r>
            <a:r>
              <a:rPr lang="zh-TW" altLang="en-US" dirty="0"/>
              <a:t>捲積運算</a:t>
            </a:r>
          </a:p>
        </p:txBody>
      </p:sp>
      <p:sp>
        <p:nvSpPr>
          <p:cNvPr id="3" name="文字版面配置區 2"/>
          <p:cNvSpPr>
            <a:spLocks noGrp="1"/>
          </p:cNvSpPr>
          <p:nvPr>
            <p:ph type="body" idx="1"/>
          </p:nvPr>
        </p:nvSpPr>
        <p:spPr/>
        <p:txBody>
          <a:bodyPr/>
          <a:lstStyle/>
          <a:p>
            <a:pPr marL="152400" indent="0">
              <a:buNone/>
            </a:pPr>
            <a:r>
              <a:rPr lang="zh-TW" altLang="en-US" dirty="0"/>
              <a:t/>
            </a:r>
            <a:br>
              <a:rPr lang="zh-TW" altLang="en-US" dirty="0"/>
            </a:br>
            <a:endParaRPr lang="zh-TW" altLang="en-US" dirty="0"/>
          </a:p>
        </p:txBody>
      </p:sp>
      <p:pic>
        <p:nvPicPr>
          <p:cNvPr id="6146" name="Picture 2" descr="E:\Delete\git_r\two_month_report\202011_2021_1\11_9_to_11_13_second\img\convoulatio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627534"/>
            <a:ext cx="5381914"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209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2.2</a:t>
            </a:r>
            <a:r>
              <a:rPr lang="zh-TW" altLang="en-US" dirty="0"/>
              <a:t>捲積運算 </a:t>
            </a:r>
            <a:r>
              <a:rPr lang="en-US" altLang="zh-TW" dirty="0"/>
              <a:t>-</a:t>
            </a:r>
            <a:r>
              <a:rPr lang="en-US" altLang="zh-TW" dirty="0" err="1"/>
              <a:t>edge_dection</a:t>
            </a:r>
            <a:r>
              <a:rPr lang="en-US" altLang="zh-TW" dirty="0"/>
              <a:t>-code</a:t>
            </a:r>
          </a:p>
        </p:txBody>
      </p:sp>
      <p:sp>
        <p:nvSpPr>
          <p:cNvPr id="3" name="文字版面配置區 2"/>
          <p:cNvSpPr>
            <a:spLocks noGrp="1"/>
          </p:cNvSpPr>
          <p:nvPr>
            <p:ph type="body" idx="1"/>
          </p:nvPr>
        </p:nvSpPr>
        <p:spPr/>
        <p:txBody>
          <a:bodyPr/>
          <a:lstStyle/>
          <a:p>
            <a:pPr marL="152400" indent="0">
              <a:buNone/>
            </a:pPr>
            <a:r>
              <a:rPr lang="zh-TW" altLang="en-US" dirty="0"/>
              <a:t/>
            </a:r>
            <a:br>
              <a:rPr lang="zh-TW" altLang="en-US" dirty="0"/>
            </a:br>
            <a:r>
              <a:rPr lang="en-US" altLang="zh-TW" dirty="0">
                <a:hlinkClick r:id="rId2"/>
              </a:rPr>
              <a:t>http://</a:t>
            </a:r>
            <a:r>
              <a:rPr lang="en-US" altLang="zh-TW" dirty="0" smtClean="0">
                <a:hlinkClick r:id="rId2"/>
              </a:rPr>
              <a:t>www.gunniliang.com/notebooks/Delete/git_r/two_month_report/202011_2021_1/11_9_to_11_13_second/code/edge_detection.ipynb</a:t>
            </a:r>
            <a:endParaRPr lang="en-US" altLang="zh-TW" dirty="0" smtClean="0"/>
          </a:p>
          <a:p>
            <a:pPr marL="152400" indent="0">
              <a:buNone/>
            </a:pPr>
            <a:endParaRPr lang="en-US" altLang="zh-TW" dirty="0" smtClean="0"/>
          </a:p>
          <a:p>
            <a:pPr marL="152400" indent="0">
              <a:buNone/>
            </a:pPr>
            <a:endParaRPr lang="zh-TW"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042851"/>
            <a:ext cx="400050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向右箭號 3"/>
          <p:cNvSpPr/>
          <p:nvPr/>
        </p:nvSpPr>
        <p:spPr>
          <a:xfrm rot="2738861">
            <a:off x="4376353" y="3246251"/>
            <a:ext cx="720080" cy="360040"/>
          </a:xfrm>
          <a:prstGeom prst="rightArrow">
            <a:avLst>
              <a:gd name="adj1" fmla="val 50000"/>
              <a:gd name="adj2" fmla="val 70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867894"/>
            <a:ext cx="400050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726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circle(in)">
                                      <p:cBhvr>
                                        <p:cTn id="7" dur="20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circle(in)">
                                      <p:cBhvr>
                                        <p:cTn id="12" dur="20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2.2 </a:t>
            </a:r>
            <a:r>
              <a:rPr lang="zh-TW" altLang="en-US" dirty="0"/>
              <a:t>捲積運算</a:t>
            </a:r>
            <a:r>
              <a:rPr lang="en-US" altLang="zh-TW" dirty="0"/>
              <a:t>-</a:t>
            </a:r>
            <a:r>
              <a:rPr lang="zh-TW" altLang="en-US" dirty="0"/>
              <a:t>係數更新</a:t>
            </a:r>
          </a:p>
        </p:txBody>
      </p:sp>
      <p:sp>
        <p:nvSpPr>
          <p:cNvPr id="3" name="文字版面配置區 2"/>
          <p:cNvSpPr>
            <a:spLocks noGrp="1"/>
          </p:cNvSpPr>
          <p:nvPr>
            <p:ph type="body" idx="1"/>
          </p:nvPr>
        </p:nvSpPr>
        <p:spPr/>
        <p:txBody>
          <a:bodyPr/>
          <a:lstStyle/>
          <a:p>
            <a:pPr marL="152400" indent="0">
              <a:buNone/>
            </a:pPr>
            <a:r>
              <a:rPr lang="zh-TW" altLang="en-US" dirty="0"/>
              <a:t/>
            </a:r>
            <a:br>
              <a:rPr lang="zh-TW" altLang="en-US" dirty="0"/>
            </a:br>
            <a:endParaRPr lang="zh-TW" altLang="en-US" dirty="0"/>
          </a:p>
        </p:txBody>
      </p:sp>
      <p:pic>
        <p:nvPicPr>
          <p:cNvPr id="8194" name="Picture 2" descr="E:\Delete\git_r\two_month_report\202011_2021_1\11_9_to_11_13_second\img\backpropagation-exampl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203598"/>
            <a:ext cx="5963245" cy="3602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981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grpSp>
        <p:nvGrpSpPr>
          <p:cNvPr id="943" name="Google Shape;943;p33"/>
          <p:cNvGrpSpPr/>
          <p:nvPr/>
        </p:nvGrpSpPr>
        <p:grpSpPr>
          <a:xfrm rot="-546322">
            <a:off x="897607" y="1747842"/>
            <a:ext cx="2817315" cy="2469552"/>
            <a:chOff x="2505075" y="4180600"/>
            <a:chExt cx="1092750" cy="957900"/>
          </a:xfrm>
        </p:grpSpPr>
        <p:sp>
          <p:nvSpPr>
            <p:cNvPr id="944" name="Google Shape;944;p33"/>
            <p:cNvSpPr/>
            <p:nvPr/>
          </p:nvSpPr>
          <p:spPr>
            <a:xfrm>
              <a:off x="2612200" y="4898650"/>
              <a:ext cx="984100" cy="235275"/>
            </a:xfrm>
            <a:custGeom>
              <a:avLst/>
              <a:gdLst/>
              <a:ahLst/>
              <a:cxnLst/>
              <a:rect l="l" t="t" r="r" b="b"/>
              <a:pathLst>
                <a:path w="39364" h="9411" extrusionOk="0">
                  <a:moveTo>
                    <a:pt x="6166" y="0"/>
                  </a:moveTo>
                  <a:cubicBezTo>
                    <a:pt x="6141" y="0"/>
                    <a:pt x="5339" y="652"/>
                    <a:pt x="5339" y="652"/>
                  </a:cubicBezTo>
                  <a:cubicBezTo>
                    <a:pt x="4688" y="2882"/>
                    <a:pt x="2357" y="5965"/>
                    <a:pt x="1" y="6617"/>
                  </a:cubicBezTo>
                  <a:cubicBezTo>
                    <a:pt x="5966" y="7068"/>
                    <a:pt x="13259" y="8321"/>
                    <a:pt x="19224" y="8797"/>
                  </a:cubicBezTo>
                  <a:cubicBezTo>
                    <a:pt x="22532" y="9048"/>
                    <a:pt x="25841" y="9248"/>
                    <a:pt x="29149" y="9349"/>
                  </a:cubicBezTo>
                  <a:cubicBezTo>
                    <a:pt x="29759" y="9367"/>
                    <a:pt x="30670" y="9411"/>
                    <a:pt x="31701" y="9411"/>
                  </a:cubicBezTo>
                  <a:cubicBezTo>
                    <a:pt x="34944" y="9411"/>
                    <a:pt x="39363" y="8971"/>
                    <a:pt x="39249" y="5890"/>
                  </a:cubicBezTo>
                  <a:lnTo>
                    <a:pt x="39224" y="5890"/>
                  </a:lnTo>
                  <a:cubicBezTo>
                    <a:pt x="28021" y="4988"/>
                    <a:pt x="17069" y="2682"/>
                    <a:pt x="616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a:off x="2607825" y="4893625"/>
              <a:ext cx="990000" cy="244875"/>
            </a:xfrm>
            <a:custGeom>
              <a:avLst/>
              <a:gdLst/>
              <a:ahLst/>
              <a:cxnLst/>
              <a:rect l="l" t="t" r="r" b="b"/>
              <a:pathLst>
                <a:path w="39600" h="9795" extrusionOk="0">
                  <a:moveTo>
                    <a:pt x="6379" y="398"/>
                  </a:moveTo>
                  <a:lnTo>
                    <a:pt x="6379" y="398"/>
                  </a:lnTo>
                  <a:cubicBezTo>
                    <a:pt x="9057" y="1067"/>
                    <a:pt x="11759" y="1687"/>
                    <a:pt x="14462" y="2306"/>
                  </a:cubicBezTo>
                  <a:cubicBezTo>
                    <a:pt x="17218" y="2908"/>
                    <a:pt x="19950" y="3509"/>
                    <a:pt x="22707" y="4011"/>
                  </a:cubicBezTo>
                  <a:cubicBezTo>
                    <a:pt x="28194" y="5008"/>
                    <a:pt x="33731" y="5807"/>
                    <a:pt x="39293" y="6235"/>
                  </a:cubicBezTo>
                  <a:lnTo>
                    <a:pt x="39293" y="6235"/>
                  </a:lnTo>
                  <a:cubicBezTo>
                    <a:pt x="39281" y="6246"/>
                    <a:pt x="39274" y="6252"/>
                    <a:pt x="39274" y="6266"/>
                  </a:cubicBezTo>
                  <a:lnTo>
                    <a:pt x="39274" y="6392"/>
                  </a:lnTo>
                  <a:cubicBezTo>
                    <a:pt x="39249" y="6492"/>
                    <a:pt x="39249" y="6592"/>
                    <a:pt x="39224" y="6692"/>
                  </a:cubicBezTo>
                  <a:cubicBezTo>
                    <a:pt x="39199" y="6893"/>
                    <a:pt x="39123" y="7068"/>
                    <a:pt x="39023" y="7269"/>
                  </a:cubicBezTo>
                  <a:cubicBezTo>
                    <a:pt x="38848" y="7620"/>
                    <a:pt x="38572" y="7920"/>
                    <a:pt x="38246" y="8171"/>
                  </a:cubicBezTo>
                  <a:cubicBezTo>
                    <a:pt x="37595" y="8647"/>
                    <a:pt x="36767" y="8898"/>
                    <a:pt x="35965" y="9073"/>
                  </a:cubicBezTo>
                  <a:cubicBezTo>
                    <a:pt x="34654" y="9352"/>
                    <a:pt x="33295" y="9441"/>
                    <a:pt x="31939" y="9441"/>
                  </a:cubicBezTo>
                  <a:cubicBezTo>
                    <a:pt x="31585" y="9441"/>
                    <a:pt x="31231" y="9435"/>
                    <a:pt x="30878" y="9424"/>
                  </a:cubicBezTo>
                  <a:cubicBezTo>
                    <a:pt x="29173" y="9374"/>
                    <a:pt x="27469" y="9324"/>
                    <a:pt x="25740" y="9224"/>
                  </a:cubicBezTo>
                  <a:lnTo>
                    <a:pt x="20627" y="8948"/>
                  </a:lnTo>
                  <a:cubicBezTo>
                    <a:pt x="18898" y="8873"/>
                    <a:pt x="17218" y="8697"/>
                    <a:pt x="15514" y="8497"/>
                  </a:cubicBezTo>
                  <a:cubicBezTo>
                    <a:pt x="13810" y="8296"/>
                    <a:pt x="12106" y="8071"/>
                    <a:pt x="10401" y="7845"/>
                  </a:cubicBezTo>
                  <a:cubicBezTo>
                    <a:pt x="7272" y="7405"/>
                    <a:pt x="4121" y="6986"/>
                    <a:pt x="969" y="6707"/>
                  </a:cubicBezTo>
                  <a:lnTo>
                    <a:pt x="969" y="6707"/>
                  </a:lnTo>
                  <a:cubicBezTo>
                    <a:pt x="1378" y="6510"/>
                    <a:pt x="1757" y="6260"/>
                    <a:pt x="2106" y="5991"/>
                  </a:cubicBezTo>
                  <a:cubicBezTo>
                    <a:pt x="2657" y="5565"/>
                    <a:pt x="3158" y="5088"/>
                    <a:pt x="3609" y="4537"/>
                  </a:cubicBezTo>
                  <a:cubicBezTo>
                    <a:pt x="4061" y="4011"/>
                    <a:pt x="4487" y="3434"/>
                    <a:pt x="4837" y="2833"/>
                  </a:cubicBezTo>
                  <a:cubicBezTo>
                    <a:pt x="5181" y="2245"/>
                    <a:pt x="5476" y="1633"/>
                    <a:pt x="5676" y="973"/>
                  </a:cubicBezTo>
                  <a:lnTo>
                    <a:pt x="5676" y="973"/>
                  </a:lnTo>
                  <a:lnTo>
                    <a:pt x="6379" y="398"/>
                  </a:lnTo>
                  <a:close/>
                  <a:moveTo>
                    <a:pt x="6366" y="1"/>
                  </a:moveTo>
                  <a:cubicBezTo>
                    <a:pt x="6316" y="1"/>
                    <a:pt x="6266" y="1"/>
                    <a:pt x="6216" y="51"/>
                  </a:cubicBezTo>
                  <a:lnTo>
                    <a:pt x="6191" y="51"/>
                  </a:lnTo>
                  <a:lnTo>
                    <a:pt x="5389" y="727"/>
                  </a:lnTo>
                  <a:cubicBezTo>
                    <a:pt x="5364" y="752"/>
                    <a:pt x="5339" y="778"/>
                    <a:pt x="5339" y="803"/>
                  </a:cubicBezTo>
                  <a:cubicBezTo>
                    <a:pt x="5138" y="1454"/>
                    <a:pt x="4863" y="2081"/>
                    <a:pt x="4512" y="2657"/>
                  </a:cubicBezTo>
                  <a:cubicBezTo>
                    <a:pt x="4186" y="3234"/>
                    <a:pt x="3785" y="3785"/>
                    <a:pt x="3334" y="4311"/>
                  </a:cubicBezTo>
                  <a:cubicBezTo>
                    <a:pt x="2908" y="4838"/>
                    <a:pt x="2431" y="5314"/>
                    <a:pt x="1880" y="5715"/>
                  </a:cubicBezTo>
                  <a:cubicBezTo>
                    <a:pt x="1354" y="6116"/>
                    <a:pt x="777" y="6467"/>
                    <a:pt x="126" y="6642"/>
                  </a:cubicBezTo>
                  <a:cubicBezTo>
                    <a:pt x="76" y="6667"/>
                    <a:pt x="25" y="6742"/>
                    <a:pt x="0" y="6793"/>
                  </a:cubicBezTo>
                  <a:cubicBezTo>
                    <a:pt x="0" y="6893"/>
                    <a:pt x="76" y="6993"/>
                    <a:pt x="176" y="6993"/>
                  </a:cubicBezTo>
                  <a:cubicBezTo>
                    <a:pt x="3584" y="7244"/>
                    <a:pt x="6968" y="7720"/>
                    <a:pt x="10376" y="8121"/>
                  </a:cubicBezTo>
                  <a:cubicBezTo>
                    <a:pt x="12081" y="8321"/>
                    <a:pt x="13785" y="8547"/>
                    <a:pt x="15489" y="8722"/>
                  </a:cubicBezTo>
                  <a:cubicBezTo>
                    <a:pt x="17193" y="8923"/>
                    <a:pt x="18898" y="9048"/>
                    <a:pt x="20602" y="9224"/>
                  </a:cubicBezTo>
                  <a:cubicBezTo>
                    <a:pt x="24011" y="9550"/>
                    <a:pt x="27444" y="9675"/>
                    <a:pt x="30878" y="9775"/>
                  </a:cubicBezTo>
                  <a:cubicBezTo>
                    <a:pt x="31276" y="9787"/>
                    <a:pt x="31675" y="9794"/>
                    <a:pt x="32075" y="9794"/>
                  </a:cubicBezTo>
                  <a:cubicBezTo>
                    <a:pt x="33389" y="9794"/>
                    <a:pt x="34715" y="9712"/>
                    <a:pt x="36041" y="9424"/>
                  </a:cubicBezTo>
                  <a:cubicBezTo>
                    <a:pt x="36868" y="9249"/>
                    <a:pt x="37720" y="8973"/>
                    <a:pt x="38447" y="8422"/>
                  </a:cubicBezTo>
                  <a:cubicBezTo>
                    <a:pt x="38823" y="8171"/>
                    <a:pt x="39123" y="7820"/>
                    <a:pt x="39324" y="7394"/>
                  </a:cubicBezTo>
                  <a:cubicBezTo>
                    <a:pt x="39424" y="7194"/>
                    <a:pt x="39499" y="6968"/>
                    <a:pt x="39549" y="6768"/>
                  </a:cubicBezTo>
                  <a:cubicBezTo>
                    <a:pt x="39575" y="6642"/>
                    <a:pt x="39575" y="6542"/>
                    <a:pt x="39600" y="6417"/>
                  </a:cubicBezTo>
                  <a:cubicBezTo>
                    <a:pt x="39600" y="6341"/>
                    <a:pt x="39600" y="6316"/>
                    <a:pt x="39600" y="6241"/>
                  </a:cubicBezTo>
                  <a:cubicBezTo>
                    <a:pt x="39600" y="6141"/>
                    <a:pt x="39575" y="6041"/>
                    <a:pt x="39549" y="5966"/>
                  </a:cubicBezTo>
                  <a:cubicBezTo>
                    <a:pt x="39514" y="5948"/>
                    <a:pt x="39479" y="5930"/>
                    <a:pt x="39443" y="5930"/>
                  </a:cubicBezTo>
                  <a:cubicBezTo>
                    <a:pt x="39428" y="5930"/>
                    <a:pt x="39414" y="5933"/>
                    <a:pt x="39399" y="5940"/>
                  </a:cubicBezTo>
                  <a:cubicBezTo>
                    <a:pt x="33835" y="5464"/>
                    <a:pt x="28296" y="4637"/>
                    <a:pt x="22782" y="3610"/>
                  </a:cubicBezTo>
                  <a:cubicBezTo>
                    <a:pt x="20026" y="3083"/>
                    <a:pt x="17294" y="2532"/>
                    <a:pt x="14562" y="1930"/>
                  </a:cubicBezTo>
                  <a:cubicBezTo>
                    <a:pt x="11830" y="1329"/>
                    <a:pt x="9098" y="677"/>
                    <a:pt x="6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a:off x="2508825" y="4184975"/>
              <a:ext cx="1038875" cy="879225"/>
            </a:xfrm>
            <a:custGeom>
              <a:avLst/>
              <a:gdLst/>
              <a:ahLst/>
              <a:cxnLst/>
              <a:rect l="l" t="t" r="r" b="b"/>
              <a:pathLst>
                <a:path w="41555" h="35169" extrusionOk="0">
                  <a:moveTo>
                    <a:pt x="40702" y="1"/>
                  </a:moveTo>
                  <a:cubicBezTo>
                    <a:pt x="27143" y="126"/>
                    <a:pt x="13660" y="652"/>
                    <a:pt x="101" y="1078"/>
                  </a:cubicBezTo>
                  <a:cubicBezTo>
                    <a:pt x="76" y="1078"/>
                    <a:pt x="51" y="1078"/>
                    <a:pt x="25" y="1053"/>
                  </a:cubicBezTo>
                  <a:lnTo>
                    <a:pt x="0" y="1078"/>
                  </a:lnTo>
                  <a:cubicBezTo>
                    <a:pt x="51" y="1103"/>
                    <a:pt x="101" y="1153"/>
                    <a:pt x="101" y="1254"/>
                  </a:cubicBezTo>
                  <a:cubicBezTo>
                    <a:pt x="752" y="7845"/>
                    <a:pt x="577" y="14612"/>
                    <a:pt x="802" y="21254"/>
                  </a:cubicBezTo>
                  <a:cubicBezTo>
                    <a:pt x="903" y="24537"/>
                    <a:pt x="878" y="27870"/>
                    <a:pt x="1103" y="31154"/>
                  </a:cubicBezTo>
                  <a:cubicBezTo>
                    <a:pt x="1236" y="33346"/>
                    <a:pt x="2622" y="35168"/>
                    <a:pt x="4511" y="35168"/>
                  </a:cubicBezTo>
                  <a:cubicBezTo>
                    <a:pt x="5127" y="35168"/>
                    <a:pt x="5795" y="34975"/>
                    <a:pt x="6492" y="34537"/>
                  </a:cubicBezTo>
                  <a:cubicBezTo>
                    <a:pt x="7995" y="33585"/>
                    <a:pt x="8772" y="31780"/>
                    <a:pt x="9324" y="30151"/>
                  </a:cubicBezTo>
                  <a:cubicBezTo>
                    <a:pt x="9374" y="30051"/>
                    <a:pt x="9399" y="29926"/>
                    <a:pt x="9474" y="29926"/>
                  </a:cubicBezTo>
                  <a:cubicBezTo>
                    <a:pt x="9491" y="29859"/>
                    <a:pt x="9563" y="29836"/>
                    <a:pt x="9654" y="29836"/>
                  </a:cubicBezTo>
                  <a:cubicBezTo>
                    <a:pt x="9700" y="29836"/>
                    <a:pt x="9750" y="29842"/>
                    <a:pt x="9800" y="29850"/>
                  </a:cubicBezTo>
                  <a:cubicBezTo>
                    <a:pt x="20376" y="31454"/>
                    <a:pt x="30878" y="33284"/>
                    <a:pt x="41555" y="34236"/>
                  </a:cubicBezTo>
                  <a:cubicBezTo>
                    <a:pt x="41128" y="31880"/>
                    <a:pt x="41304" y="29525"/>
                    <a:pt x="41404" y="27144"/>
                  </a:cubicBezTo>
                  <a:cubicBezTo>
                    <a:pt x="41479" y="24186"/>
                    <a:pt x="41529" y="21229"/>
                    <a:pt x="41504" y="18246"/>
                  </a:cubicBezTo>
                  <a:cubicBezTo>
                    <a:pt x="41454" y="12156"/>
                    <a:pt x="40928" y="6091"/>
                    <a:pt x="40702"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2505075" y="4180600"/>
              <a:ext cx="1047650" cy="887125"/>
            </a:xfrm>
            <a:custGeom>
              <a:avLst/>
              <a:gdLst/>
              <a:ahLst/>
              <a:cxnLst/>
              <a:rect l="l" t="t" r="r" b="b"/>
              <a:pathLst>
                <a:path w="41906" h="35485" extrusionOk="0">
                  <a:moveTo>
                    <a:pt x="40684" y="377"/>
                  </a:moveTo>
                  <a:cubicBezTo>
                    <a:pt x="40913" y="6408"/>
                    <a:pt x="41430" y="12415"/>
                    <a:pt x="41504" y="18421"/>
                  </a:cubicBezTo>
                  <a:cubicBezTo>
                    <a:pt x="41504" y="21103"/>
                    <a:pt x="41479" y="23760"/>
                    <a:pt x="41404" y="26416"/>
                  </a:cubicBezTo>
                  <a:cubicBezTo>
                    <a:pt x="41379" y="27745"/>
                    <a:pt x="41304" y="29098"/>
                    <a:pt x="41278" y="30426"/>
                  </a:cubicBezTo>
                  <a:cubicBezTo>
                    <a:pt x="41255" y="31690"/>
                    <a:pt x="41299" y="32976"/>
                    <a:pt x="41497" y="34241"/>
                  </a:cubicBezTo>
                  <a:lnTo>
                    <a:pt x="41497" y="34241"/>
                  </a:lnTo>
                  <a:cubicBezTo>
                    <a:pt x="36203" y="33742"/>
                    <a:pt x="30909" y="33048"/>
                    <a:pt x="25639" y="32256"/>
                  </a:cubicBezTo>
                  <a:lnTo>
                    <a:pt x="17619" y="31103"/>
                  </a:lnTo>
                  <a:cubicBezTo>
                    <a:pt x="16291" y="30903"/>
                    <a:pt x="14963" y="30677"/>
                    <a:pt x="13609" y="30476"/>
                  </a:cubicBezTo>
                  <a:lnTo>
                    <a:pt x="11604" y="30151"/>
                  </a:lnTo>
                  <a:lnTo>
                    <a:pt x="10627" y="30000"/>
                  </a:lnTo>
                  <a:lnTo>
                    <a:pt x="10125" y="29925"/>
                  </a:lnTo>
                  <a:cubicBezTo>
                    <a:pt x="10025" y="29925"/>
                    <a:pt x="9950" y="29900"/>
                    <a:pt x="9850" y="29900"/>
                  </a:cubicBezTo>
                  <a:lnTo>
                    <a:pt x="9699" y="29900"/>
                  </a:lnTo>
                  <a:cubicBezTo>
                    <a:pt x="9647" y="29918"/>
                    <a:pt x="9582" y="29947"/>
                    <a:pt x="9539" y="29998"/>
                  </a:cubicBezTo>
                  <a:lnTo>
                    <a:pt x="9539" y="29998"/>
                  </a:lnTo>
                  <a:cubicBezTo>
                    <a:pt x="9500" y="30015"/>
                    <a:pt x="9463" y="30036"/>
                    <a:pt x="9449" y="30050"/>
                  </a:cubicBezTo>
                  <a:cubicBezTo>
                    <a:pt x="9424" y="30101"/>
                    <a:pt x="9424" y="30151"/>
                    <a:pt x="9399" y="30176"/>
                  </a:cubicBezTo>
                  <a:lnTo>
                    <a:pt x="9348" y="30326"/>
                  </a:lnTo>
                  <a:lnTo>
                    <a:pt x="9223" y="30652"/>
                  </a:lnTo>
                  <a:cubicBezTo>
                    <a:pt x="9148" y="30877"/>
                    <a:pt x="9073" y="31078"/>
                    <a:pt x="8998" y="31278"/>
                  </a:cubicBezTo>
                  <a:cubicBezTo>
                    <a:pt x="8822" y="31705"/>
                    <a:pt x="8622" y="32106"/>
                    <a:pt x="8421" y="32507"/>
                  </a:cubicBezTo>
                  <a:cubicBezTo>
                    <a:pt x="7970" y="33284"/>
                    <a:pt x="7419" y="34010"/>
                    <a:pt x="6692" y="34512"/>
                  </a:cubicBezTo>
                  <a:cubicBezTo>
                    <a:pt x="6087" y="34908"/>
                    <a:pt x="5377" y="35200"/>
                    <a:pt x="4651" y="35200"/>
                  </a:cubicBezTo>
                  <a:cubicBezTo>
                    <a:pt x="4504" y="35200"/>
                    <a:pt x="4358" y="35188"/>
                    <a:pt x="4211" y="35163"/>
                  </a:cubicBezTo>
                  <a:cubicBezTo>
                    <a:pt x="3358" y="35013"/>
                    <a:pt x="2632" y="34436"/>
                    <a:pt x="2155" y="33685"/>
                  </a:cubicBezTo>
                  <a:cubicBezTo>
                    <a:pt x="1679" y="32958"/>
                    <a:pt x="1454" y="32080"/>
                    <a:pt x="1404" y="31203"/>
                  </a:cubicBezTo>
                  <a:cubicBezTo>
                    <a:pt x="1353" y="30276"/>
                    <a:pt x="1303" y="29374"/>
                    <a:pt x="1278" y="28471"/>
                  </a:cubicBezTo>
                  <a:cubicBezTo>
                    <a:pt x="1203" y="26667"/>
                    <a:pt x="1203" y="24837"/>
                    <a:pt x="1153" y="23033"/>
                  </a:cubicBezTo>
                  <a:cubicBezTo>
                    <a:pt x="1028" y="19374"/>
                    <a:pt x="1003" y="15765"/>
                    <a:pt x="952" y="12105"/>
                  </a:cubicBezTo>
                  <a:cubicBezTo>
                    <a:pt x="927" y="10301"/>
                    <a:pt x="877" y="8471"/>
                    <a:pt x="802" y="6667"/>
                  </a:cubicBezTo>
                  <a:cubicBezTo>
                    <a:pt x="752" y="5740"/>
                    <a:pt x="702" y="4837"/>
                    <a:pt x="652" y="3935"/>
                  </a:cubicBezTo>
                  <a:lnTo>
                    <a:pt x="551" y="2557"/>
                  </a:lnTo>
                  <a:lnTo>
                    <a:pt x="476" y="1880"/>
                  </a:lnTo>
                  <a:lnTo>
                    <a:pt x="451" y="1529"/>
                  </a:lnTo>
                  <a:cubicBezTo>
                    <a:pt x="451" y="1496"/>
                    <a:pt x="451" y="1474"/>
                    <a:pt x="444" y="1434"/>
                  </a:cubicBezTo>
                  <a:lnTo>
                    <a:pt x="444" y="1434"/>
                  </a:lnTo>
                  <a:lnTo>
                    <a:pt x="476" y="1429"/>
                  </a:lnTo>
                  <a:lnTo>
                    <a:pt x="802" y="1429"/>
                  </a:lnTo>
                  <a:lnTo>
                    <a:pt x="1429" y="1404"/>
                  </a:lnTo>
                  <a:lnTo>
                    <a:pt x="2707" y="1354"/>
                  </a:lnTo>
                  <a:lnTo>
                    <a:pt x="5263" y="1278"/>
                  </a:lnTo>
                  <a:lnTo>
                    <a:pt x="10351" y="1128"/>
                  </a:lnTo>
                  <a:lnTo>
                    <a:pt x="20526" y="802"/>
                  </a:lnTo>
                  <a:cubicBezTo>
                    <a:pt x="27237" y="628"/>
                    <a:pt x="33972" y="430"/>
                    <a:pt x="40684" y="377"/>
                  </a:cubicBezTo>
                  <a:close/>
                  <a:moveTo>
                    <a:pt x="40852" y="0"/>
                  </a:moveTo>
                  <a:cubicBezTo>
                    <a:pt x="34060" y="50"/>
                    <a:pt x="27293" y="176"/>
                    <a:pt x="20501" y="401"/>
                  </a:cubicBezTo>
                  <a:lnTo>
                    <a:pt x="251" y="1078"/>
                  </a:lnTo>
                  <a:lnTo>
                    <a:pt x="25" y="1078"/>
                  </a:lnTo>
                  <a:lnTo>
                    <a:pt x="0" y="1153"/>
                  </a:lnTo>
                  <a:lnTo>
                    <a:pt x="0" y="1178"/>
                  </a:lnTo>
                  <a:lnTo>
                    <a:pt x="75" y="1429"/>
                  </a:lnTo>
                  <a:lnTo>
                    <a:pt x="276" y="3960"/>
                  </a:lnTo>
                  <a:cubicBezTo>
                    <a:pt x="351" y="4862"/>
                    <a:pt x="401" y="5765"/>
                    <a:pt x="426" y="6667"/>
                  </a:cubicBezTo>
                  <a:cubicBezTo>
                    <a:pt x="526" y="8496"/>
                    <a:pt x="551" y="10301"/>
                    <a:pt x="602" y="12131"/>
                  </a:cubicBezTo>
                  <a:cubicBezTo>
                    <a:pt x="652" y="15765"/>
                    <a:pt x="702" y="19399"/>
                    <a:pt x="802" y="23033"/>
                  </a:cubicBezTo>
                  <a:cubicBezTo>
                    <a:pt x="852" y="24837"/>
                    <a:pt x="877" y="26667"/>
                    <a:pt x="927" y="28497"/>
                  </a:cubicBezTo>
                  <a:cubicBezTo>
                    <a:pt x="978" y="29399"/>
                    <a:pt x="1003" y="30301"/>
                    <a:pt x="1078" y="31203"/>
                  </a:cubicBezTo>
                  <a:cubicBezTo>
                    <a:pt x="1128" y="32131"/>
                    <a:pt x="1379" y="33083"/>
                    <a:pt x="1905" y="33860"/>
                  </a:cubicBezTo>
                  <a:cubicBezTo>
                    <a:pt x="2406" y="34662"/>
                    <a:pt x="3208" y="35314"/>
                    <a:pt x="4160" y="35439"/>
                  </a:cubicBezTo>
                  <a:cubicBezTo>
                    <a:pt x="4334" y="35470"/>
                    <a:pt x="4506" y="35485"/>
                    <a:pt x="4677" y="35485"/>
                  </a:cubicBezTo>
                  <a:cubicBezTo>
                    <a:pt x="5469" y="35485"/>
                    <a:pt x="6223" y="35170"/>
                    <a:pt x="6842" y="34737"/>
                  </a:cubicBezTo>
                  <a:cubicBezTo>
                    <a:pt x="7619" y="34211"/>
                    <a:pt x="8196" y="33434"/>
                    <a:pt x="8647" y="32632"/>
                  </a:cubicBezTo>
                  <a:cubicBezTo>
                    <a:pt x="8872" y="32231"/>
                    <a:pt x="9048" y="31805"/>
                    <a:pt x="9223" y="31379"/>
                  </a:cubicBezTo>
                  <a:cubicBezTo>
                    <a:pt x="9298" y="31178"/>
                    <a:pt x="9399" y="30953"/>
                    <a:pt x="9474" y="30727"/>
                  </a:cubicBezTo>
                  <a:lnTo>
                    <a:pt x="9574" y="30426"/>
                  </a:lnTo>
                  <a:lnTo>
                    <a:pt x="9624" y="30251"/>
                  </a:lnTo>
                  <a:cubicBezTo>
                    <a:pt x="9647" y="30228"/>
                    <a:pt x="9649" y="30226"/>
                    <a:pt x="9649" y="30206"/>
                  </a:cubicBezTo>
                  <a:lnTo>
                    <a:pt x="9649" y="30206"/>
                  </a:lnTo>
                  <a:lnTo>
                    <a:pt x="9749" y="30126"/>
                  </a:lnTo>
                  <a:lnTo>
                    <a:pt x="9749" y="30126"/>
                  </a:lnTo>
                  <a:cubicBezTo>
                    <a:pt x="9741" y="30142"/>
                    <a:pt x="9741" y="30148"/>
                    <a:pt x="9748" y="30148"/>
                  </a:cubicBezTo>
                  <a:cubicBezTo>
                    <a:pt x="9761" y="30148"/>
                    <a:pt x="9800" y="30126"/>
                    <a:pt x="9850" y="30126"/>
                  </a:cubicBezTo>
                  <a:cubicBezTo>
                    <a:pt x="9900" y="30151"/>
                    <a:pt x="10000" y="30151"/>
                    <a:pt x="10075" y="30176"/>
                  </a:cubicBezTo>
                  <a:lnTo>
                    <a:pt x="10577" y="30251"/>
                  </a:lnTo>
                  <a:lnTo>
                    <a:pt x="11579" y="30401"/>
                  </a:lnTo>
                  <a:lnTo>
                    <a:pt x="13584" y="30702"/>
                  </a:lnTo>
                  <a:cubicBezTo>
                    <a:pt x="14912" y="30903"/>
                    <a:pt x="16266" y="31103"/>
                    <a:pt x="17594" y="31329"/>
                  </a:cubicBezTo>
                  <a:cubicBezTo>
                    <a:pt x="20251" y="31755"/>
                    <a:pt x="22907" y="32206"/>
                    <a:pt x="25589" y="32607"/>
                  </a:cubicBezTo>
                  <a:cubicBezTo>
                    <a:pt x="30928" y="33384"/>
                    <a:pt x="36291" y="34111"/>
                    <a:pt x="41679" y="34587"/>
                  </a:cubicBezTo>
                  <a:lnTo>
                    <a:pt x="41905" y="34612"/>
                  </a:lnTo>
                  <a:lnTo>
                    <a:pt x="41905" y="34612"/>
                  </a:lnTo>
                  <a:lnTo>
                    <a:pt x="41855" y="34386"/>
                  </a:lnTo>
                  <a:cubicBezTo>
                    <a:pt x="41404" y="31780"/>
                    <a:pt x="41679" y="29098"/>
                    <a:pt x="41730" y="26441"/>
                  </a:cubicBezTo>
                  <a:cubicBezTo>
                    <a:pt x="41805" y="23760"/>
                    <a:pt x="41830" y="21103"/>
                    <a:pt x="41805" y="18421"/>
                  </a:cubicBezTo>
                  <a:cubicBezTo>
                    <a:pt x="41780" y="12331"/>
                    <a:pt x="41278" y="6266"/>
                    <a:pt x="41053" y="176"/>
                  </a:cubicBezTo>
                  <a:lnTo>
                    <a:pt x="4102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2849050" y="4283900"/>
              <a:ext cx="614675" cy="48350"/>
            </a:xfrm>
            <a:custGeom>
              <a:avLst/>
              <a:gdLst/>
              <a:ahLst/>
              <a:cxnLst/>
              <a:rect l="l" t="t" r="r" b="b"/>
              <a:pathLst>
                <a:path w="24587" h="1934" extrusionOk="0">
                  <a:moveTo>
                    <a:pt x="24207" y="1"/>
                  </a:moveTo>
                  <a:cubicBezTo>
                    <a:pt x="24192" y="1"/>
                    <a:pt x="24177" y="2"/>
                    <a:pt x="24161" y="3"/>
                  </a:cubicBezTo>
                  <a:cubicBezTo>
                    <a:pt x="16166" y="805"/>
                    <a:pt x="8221" y="1407"/>
                    <a:pt x="201" y="1633"/>
                  </a:cubicBezTo>
                  <a:cubicBezTo>
                    <a:pt x="1" y="1658"/>
                    <a:pt x="1" y="1933"/>
                    <a:pt x="201" y="1933"/>
                  </a:cubicBezTo>
                  <a:cubicBezTo>
                    <a:pt x="8171" y="1708"/>
                    <a:pt x="16216" y="1357"/>
                    <a:pt x="24161" y="630"/>
                  </a:cubicBezTo>
                  <a:cubicBezTo>
                    <a:pt x="24571" y="606"/>
                    <a:pt x="24587" y="1"/>
                    <a:pt x="2420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33"/>
          <p:cNvGrpSpPr/>
          <p:nvPr/>
        </p:nvGrpSpPr>
        <p:grpSpPr>
          <a:xfrm rot="474737">
            <a:off x="6324405" y="2788705"/>
            <a:ext cx="2049331" cy="585348"/>
            <a:chOff x="4345425" y="2175475"/>
            <a:chExt cx="800750" cy="176025"/>
          </a:xfrm>
        </p:grpSpPr>
        <p:sp>
          <p:nvSpPr>
            <p:cNvPr id="950" name="Google Shape;950;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33"/>
          <p:cNvSpPr txBox="1">
            <a:spLocks noGrp="1"/>
          </p:cNvSpPr>
          <p:nvPr>
            <p:ph type="subTitle" idx="1"/>
          </p:nvPr>
        </p:nvSpPr>
        <p:spPr>
          <a:xfrm>
            <a:off x="3983700" y="1758177"/>
            <a:ext cx="4440300" cy="972300"/>
          </a:xfrm>
          <a:prstGeom prst="rect">
            <a:avLst/>
          </a:prstGeom>
        </p:spPr>
        <p:txBody>
          <a:bodyPr spcFirstLastPara="1" wrap="square" lIns="91425" tIns="91425" rIns="91425" bIns="91425" anchor="ctr" anchorCtr="0">
            <a:noAutofit/>
          </a:bodyPr>
          <a:lstStyle/>
          <a:p>
            <a:pPr algn="l"/>
            <a:r>
              <a:rPr lang="zh-TW" altLang="en-US" b="1" dirty="0"/>
              <a:t>目的</a:t>
            </a:r>
            <a:r>
              <a:rPr lang="en-US" altLang="zh-TW" b="1" dirty="0"/>
              <a:t>:</a:t>
            </a:r>
            <a:r>
              <a:rPr lang="zh-TW" altLang="en-US" b="1" dirty="0"/>
              <a:t>降低取樣</a:t>
            </a:r>
            <a:r>
              <a:rPr lang="en-US" altLang="zh-TW" b="1" dirty="0"/>
              <a:t>, </a:t>
            </a:r>
            <a:r>
              <a:rPr lang="zh-TW" altLang="en-US" b="1" dirty="0"/>
              <a:t>減低運算複雜度</a:t>
            </a:r>
          </a:p>
          <a:p>
            <a:pPr algn="l"/>
            <a:r>
              <a:rPr lang="en-US" altLang="zh-TW" b="1" dirty="0"/>
              <a:t>Average-pooling: </a:t>
            </a:r>
            <a:r>
              <a:rPr lang="zh-TW" altLang="en-US" b="1" dirty="0"/>
              <a:t>取均值</a:t>
            </a:r>
          </a:p>
          <a:p>
            <a:pPr algn="l"/>
            <a:r>
              <a:rPr lang="en-US" altLang="zh-TW" b="1" dirty="0"/>
              <a:t>Max-pooling: </a:t>
            </a:r>
            <a:r>
              <a:rPr lang="zh-TW" altLang="en-US" b="1" dirty="0"/>
              <a:t>取最大值</a:t>
            </a:r>
          </a:p>
          <a:p>
            <a:pPr marL="0" lvl="0" indent="0" algn="l" rtl="0">
              <a:spcBef>
                <a:spcPts val="0"/>
              </a:spcBef>
              <a:spcAft>
                <a:spcPts val="0"/>
              </a:spcAft>
              <a:buNone/>
            </a:pPr>
            <a:endParaRPr dirty="0"/>
          </a:p>
        </p:txBody>
      </p:sp>
      <p:sp>
        <p:nvSpPr>
          <p:cNvPr id="954" name="Google Shape;954;p33"/>
          <p:cNvSpPr txBox="1"/>
          <p:nvPr/>
        </p:nvSpPr>
        <p:spPr>
          <a:xfrm rot="-545911">
            <a:off x="2011388" y="2590129"/>
            <a:ext cx="1071887" cy="707604"/>
          </a:xfrm>
          <a:prstGeom prst="rect">
            <a:avLst/>
          </a:prstGeom>
          <a:noFill/>
          <a:ln>
            <a:noFill/>
          </a:ln>
        </p:spPr>
        <p:txBody>
          <a:bodyPr spcFirstLastPara="1" wrap="square" lIns="91425" tIns="91425" rIns="91425" bIns="91425" anchor="ctr" anchorCtr="0">
            <a:noAutofit/>
          </a:bodyPr>
          <a:lstStyle/>
          <a:p>
            <a:pPr lvl="0" algn="ctr"/>
            <a:r>
              <a:rPr lang="en-US" altLang="zh-TW" sz="3000" b="1" dirty="0" smtClean="0">
                <a:solidFill>
                  <a:schemeClr val="dk1"/>
                </a:solidFill>
                <a:latin typeface="Itim"/>
                <a:ea typeface="Itim"/>
                <a:cs typeface="Itim"/>
                <a:sym typeface="Itim"/>
              </a:rPr>
              <a:t>3.</a:t>
            </a:r>
            <a:r>
              <a:rPr lang="zh-TW" altLang="en-US" sz="3000" b="1" dirty="0" smtClean="0">
                <a:solidFill>
                  <a:schemeClr val="dk1"/>
                </a:solidFill>
                <a:latin typeface="Itim"/>
                <a:ea typeface="Itim"/>
                <a:cs typeface="Itim"/>
                <a:sym typeface="Itim"/>
              </a:rPr>
              <a:t>池</a:t>
            </a:r>
            <a:r>
              <a:rPr lang="zh-TW" altLang="en-US" sz="3000" b="1" dirty="0">
                <a:solidFill>
                  <a:schemeClr val="dk1"/>
                </a:solidFill>
                <a:latin typeface="Itim"/>
                <a:ea typeface="Itim"/>
                <a:cs typeface="Itim"/>
                <a:sym typeface="Itim"/>
              </a:rPr>
              <a:t>化</a:t>
            </a:r>
            <a:endParaRPr sz="3000" b="1" dirty="0">
              <a:solidFill>
                <a:schemeClr val="dk1"/>
              </a:solidFill>
              <a:latin typeface="Itim"/>
              <a:ea typeface="Itim"/>
              <a:cs typeface="Itim"/>
              <a:sym typeface="Itim"/>
            </a:endParaRPr>
          </a:p>
        </p:txBody>
      </p:sp>
      <p:grpSp>
        <p:nvGrpSpPr>
          <p:cNvPr id="955" name="Google Shape;955;p33"/>
          <p:cNvGrpSpPr/>
          <p:nvPr/>
        </p:nvGrpSpPr>
        <p:grpSpPr>
          <a:xfrm rot="-974667">
            <a:off x="1405175" y="2472660"/>
            <a:ext cx="503546" cy="1101252"/>
            <a:chOff x="5870175" y="1498275"/>
            <a:chExt cx="364450" cy="797050"/>
          </a:xfrm>
        </p:grpSpPr>
        <p:sp>
          <p:nvSpPr>
            <p:cNvPr id="956" name="Google Shape;956;p33"/>
            <p:cNvSpPr/>
            <p:nvPr/>
          </p:nvSpPr>
          <p:spPr>
            <a:xfrm>
              <a:off x="5870175" y="2109075"/>
              <a:ext cx="219475" cy="186250"/>
            </a:xfrm>
            <a:custGeom>
              <a:avLst/>
              <a:gdLst/>
              <a:ahLst/>
              <a:cxnLst/>
              <a:rect l="l" t="t" r="r" b="b"/>
              <a:pathLst>
                <a:path w="8779" h="7450" extrusionOk="0">
                  <a:moveTo>
                    <a:pt x="6020" y="1496"/>
                  </a:moveTo>
                  <a:cubicBezTo>
                    <a:pt x="6600" y="2107"/>
                    <a:pt x="7195" y="2719"/>
                    <a:pt x="7807" y="3314"/>
                  </a:cubicBezTo>
                  <a:cubicBezTo>
                    <a:pt x="7775" y="3361"/>
                    <a:pt x="7760" y="3440"/>
                    <a:pt x="7744" y="3502"/>
                  </a:cubicBezTo>
                  <a:cubicBezTo>
                    <a:pt x="7164" y="2938"/>
                    <a:pt x="6568" y="2405"/>
                    <a:pt x="5988" y="1856"/>
                  </a:cubicBezTo>
                  <a:cubicBezTo>
                    <a:pt x="6004" y="1731"/>
                    <a:pt x="6004" y="1606"/>
                    <a:pt x="6020" y="1496"/>
                  </a:cubicBezTo>
                  <a:close/>
                  <a:moveTo>
                    <a:pt x="1568" y="697"/>
                  </a:moveTo>
                  <a:cubicBezTo>
                    <a:pt x="2744" y="1104"/>
                    <a:pt x="4029" y="1292"/>
                    <a:pt x="5252" y="1480"/>
                  </a:cubicBezTo>
                  <a:lnTo>
                    <a:pt x="5267" y="1480"/>
                  </a:lnTo>
                  <a:cubicBezTo>
                    <a:pt x="5048" y="2421"/>
                    <a:pt x="4891" y="3346"/>
                    <a:pt x="4875" y="4317"/>
                  </a:cubicBezTo>
                  <a:cubicBezTo>
                    <a:pt x="4186" y="4098"/>
                    <a:pt x="3449" y="3988"/>
                    <a:pt x="2744" y="3816"/>
                  </a:cubicBezTo>
                  <a:cubicBezTo>
                    <a:pt x="2227" y="3690"/>
                    <a:pt x="1694" y="3581"/>
                    <a:pt x="1176" y="3487"/>
                  </a:cubicBezTo>
                  <a:cubicBezTo>
                    <a:pt x="1302" y="2954"/>
                    <a:pt x="1317" y="2389"/>
                    <a:pt x="1427" y="1841"/>
                  </a:cubicBezTo>
                  <a:cubicBezTo>
                    <a:pt x="1490" y="1465"/>
                    <a:pt x="1537" y="1088"/>
                    <a:pt x="1568" y="697"/>
                  </a:cubicBezTo>
                  <a:close/>
                  <a:moveTo>
                    <a:pt x="5957" y="2013"/>
                  </a:moveTo>
                  <a:cubicBezTo>
                    <a:pt x="6521" y="2562"/>
                    <a:pt x="7086" y="3126"/>
                    <a:pt x="7665" y="3675"/>
                  </a:cubicBezTo>
                  <a:cubicBezTo>
                    <a:pt x="7540" y="4067"/>
                    <a:pt x="7493" y="4474"/>
                    <a:pt x="7399" y="4850"/>
                  </a:cubicBezTo>
                  <a:cubicBezTo>
                    <a:pt x="7164" y="4599"/>
                    <a:pt x="6913" y="4349"/>
                    <a:pt x="6662" y="4082"/>
                  </a:cubicBezTo>
                  <a:cubicBezTo>
                    <a:pt x="6380" y="3769"/>
                    <a:pt x="6098" y="3455"/>
                    <a:pt x="5816" y="3142"/>
                  </a:cubicBezTo>
                  <a:cubicBezTo>
                    <a:pt x="5863" y="2766"/>
                    <a:pt x="5910" y="2389"/>
                    <a:pt x="5957" y="2013"/>
                  </a:cubicBezTo>
                  <a:close/>
                  <a:moveTo>
                    <a:pt x="5785" y="3424"/>
                  </a:moveTo>
                  <a:cubicBezTo>
                    <a:pt x="6239" y="4035"/>
                    <a:pt x="6741" y="4662"/>
                    <a:pt x="7336" y="5179"/>
                  </a:cubicBezTo>
                  <a:cubicBezTo>
                    <a:pt x="7274" y="5446"/>
                    <a:pt x="7211" y="5728"/>
                    <a:pt x="7148" y="5994"/>
                  </a:cubicBezTo>
                  <a:cubicBezTo>
                    <a:pt x="6741" y="5462"/>
                    <a:pt x="6192" y="4960"/>
                    <a:pt x="5644" y="4521"/>
                  </a:cubicBezTo>
                  <a:cubicBezTo>
                    <a:pt x="5706" y="4161"/>
                    <a:pt x="5738" y="3784"/>
                    <a:pt x="5785" y="3424"/>
                  </a:cubicBezTo>
                  <a:close/>
                  <a:moveTo>
                    <a:pt x="1020" y="4082"/>
                  </a:moveTo>
                  <a:lnTo>
                    <a:pt x="1020" y="4082"/>
                  </a:lnTo>
                  <a:cubicBezTo>
                    <a:pt x="1505" y="4302"/>
                    <a:pt x="2038" y="4490"/>
                    <a:pt x="2603" y="4662"/>
                  </a:cubicBezTo>
                  <a:cubicBezTo>
                    <a:pt x="2869" y="4976"/>
                    <a:pt x="3261" y="5273"/>
                    <a:pt x="3559" y="5556"/>
                  </a:cubicBezTo>
                  <a:cubicBezTo>
                    <a:pt x="3825" y="5791"/>
                    <a:pt x="4076" y="6057"/>
                    <a:pt x="4343" y="6292"/>
                  </a:cubicBezTo>
                  <a:cubicBezTo>
                    <a:pt x="3825" y="6183"/>
                    <a:pt x="3308" y="6057"/>
                    <a:pt x="2791" y="5947"/>
                  </a:cubicBezTo>
                  <a:cubicBezTo>
                    <a:pt x="2634" y="5571"/>
                    <a:pt x="2242" y="5195"/>
                    <a:pt x="1929" y="4897"/>
                  </a:cubicBezTo>
                  <a:cubicBezTo>
                    <a:pt x="1631" y="4615"/>
                    <a:pt x="1349" y="4333"/>
                    <a:pt x="1020" y="4082"/>
                  </a:cubicBezTo>
                  <a:close/>
                  <a:moveTo>
                    <a:pt x="3167" y="4819"/>
                  </a:moveTo>
                  <a:lnTo>
                    <a:pt x="3167" y="4819"/>
                  </a:lnTo>
                  <a:cubicBezTo>
                    <a:pt x="3622" y="4929"/>
                    <a:pt x="4060" y="5007"/>
                    <a:pt x="4499" y="5070"/>
                  </a:cubicBezTo>
                  <a:cubicBezTo>
                    <a:pt x="4985" y="5587"/>
                    <a:pt x="5487" y="6120"/>
                    <a:pt x="6004" y="6637"/>
                  </a:cubicBezTo>
                  <a:cubicBezTo>
                    <a:pt x="5612" y="6559"/>
                    <a:pt x="5220" y="6480"/>
                    <a:pt x="4828" y="6402"/>
                  </a:cubicBezTo>
                  <a:cubicBezTo>
                    <a:pt x="4578" y="6089"/>
                    <a:pt x="4217" y="5806"/>
                    <a:pt x="3919" y="5524"/>
                  </a:cubicBezTo>
                  <a:cubicBezTo>
                    <a:pt x="3669" y="5305"/>
                    <a:pt x="3433" y="5054"/>
                    <a:pt x="3167" y="4819"/>
                  </a:cubicBezTo>
                  <a:close/>
                  <a:moveTo>
                    <a:pt x="5612" y="4709"/>
                  </a:moveTo>
                  <a:cubicBezTo>
                    <a:pt x="6161" y="5242"/>
                    <a:pt x="6615" y="5791"/>
                    <a:pt x="7070" y="6339"/>
                  </a:cubicBezTo>
                  <a:cubicBezTo>
                    <a:pt x="7039" y="6512"/>
                    <a:pt x="7007" y="6684"/>
                    <a:pt x="6976" y="6857"/>
                  </a:cubicBezTo>
                  <a:cubicBezTo>
                    <a:pt x="6835" y="6825"/>
                    <a:pt x="6694" y="6794"/>
                    <a:pt x="6553" y="6763"/>
                  </a:cubicBezTo>
                  <a:cubicBezTo>
                    <a:pt x="6035" y="6183"/>
                    <a:pt x="5455" y="5650"/>
                    <a:pt x="4875" y="5101"/>
                  </a:cubicBezTo>
                  <a:cubicBezTo>
                    <a:pt x="4922" y="5101"/>
                    <a:pt x="4970" y="5117"/>
                    <a:pt x="5001" y="5117"/>
                  </a:cubicBezTo>
                  <a:cubicBezTo>
                    <a:pt x="5064" y="5117"/>
                    <a:pt x="5111" y="5101"/>
                    <a:pt x="5158" y="5101"/>
                  </a:cubicBezTo>
                  <a:cubicBezTo>
                    <a:pt x="5203" y="5112"/>
                    <a:pt x="5249" y="5118"/>
                    <a:pt x="5293" y="5118"/>
                  </a:cubicBezTo>
                  <a:cubicBezTo>
                    <a:pt x="5434" y="5118"/>
                    <a:pt x="5557" y="5060"/>
                    <a:pt x="5581" y="4929"/>
                  </a:cubicBezTo>
                  <a:cubicBezTo>
                    <a:pt x="5596" y="4866"/>
                    <a:pt x="5612" y="4788"/>
                    <a:pt x="5612" y="4709"/>
                  </a:cubicBezTo>
                  <a:close/>
                  <a:moveTo>
                    <a:pt x="1519" y="0"/>
                  </a:moveTo>
                  <a:cubicBezTo>
                    <a:pt x="1470" y="0"/>
                    <a:pt x="1429" y="11"/>
                    <a:pt x="1396" y="23"/>
                  </a:cubicBezTo>
                  <a:cubicBezTo>
                    <a:pt x="1356" y="13"/>
                    <a:pt x="1315" y="7"/>
                    <a:pt x="1275" y="7"/>
                  </a:cubicBezTo>
                  <a:cubicBezTo>
                    <a:pt x="1189" y="7"/>
                    <a:pt x="1109" y="32"/>
                    <a:pt x="1067" y="85"/>
                  </a:cubicBezTo>
                  <a:cubicBezTo>
                    <a:pt x="346" y="994"/>
                    <a:pt x="1" y="2374"/>
                    <a:pt x="173" y="3502"/>
                  </a:cubicBezTo>
                  <a:cubicBezTo>
                    <a:pt x="189" y="3628"/>
                    <a:pt x="252" y="3706"/>
                    <a:pt x="346" y="3769"/>
                  </a:cubicBezTo>
                  <a:cubicBezTo>
                    <a:pt x="252" y="3816"/>
                    <a:pt x="189" y="3894"/>
                    <a:pt x="220" y="4004"/>
                  </a:cubicBezTo>
                  <a:cubicBezTo>
                    <a:pt x="440" y="4443"/>
                    <a:pt x="847" y="4850"/>
                    <a:pt x="1223" y="5242"/>
                  </a:cubicBezTo>
                  <a:cubicBezTo>
                    <a:pt x="1458" y="5493"/>
                    <a:pt x="1741" y="5806"/>
                    <a:pt x="2054" y="6026"/>
                  </a:cubicBezTo>
                  <a:cubicBezTo>
                    <a:pt x="2023" y="6120"/>
                    <a:pt x="2070" y="6230"/>
                    <a:pt x="2227" y="6292"/>
                  </a:cubicBezTo>
                  <a:cubicBezTo>
                    <a:pt x="3684" y="6825"/>
                    <a:pt x="5487" y="7342"/>
                    <a:pt x="7039" y="7437"/>
                  </a:cubicBezTo>
                  <a:cubicBezTo>
                    <a:pt x="7086" y="7437"/>
                    <a:pt x="7133" y="7437"/>
                    <a:pt x="7180" y="7421"/>
                  </a:cubicBezTo>
                  <a:cubicBezTo>
                    <a:pt x="7227" y="7439"/>
                    <a:pt x="7277" y="7450"/>
                    <a:pt x="7324" y="7450"/>
                  </a:cubicBezTo>
                  <a:cubicBezTo>
                    <a:pt x="7401" y="7450"/>
                    <a:pt x="7470" y="7420"/>
                    <a:pt x="7509" y="7342"/>
                  </a:cubicBezTo>
                  <a:cubicBezTo>
                    <a:pt x="7807" y="6684"/>
                    <a:pt x="8010" y="6026"/>
                    <a:pt x="8167" y="5320"/>
                  </a:cubicBezTo>
                  <a:cubicBezTo>
                    <a:pt x="8292" y="4788"/>
                    <a:pt x="8481" y="4208"/>
                    <a:pt x="8465" y="3628"/>
                  </a:cubicBezTo>
                  <a:cubicBezTo>
                    <a:pt x="8653" y="3565"/>
                    <a:pt x="8778" y="3393"/>
                    <a:pt x="8622" y="3236"/>
                  </a:cubicBezTo>
                  <a:cubicBezTo>
                    <a:pt x="7744" y="2358"/>
                    <a:pt x="6819" y="1496"/>
                    <a:pt x="5863" y="681"/>
                  </a:cubicBezTo>
                  <a:cubicBezTo>
                    <a:pt x="5805" y="631"/>
                    <a:pt x="5738" y="610"/>
                    <a:pt x="5673" y="610"/>
                  </a:cubicBezTo>
                  <a:cubicBezTo>
                    <a:pt x="5596" y="610"/>
                    <a:pt x="5522" y="638"/>
                    <a:pt x="5471" y="681"/>
                  </a:cubicBezTo>
                  <a:cubicBezTo>
                    <a:pt x="5424" y="665"/>
                    <a:pt x="5361" y="650"/>
                    <a:pt x="5299" y="634"/>
                  </a:cubicBezTo>
                  <a:cubicBezTo>
                    <a:pt x="4060" y="461"/>
                    <a:pt x="2822" y="148"/>
                    <a:pt x="1584" y="7"/>
                  </a:cubicBezTo>
                  <a:cubicBezTo>
                    <a:pt x="1561" y="2"/>
                    <a:pt x="1539" y="0"/>
                    <a:pt x="1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a:off x="5906500" y="1498275"/>
              <a:ext cx="328125" cy="569175"/>
            </a:xfrm>
            <a:custGeom>
              <a:avLst/>
              <a:gdLst/>
              <a:ahLst/>
              <a:cxnLst/>
              <a:rect l="l" t="t" r="r" b="b"/>
              <a:pathLst>
                <a:path w="13125" h="22767" extrusionOk="0">
                  <a:moveTo>
                    <a:pt x="9990" y="2777"/>
                  </a:moveTo>
                  <a:cubicBezTo>
                    <a:pt x="10131" y="2887"/>
                    <a:pt x="10288" y="2996"/>
                    <a:pt x="10413" y="3106"/>
                  </a:cubicBezTo>
                  <a:cubicBezTo>
                    <a:pt x="10946" y="3529"/>
                    <a:pt x="11526" y="3921"/>
                    <a:pt x="12122" y="4297"/>
                  </a:cubicBezTo>
                  <a:cubicBezTo>
                    <a:pt x="12028" y="4642"/>
                    <a:pt x="11965" y="4971"/>
                    <a:pt x="11887" y="5301"/>
                  </a:cubicBezTo>
                  <a:cubicBezTo>
                    <a:pt x="11260" y="4611"/>
                    <a:pt x="10554" y="3921"/>
                    <a:pt x="9927" y="3247"/>
                  </a:cubicBezTo>
                  <a:cubicBezTo>
                    <a:pt x="9943" y="3090"/>
                    <a:pt x="9974" y="2934"/>
                    <a:pt x="9990" y="2777"/>
                  </a:cubicBezTo>
                  <a:close/>
                  <a:moveTo>
                    <a:pt x="9880" y="3561"/>
                  </a:moveTo>
                  <a:cubicBezTo>
                    <a:pt x="10492" y="4297"/>
                    <a:pt x="11087" y="5081"/>
                    <a:pt x="11761" y="5786"/>
                  </a:cubicBezTo>
                  <a:cubicBezTo>
                    <a:pt x="11667" y="6241"/>
                    <a:pt x="11573" y="6696"/>
                    <a:pt x="11479" y="7134"/>
                  </a:cubicBezTo>
                  <a:cubicBezTo>
                    <a:pt x="11213" y="6821"/>
                    <a:pt x="10883" y="6507"/>
                    <a:pt x="10617" y="6194"/>
                  </a:cubicBezTo>
                  <a:cubicBezTo>
                    <a:pt x="10288" y="5802"/>
                    <a:pt x="9959" y="5410"/>
                    <a:pt x="9645" y="5018"/>
                  </a:cubicBezTo>
                  <a:cubicBezTo>
                    <a:pt x="9739" y="4532"/>
                    <a:pt x="9818" y="4047"/>
                    <a:pt x="9880" y="3561"/>
                  </a:cubicBezTo>
                  <a:close/>
                  <a:moveTo>
                    <a:pt x="9614" y="5222"/>
                  </a:moveTo>
                  <a:cubicBezTo>
                    <a:pt x="9896" y="5598"/>
                    <a:pt x="10194" y="5975"/>
                    <a:pt x="10492" y="6335"/>
                  </a:cubicBezTo>
                  <a:cubicBezTo>
                    <a:pt x="10789" y="6696"/>
                    <a:pt x="11072" y="7103"/>
                    <a:pt x="11416" y="7432"/>
                  </a:cubicBezTo>
                  <a:cubicBezTo>
                    <a:pt x="11322" y="7902"/>
                    <a:pt x="11228" y="8388"/>
                    <a:pt x="11134" y="8874"/>
                  </a:cubicBezTo>
                  <a:cubicBezTo>
                    <a:pt x="10789" y="8498"/>
                    <a:pt x="10398" y="8153"/>
                    <a:pt x="10068" y="7793"/>
                  </a:cubicBezTo>
                  <a:cubicBezTo>
                    <a:pt x="9802" y="7495"/>
                    <a:pt x="9535" y="7181"/>
                    <a:pt x="9269" y="6884"/>
                  </a:cubicBezTo>
                  <a:cubicBezTo>
                    <a:pt x="9394" y="6335"/>
                    <a:pt x="9504" y="5771"/>
                    <a:pt x="9614" y="5222"/>
                  </a:cubicBezTo>
                  <a:close/>
                  <a:moveTo>
                    <a:pt x="9206" y="7150"/>
                  </a:moveTo>
                  <a:cubicBezTo>
                    <a:pt x="9426" y="7432"/>
                    <a:pt x="9661" y="7699"/>
                    <a:pt x="9896" y="7965"/>
                  </a:cubicBezTo>
                  <a:cubicBezTo>
                    <a:pt x="10256" y="8388"/>
                    <a:pt x="10617" y="8827"/>
                    <a:pt x="11056" y="9203"/>
                  </a:cubicBezTo>
                  <a:cubicBezTo>
                    <a:pt x="10962" y="9736"/>
                    <a:pt x="10852" y="10254"/>
                    <a:pt x="10727" y="10771"/>
                  </a:cubicBezTo>
                  <a:cubicBezTo>
                    <a:pt x="10178" y="10097"/>
                    <a:pt x="9504" y="9439"/>
                    <a:pt x="8846" y="8796"/>
                  </a:cubicBezTo>
                  <a:cubicBezTo>
                    <a:pt x="8971" y="8247"/>
                    <a:pt x="9097" y="7699"/>
                    <a:pt x="9206" y="7150"/>
                  </a:cubicBezTo>
                  <a:close/>
                  <a:moveTo>
                    <a:pt x="8783" y="9062"/>
                  </a:moveTo>
                  <a:cubicBezTo>
                    <a:pt x="9379" y="9752"/>
                    <a:pt x="9974" y="10457"/>
                    <a:pt x="10664" y="11069"/>
                  </a:cubicBezTo>
                  <a:cubicBezTo>
                    <a:pt x="10570" y="11508"/>
                    <a:pt x="10460" y="11946"/>
                    <a:pt x="10335" y="12385"/>
                  </a:cubicBezTo>
                  <a:cubicBezTo>
                    <a:pt x="10037" y="12040"/>
                    <a:pt x="9692" y="11711"/>
                    <a:pt x="9410" y="11367"/>
                  </a:cubicBezTo>
                  <a:cubicBezTo>
                    <a:pt x="9097" y="10990"/>
                    <a:pt x="8799" y="10614"/>
                    <a:pt x="8517" y="10238"/>
                  </a:cubicBezTo>
                  <a:cubicBezTo>
                    <a:pt x="8611" y="9846"/>
                    <a:pt x="8689" y="9454"/>
                    <a:pt x="8783" y="9062"/>
                  </a:cubicBezTo>
                  <a:close/>
                  <a:moveTo>
                    <a:pt x="8454" y="10536"/>
                  </a:moveTo>
                  <a:cubicBezTo>
                    <a:pt x="8971" y="11272"/>
                    <a:pt x="9551" y="12072"/>
                    <a:pt x="10256" y="12699"/>
                  </a:cubicBezTo>
                  <a:cubicBezTo>
                    <a:pt x="10209" y="12871"/>
                    <a:pt x="10162" y="13044"/>
                    <a:pt x="10115" y="13232"/>
                  </a:cubicBezTo>
                  <a:cubicBezTo>
                    <a:pt x="10006" y="13561"/>
                    <a:pt x="9912" y="13874"/>
                    <a:pt x="9818" y="14204"/>
                  </a:cubicBezTo>
                  <a:cubicBezTo>
                    <a:pt x="9316" y="13545"/>
                    <a:pt x="8705" y="12903"/>
                    <a:pt x="8109" y="12260"/>
                  </a:cubicBezTo>
                  <a:cubicBezTo>
                    <a:pt x="8172" y="11962"/>
                    <a:pt x="8219" y="11664"/>
                    <a:pt x="8282" y="11367"/>
                  </a:cubicBezTo>
                  <a:cubicBezTo>
                    <a:pt x="8329" y="11084"/>
                    <a:pt x="8391" y="10818"/>
                    <a:pt x="8454" y="10536"/>
                  </a:cubicBezTo>
                  <a:close/>
                  <a:moveTo>
                    <a:pt x="8062" y="12479"/>
                  </a:moveTo>
                  <a:cubicBezTo>
                    <a:pt x="8595" y="13153"/>
                    <a:pt x="9128" y="13812"/>
                    <a:pt x="9755" y="14423"/>
                  </a:cubicBezTo>
                  <a:cubicBezTo>
                    <a:pt x="9598" y="14893"/>
                    <a:pt x="9457" y="15363"/>
                    <a:pt x="9316" y="15834"/>
                  </a:cubicBezTo>
                  <a:cubicBezTo>
                    <a:pt x="8971" y="15191"/>
                    <a:pt x="8376" y="14533"/>
                    <a:pt x="7796" y="13968"/>
                  </a:cubicBezTo>
                  <a:cubicBezTo>
                    <a:pt x="7890" y="13467"/>
                    <a:pt x="7968" y="12981"/>
                    <a:pt x="8062" y="12479"/>
                  </a:cubicBezTo>
                  <a:close/>
                  <a:moveTo>
                    <a:pt x="7749" y="14204"/>
                  </a:moveTo>
                  <a:cubicBezTo>
                    <a:pt x="7968" y="14439"/>
                    <a:pt x="8172" y="14674"/>
                    <a:pt x="8360" y="14909"/>
                  </a:cubicBezTo>
                  <a:cubicBezTo>
                    <a:pt x="8673" y="15316"/>
                    <a:pt x="8908" y="15740"/>
                    <a:pt x="9222" y="16147"/>
                  </a:cubicBezTo>
                  <a:cubicBezTo>
                    <a:pt x="9081" y="16633"/>
                    <a:pt x="8924" y="17135"/>
                    <a:pt x="8767" y="17636"/>
                  </a:cubicBezTo>
                  <a:cubicBezTo>
                    <a:pt x="8344" y="16978"/>
                    <a:pt x="7890" y="16335"/>
                    <a:pt x="7482" y="15661"/>
                  </a:cubicBezTo>
                  <a:cubicBezTo>
                    <a:pt x="7576" y="15175"/>
                    <a:pt x="7670" y="14689"/>
                    <a:pt x="7749" y="14204"/>
                  </a:cubicBezTo>
                  <a:close/>
                  <a:moveTo>
                    <a:pt x="7435" y="15881"/>
                  </a:moveTo>
                  <a:cubicBezTo>
                    <a:pt x="7827" y="16555"/>
                    <a:pt x="8219" y="17229"/>
                    <a:pt x="8705" y="17871"/>
                  </a:cubicBezTo>
                  <a:cubicBezTo>
                    <a:pt x="8595" y="18248"/>
                    <a:pt x="8485" y="18608"/>
                    <a:pt x="8391" y="18984"/>
                  </a:cubicBezTo>
                  <a:cubicBezTo>
                    <a:pt x="7984" y="18404"/>
                    <a:pt x="7545" y="17840"/>
                    <a:pt x="7153" y="17260"/>
                  </a:cubicBezTo>
                  <a:cubicBezTo>
                    <a:pt x="7263" y="16805"/>
                    <a:pt x="7357" y="16351"/>
                    <a:pt x="7435" y="15881"/>
                  </a:cubicBezTo>
                  <a:close/>
                  <a:moveTo>
                    <a:pt x="2341" y="708"/>
                  </a:moveTo>
                  <a:cubicBezTo>
                    <a:pt x="3595" y="1084"/>
                    <a:pt x="4896" y="1335"/>
                    <a:pt x="6165" y="1601"/>
                  </a:cubicBezTo>
                  <a:cubicBezTo>
                    <a:pt x="7167" y="1826"/>
                    <a:pt x="8153" y="2121"/>
                    <a:pt x="9153" y="2121"/>
                  </a:cubicBezTo>
                  <a:cubicBezTo>
                    <a:pt x="9202" y="2121"/>
                    <a:pt x="9251" y="2120"/>
                    <a:pt x="9300" y="2119"/>
                  </a:cubicBezTo>
                  <a:lnTo>
                    <a:pt x="9300" y="2119"/>
                  </a:lnTo>
                  <a:cubicBezTo>
                    <a:pt x="8689" y="4015"/>
                    <a:pt x="8297" y="6006"/>
                    <a:pt x="7937" y="7997"/>
                  </a:cubicBezTo>
                  <a:cubicBezTo>
                    <a:pt x="7905" y="8012"/>
                    <a:pt x="7874" y="8044"/>
                    <a:pt x="7921" y="8075"/>
                  </a:cubicBezTo>
                  <a:cubicBezTo>
                    <a:pt x="7921" y="8075"/>
                    <a:pt x="7921" y="8091"/>
                    <a:pt x="7921" y="8091"/>
                  </a:cubicBezTo>
                  <a:cubicBezTo>
                    <a:pt x="7717" y="9219"/>
                    <a:pt x="7513" y="10363"/>
                    <a:pt x="7278" y="11476"/>
                  </a:cubicBezTo>
                  <a:cubicBezTo>
                    <a:pt x="6714" y="14188"/>
                    <a:pt x="5899" y="16962"/>
                    <a:pt x="5727" y="19752"/>
                  </a:cubicBezTo>
                  <a:cubicBezTo>
                    <a:pt x="5710" y="19746"/>
                    <a:pt x="5692" y="19742"/>
                    <a:pt x="5676" y="19742"/>
                  </a:cubicBezTo>
                  <a:cubicBezTo>
                    <a:pt x="5615" y="19742"/>
                    <a:pt x="5568" y="19785"/>
                    <a:pt x="5617" y="19846"/>
                  </a:cubicBezTo>
                  <a:cubicBezTo>
                    <a:pt x="5648" y="19878"/>
                    <a:pt x="5680" y="19925"/>
                    <a:pt x="5727" y="19972"/>
                  </a:cubicBezTo>
                  <a:cubicBezTo>
                    <a:pt x="5711" y="20034"/>
                    <a:pt x="5711" y="20097"/>
                    <a:pt x="5711" y="20160"/>
                  </a:cubicBezTo>
                  <a:cubicBezTo>
                    <a:pt x="4990" y="19862"/>
                    <a:pt x="4128" y="19799"/>
                    <a:pt x="3360" y="19627"/>
                  </a:cubicBezTo>
                  <a:cubicBezTo>
                    <a:pt x="2482" y="19423"/>
                    <a:pt x="1620" y="19204"/>
                    <a:pt x="742" y="19047"/>
                  </a:cubicBezTo>
                  <a:cubicBezTo>
                    <a:pt x="1463" y="15975"/>
                    <a:pt x="1557" y="12746"/>
                    <a:pt x="1792" y="9580"/>
                  </a:cubicBezTo>
                  <a:cubicBezTo>
                    <a:pt x="2027" y="6633"/>
                    <a:pt x="2247" y="3670"/>
                    <a:pt x="2341" y="708"/>
                  </a:cubicBezTo>
                  <a:close/>
                  <a:moveTo>
                    <a:pt x="7059" y="17621"/>
                  </a:moveTo>
                  <a:cubicBezTo>
                    <a:pt x="7419" y="18216"/>
                    <a:pt x="7811" y="18827"/>
                    <a:pt x="8282" y="19376"/>
                  </a:cubicBezTo>
                  <a:cubicBezTo>
                    <a:pt x="8203" y="19674"/>
                    <a:pt x="8109" y="19956"/>
                    <a:pt x="8046" y="20254"/>
                  </a:cubicBezTo>
                  <a:cubicBezTo>
                    <a:pt x="7811" y="20019"/>
                    <a:pt x="7592" y="19784"/>
                    <a:pt x="7388" y="19548"/>
                  </a:cubicBezTo>
                  <a:cubicBezTo>
                    <a:pt x="7169" y="19282"/>
                    <a:pt x="6949" y="19031"/>
                    <a:pt x="6761" y="18765"/>
                  </a:cubicBezTo>
                  <a:cubicBezTo>
                    <a:pt x="6871" y="18389"/>
                    <a:pt x="6965" y="17997"/>
                    <a:pt x="7059" y="17621"/>
                  </a:cubicBezTo>
                  <a:close/>
                  <a:moveTo>
                    <a:pt x="601" y="19392"/>
                  </a:moveTo>
                  <a:cubicBezTo>
                    <a:pt x="1024" y="19580"/>
                    <a:pt x="1432" y="19721"/>
                    <a:pt x="1855" y="19862"/>
                  </a:cubicBezTo>
                  <a:cubicBezTo>
                    <a:pt x="2074" y="20175"/>
                    <a:pt x="2310" y="20473"/>
                    <a:pt x="2592" y="20755"/>
                  </a:cubicBezTo>
                  <a:cubicBezTo>
                    <a:pt x="2843" y="21022"/>
                    <a:pt x="3125" y="21351"/>
                    <a:pt x="3469" y="21570"/>
                  </a:cubicBezTo>
                  <a:cubicBezTo>
                    <a:pt x="3046" y="21508"/>
                    <a:pt x="2639" y="21461"/>
                    <a:pt x="2231" y="21382"/>
                  </a:cubicBezTo>
                  <a:cubicBezTo>
                    <a:pt x="2090" y="21053"/>
                    <a:pt x="1714" y="20708"/>
                    <a:pt x="1495" y="20426"/>
                  </a:cubicBezTo>
                  <a:cubicBezTo>
                    <a:pt x="1212" y="20081"/>
                    <a:pt x="915" y="19737"/>
                    <a:pt x="601" y="19392"/>
                  </a:cubicBezTo>
                  <a:close/>
                  <a:moveTo>
                    <a:pt x="2247" y="19972"/>
                  </a:moveTo>
                  <a:lnTo>
                    <a:pt x="2247" y="19972"/>
                  </a:lnTo>
                  <a:cubicBezTo>
                    <a:pt x="2529" y="20050"/>
                    <a:pt x="2795" y="20128"/>
                    <a:pt x="3078" y="20191"/>
                  </a:cubicBezTo>
                  <a:cubicBezTo>
                    <a:pt x="3375" y="20505"/>
                    <a:pt x="3689" y="20818"/>
                    <a:pt x="3971" y="21147"/>
                  </a:cubicBezTo>
                  <a:cubicBezTo>
                    <a:pt x="4143" y="21335"/>
                    <a:pt x="4300" y="21523"/>
                    <a:pt x="4457" y="21712"/>
                  </a:cubicBezTo>
                  <a:cubicBezTo>
                    <a:pt x="4253" y="21680"/>
                    <a:pt x="4049" y="21649"/>
                    <a:pt x="3846" y="21618"/>
                  </a:cubicBezTo>
                  <a:cubicBezTo>
                    <a:pt x="3846" y="21602"/>
                    <a:pt x="3846" y="21586"/>
                    <a:pt x="3830" y="21555"/>
                  </a:cubicBezTo>
                  <a:cubicBezTo>
                    <a:pt x="3564" y="21210"/>
                    <a:pt x="3109" y="20928"/>
                    <a:pt x="2795" y="20599"/>
                  </a:cubicBezTo>
                  <a:cubicBezTo>
                    <a:pt x="2592" y="20395"/>
                    <a:pt x="2419" y="20191"/>
                    <a:pt x="2247" y="19972"/>
                  </a:cubicBezTo>
                  <a:close/>
                  <a:moveTo>
                    <a:pt x="6683" y="19016"/>
                  </a:moveTo>
                  <a:cubicBezTo>
                    <a:pt x="7043" y="19564"/>
                    <a:pt x="7466" y="20113"/>
                    <a:pt x="7952" y="20567"/>
                  </a:cubicBezTo>
                  <a:cubicBezTo>
                    <a:pt x="7843" y="21006"/>
                    <a:pt x="7749" y="21429"/>
                    <a:pt x="7655" y="21868"/>
                  </a:cubicBezTo>
                  <a:cubicBezTo>
                    <a:pt x="7451" y="21618"/>
                    <a:pt x="7231" y="21382"/>
                    <a:pt x="7028" y="21147"/>
                  </a:cubicBezTo>
                  <a:cubicBezTo>
                    <a:pt x="6777" y="20849"/>
                    <a:pt x="6510" y="20567"/>
                    <a:pt x="6244" y="20270"/>
                  </a:cubicBezTo>
                  <a:cubicBezTo>
                    <a:pt x="6416" y="19862"/>
                    <a:pt x="6557" y="19439"/>
                    <a:pt x="6683" y="19016"/>
                  </a:cubicBezTo>
                  <a:close/>
                  <a:moveTo>
                    <a:pt x="3391" y="20270"/>
                  </a:moveTo>
                  <a:cubicBezTo>
                    <a:pt x="3877" y="20379"/>
                    <a:pt x="4394" y="20505"/>
                    <a:pt x="4896" y="20567"/>
                  </a:cubicBezTo>
                  <a:cubicBezTo>
                    <a:pt x="5162" y="20881"/>
                    <a:pt x="5429" y="21179"/>
                    <a:pt x="5695" y="21492"/>
                  </a:cubicBezTo>
                  <a:cubicBezTo>
                    <a:pt x="5836" y="21665"/>
                    <a:pt x="5977" y="21837"/>
                    <a:pt x="6134" y="22009"/>
                  </a:cubicBezTo>
                  <a:cubicBezTo>
                    <a:pt x="5742" y="21931"/>
                    <a:pt x="5335" y="21853"/>
                    <a:pt x="4927" y="21790"/>
                  </a:cubicBezTo>
                  <a:cubicBezTo>
                    <a:pt x="4676" y="21492"/>
                    <a:pt x="4363" y="21194"/>
                    <a:pt x="4081" y="20928"/>
                  </a:cubicBezTo>
                  <a:cubicBezTo>
                    <a:pt x="3861" y="20693"/>
                    <a:pt x="3626" y="20489"/>
                    <a:pt x="3391" y="20270"/>
                  </a:cubicBezTo>
                  <a:close/>
                  <a:moveTo>
                    <a:pt x="6150" y="20489"/>
                  </a:moveTo>
                  <a:cubicBezTo>
                    <a:pt x="6354" y="20740"/>
                    <a:pt x="6573" y="20991"/>
                    <a:pt x="6792" y="21241"/>
                  </a:cubicBezTo>
                  <a:cubicBezTo>
                    <a:pt x="7043" y="21570"/>
                    <a:pt x="7278" y="21931"/>
                    <a:pt x="7560" y="22260"/>
                  </a:cubicBezTo>
                  <a:cubicBezTo>
                    <a:pt x="7545" y="22339"/>
                    <a:pt x="7529" y="22401"/>
                    <a:pt x="7513" y="22480"/>
                  </a:cubicBezTo>
                  <a:cubicBezTo>
                    <a:pt x="7482" y="22417"/>
                    <a:pt x="7419" y="22339"/>
                    <a:pt x="7294" y="22307"/>
                  </a:cubicBezTo>
                  <a:cubicBezTo>
                    <a:pt x="7106" y="22244"/>
                    <a:pt x="6918" y="22197"/>
                    <a:pt x="6730" y="22150"/>
                  </a:cubicBezTo>
                  <a:cubicBezTo>
                    <a:pt x="6479" y="21853"/>
                    <a:pt x="6197" y="21570"/>
                    <a:pt x="5930" y="21304"/>
                  </a:cubicBezTo>
                  <a:cubicBezTo>
                    <a:pt x="5711" y="21069"/>
                    <a:pt x="5491" y="20834"/>
                    <a:pt x="5272" y="20599"/>
                  </a:cubicBezTo>
                  <a:cubicBezTo>
                    <a:pt x="5429" y="20599"/>
                    <a:pt x="5570" y="20599"/>
                    <a:pt x="5727" y="20583"/>
                  </a:cubicBezTo>
                  <a:cubicBezTo>
                    <a:pt x="5774" y="20567"/>
                    <a:pt x="5805" y="20552"/>
                    <a:pt x="5836" y="20536"/>
                  </a:cubicBezTo>
                  <a:cubicBezTo>
                    <a:pt x="5873" y="20546"/>
                    <a:pt x="5911" y="20552"/>
                    <a:pt x="5949" y="20552"/>
                  </a:cubicBezTo>
                  <a:cubicBezTo>
                    <a:pt x="6024" y="20552"/>
                    <a:pt x="6098" y="20531"/>
                    <a:pt x="6150" y="20489"/>
                  </a:cubicBezTo>
                  <a:close/>
                  <a:moveTo>
                    <a:pt x="2031" y="0"/>
                  </a:moveTo>
                  <a:cubicBezTo>
                    <a:pt x="1865" y="0"/>
                    <a:pt x="1773" y="61"/>
                    <a:pt x="1745" y="159"/>
                  </a:cubicBezTo>
                  <a:cubicBezTo>
                    <a:pt x="1604" y="175"/>
                    <a:pt x="1479" y="253"/>
                    <a:pt x="1463" y="379"/>
                  </a:cubicBezTo>
                  <a:cubicBezTo>
                    <a:pt x="1259" y="3623"/>
                    <a:pt x="1118" y="6852"/>
                    <a:pt x="883" y="10081"/>
                  </a:cubicBezTo>
                  <a:cubicBezTo>
                    <a:pt x="664" y="13075"/>
                    <a:pt x="209" y="16053"/>
                    <a:pt x="288" y="19094"/>
                  </a:cubicBezTo>
                  <a:cubicBezTo>
                    <a:pt x="264" y="19089"/>
                    <a:pt x="239" y="19086"/>
                    <a:pt x="216" y="19086"/>
                  </a:cubicBezTo>
                  <a:cubicBezTo>
                    <a:pt x="100" y="19086"/>
                    <a:pt x="0" y="19149"/>
                    <a:pt x="52" y="19266"/>
                  </a:cubicBezTo>
                  <a:cubicBezTo>
                    <a:pt x="288" y="19721"/>
                    <a:pt x="538" y="20175"/>
                    <a:pt x="852" y="20614"/>
                  </a:cubicBezTo>
                  <a:cubicBezTo>
                    <a:pt x="1040" y="20881"/>
                    <a:pt x="1259" y="21288"/>
                    <a:pt x="1573" y="21539"/>
                  </a:cubicBezTo>
                  <a:cubicBezTo>
                    <a:pt x="1589" y="21602"/>
                    <a:pt x="1651" y="21665"/>
                    <a:pt x="1761" y="21696"/>
                  </a:cubicBezTo>
                  <a:cubicBezTo>
                    <a:pt x="1792" y="21712"/>
                    <a:pt x="1824" y="21727"/>
                    <a:pt x="1871" y="21743"/>
                  </a:cubicBezTo>
                  <a:cubicBezTo>
                    <a:pt x="1871" y="21743"/>
                    <a:pt x="1886" y="21743"/>
                    <a:pt x="1902" y="21759"/>
                  </a:cubicBezTo>
                  <a:cubicBezTo>
                    <a:pt x="1918" y="21759"/>
                    <a:pt x="1949" y="21759"/>
                    <a:pt x="1980" y="21774"/>
                  </a:cubicBezTo>
                  <a:cubicBezTo>
                    <a:pt x="3539" y="22249"/>
                    <a:pt x="5380" y="22767"/>
                    <a:pt x="6995" y="22767"/>
                  </a:cubicBezTo>
                  <a:cubicBezTo>
                    <a:pt x="7085" y="22767"/>
                    <a:pt x="7174" y="22765"/>
                    <a:pt x="7263" y="22762"/>
                  </a:cubicBezTo>
                  <a:cubicBezTo>
                    <a:pt x="7404" y="22746"/>
                    <a:pt x="7482" y="22683"/>
                    <a:pt x="7513" y="22621"/>
                  </a:cubicBezTo>
                  <a:cubicBezTo>
                    <a:pt x="7552" y="22699"/>
                    <a:pt x="7664" y="22759"/>
                    <a:pt x="7762" y="22759"/>
                  </a:cubicBezTo>
                  <a:cubicBezTo>
                    <a:pt x="7822" y="22759"/>
                    <a:pt x="7876" y="22737"/>
                    <a:pt x="7905" y="22683"/>
                  </a:cubicBezTo>
                  <a:cubicBezTo>
                    <a:pt x="7921" y="22636"/>
                    <a:pt x="7937" y="22605"/>
                    <a:pt x="7952" y="22574"/>
                  </a:cubicBezTo>
                  <a:cubicBezTo>
                    <a:pt x="8015" y="22558"/>
                    <a:pt x="8062" y="22511"/>
                    <a:pt x="8031" y="22464"/>
                  </a:cubicBezTo>
                  <a:cubicBezTo>
                    <a:pt x="8031" y="22448"/>
                    <a:pt x="8015" y="22433"/>
                    <a:pt x="8015" y="22417"/>
                  </a:cubicBezTo>
                  <a:cubicBezTo>
                    <a:pt x="9285" y="19658"/>
                    <a:pt x="10053" y="16696"/>
                    <a:pt x="10727" y="13749"/>
                  </a:cubicBezTo>
                  <a:cubicBezTo>
                    <a:pt x="11275" y="11335"/>
                    <a:pt x="12012" y="8906"/>
                    <a:pt x="12498" y="6460"/>
                  </a:cubicBezTo>
                  <a:cubicBezTo>
                    <a:pt x="12505" y="6461"/>
                    <a:pt x="12512" y="6462"/>
                    <a:pt x="12519" y="6462"/>
                  </a:cubicBezTo>
                  <a:cubicBezTo>
                    <a:pt x="12621" y="6462"/>
                    <a:pt x="12713" y="6359"/>
                    <a:pt x="12655" y="6257"/>
                  </a:cubicBezTo>
                  <a:cubicBezTo>
                    <a:pt x="12623" y="6225"/>
                    <a:pt x="12592" y="6178"/>
                    <a:pt x="12561" y="6131"/>
                  </a:cubicBezTo>
                  <a:cubicBezTo>
                    <a:pt x="12655" y="5598"/>
                    <a:pt x="12749" y="5065"/>
                    <a:pt x="12811" y="4532"/>
                  </a:cubicBezTo>
                  <a:cubicBezTo>
                    <a:pt x="13031" y="4470"/>
                    <a:pt x="13125" y="4235"/>
                    <a:pt x="12890" y="4031"/>
                  </a:cubicBezTo>
                  <a:cubicBezTo>
                    <a:pt x="12890" y="4015"/>
                    <a:pt x="12890" y="3984"/>
                    <a:pt x="12890" y="3953"/>
                  </a:cubicBezTo>
                  <a:cubicBezTo>
                    <a:pt x="12913" y="3767"/>
                    <a:pt x="12704" y="3633"/>
                    <a:pt x="12518" y="3633"/>
                  </a:cubicBezTo>
                  <a:cubicBezTo>
                    <a:pt x="12453" y="3633"/>
                    <a:pt x="12390" y="3649"/>
                    <a:pt x="12341" y="3686"/>
                  </a:cubicBezTo>
                  <a:cubicBezTo>
                    <a:pt x="11855" y="3373"/>
                    <a:pt x="11369" y="3043"/>
                    <a:pt x="10930" y="2699"/>
                  </a:cubicBezTo>
                  <a:cubicBezTo>
                    <a:pt x="10476" y="2354"/>
                    <a:pt x="10053" y="1899"/>
                    <a:pt x="9535" y="1633"/>
                  </a:cubicBezTo>
                  <a:cubicBezTo>
                    <a:pt x="9504" y="1617"/>
                    <a:pt x="9488" y="1601"/>
                    <a:pt x="9473" y="1586"/>
                  </a:cubicBezTo>
                  <a:cubicBezTo>
                    <a:pt x="8407" y="1037"/>
                    <a:pt x="7012" y="896"/>
                    <a:pt x="5821" y="661"/>
                  </a:cubicBezTo>
                  <a:cubicBezTo>
                    <a:pt x="4582" y="410"/>
                    <a:pt x="3344" y="112"/>
                    <a:pt x="2090" y="3"/>
                  </a:cubicBezTo>
                  <a:cubicBezTo>
                    <a:pt x="2069" y="1"/>
                    <a:pt x="2050" y="0"/>
                    <a:pt x="2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33"/>
          <p:cNvSpPr/>
          <p:nvPr/>
        </p:nvSpPr>
        <p:spPr>
          <a:xfrm rot="-1036824">
            <a:off x="3642875" y="929302"/>
            <a:ext cx="932333" cy="512408"/>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9" name="Google Shape;959;p33"/>
          <p:cNvGrpSpPr/>
          <p:nvPr/>
        </p:nvGrpSpPr>
        <p:grpSpPr>
          <a:xfrm rot="-8593293">
            <a:off x="48531" y="-510565"/>
            <a:ext cx="2429474" cy="1577941"/>
            <a:chOff x="5118990" y="4122087"/>
            <a:chExt cx="1882464" cy="1222659"/>
          </a:xfrm>
        </p:grpSpPr>
        <p:sp>
          <p:nvSpPr>
            <p:cNvPr id="960" name="Google Shape;960;p33"/>
            <p:cNvSpPr/>
            <p:nvPr/>
          </p:nvSpPr>
          <p:spPr>
            <a:xfrm rot="787510">
              <a:off x="5385771" y="4227679"/>
              <a:ext cx="603559" cy="359284"/>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3"/>
            <p:cNvSpPr/>
            <p:nvPr/>
          </p:nvSpPr>
          <p:spPr>
            <a:xfrm rot="787510">
              <a:off x="5335021" y="4244664"/>
              <a:ext cx="556881" cy="639813"/>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3"/>
            <p:cNvSpPr/>
            <p:nvPr/>
          </p:nvSpPr>
          <p:spPr>
            <a:xfrm rot="787510">
              <a:off x="5274233" y="4284717"/>
              <a:ext cx="108494" cy="89486"/>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3"/>
            <p:cNvSpPr/>
            <p:nvPr/>
          </p:nvSpPr>
          <p:spPr>
            <a:xfrm rot="787510">
              <a:off x="5276253" y="4313238"/>
              <a:ext cx="125778" cy="126468"/>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rot="787510">
              <a:off x="5556472" y="4350491"/>
              <a:ext cx="214919" cy="68331"/>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3"/>
            <p:cNvSpPr/>
            <p:nvPr/>
          </p:nvSpPr>
          <p:spPr>
            <a:xfrm rot="787510">
              <a:off x="5858154" y="4388382"/>
              <a:ext cx="1087855" cy="60559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rot="787510">
              <a:off x="6027045" y="4465191"/>
              <a:ext cx="608388" cy="226071"/>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3"/>
            <p:cNvSpPr/>
            <p:nvPr/>
          </p:nvSpPr>
          <p:spPr>
            <a:xfrm rot="787510">
              <a:off x="5717956" y="4731255"/>
              <a:ext cx="1111348" cy="47701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rot="787510">
              <a:off x="5192958" y="4307909"/>
              <a:ext cx="1734529" cy="851015"/>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3"/>
            <p:cNvSpPr/>
            <p:nvPr/>
          </p:nvSpPr>
          <p:spPr>
            <a:xfrm rot="787510">
              <a:off x="5746899" y="4608508"/>
              <a:ext cx="88489" cy="329239"/>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3"/>
            <p:cNvSpPr/>
            <p:nvPr/>
          </p:nvSpPr>
          <p:spPr>
            <a:xfrm rot="787510">
              <a:off x="5433551" y="4425988"/>
              <a:ext cx="32192" cy="86573"/>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3"/>
            <p:cNvSpPr/>
            <p:nvPr/>
          </p:nvSpPr>
          <p:spPr>
            <a:xfrm rot="787510">
              <a:off x="5891335" y="4294059"/>
              <a:ext cx="94353" cy="35583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3"/>
            <p:cNvSpPr/>
            <p:nvPr/>
          </p:nvSpPr>
          <p:spPr>
            <a:xfrm rot="787510">
              <a:off x="5743083" y="4284862"/>
              <a:ext cx="155517" cy="62138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3"/>
            <p:cNvSpPr/>
            <p:nvPr/>
          </p:nvSpPr>
          <p:spPr>
            <a:xfrm rot="787510">
              <a:off x="5468329" y="4339170"/>
              <a:ext cx="37327" cy="108648"/>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3"/>
            <p:cNvSpPr/>
            <p:nvPr/>
          </p:nvSpPr>
          <p:spPr>
            <a:xfrm rot="787510">
              <a:off x="5364359" y="4323181"/>
              <a:ext cx="43919" cy="135666"/>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33"/>
          <p:cNvGrpSpPr/>
          <p:nvPr/>
        </p:nvGrpSpPr>
        <p:grpSpPr>
          <a:xfrm>
            <a:off x="4571995" y="4282572"/>
            <a:ext cx="2433812" cy="320922"/>
            <a:chOff x="1394800" y="3522000"/>
            <a:chExt cx="1048650" cy="138275"/>
          </a:xfrm>
        </p:grpSpPr>
        <p:sp>
          <p:nvSpPr>
            <p:cNvPr id="976" name="Google Shape;976;p3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3.</a:t>
            </a:r>
            <a:r>
              <a:rPr lang="zh-TW" altLang="en-US" dirty="0"/>
              <a:t>池</a:t>
            </a:r>
            <a:r>
              <a:rPr lang="zh-TW" altLang="en-US" dirty="0" smtClean="0"/>
              <a:t>化</a:t>
            </a:r>
            <a:r>
              <a:rPr lang="en-US" altLang="zh-TW" dirty="0" smtClean="0"/>
              <a:t>-Max pooling</a:t>
            </a:r>
            <a:endParaRPr lang="zh-TW" altLang="en-US" dirty="0"/>
          </a:p>
        </p:txBody>
      </p:sp>
      <p:sp>
        <p:nvSpPr>
          <p:cNvPr id="5" name="文字版面配置區 4"/>
          <p:cNvSpPr>
            <a:spLocks noGrp="1"/>
          </p:cNvSpPr>
          <p:nvPr>
            <p:ph type="body" idx="1"/>
          </p:nvPr>
        </p:nvSpPr>
        <p:spPr/>
        <p:txBody>
          <a:bodyPr/>
          <a:lstStyle/>
          <a:p>
            <a:endParaRPr lang="zh-TW" altLang="en-US" dirty="0"/>
          </a:p>
        </p:txBody>
      </p:sp>
      <p:pic>
        <p:nvPicPr>
          <p:cNvPr id="9219" name="Picture 3" descr="E:\Delete\git_r\two_month_report\202011_2021_1\11_9_to_11_13_second\img\max-pooling-step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63638"/>
            <a:ext cx="8007449" cy="2929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157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3</a:t>
            </a:r>
            <a:r>
              <a:rPr lang="en-US" altLang="zh-TW" dirty="0" smtClean="0"/>
              <a:t>.</a:t>
            </a:r>
            <a:r>
              <a:rPr lang="zh-TW" altLang="en-US" dirty="0" smtClean="0"/>
              <a:t>池</a:t>
            </a:r>
            <a:r>
              <a:rPr lang="zh-TW" altLang="en-US" dirty="0"/>
              <a:t>化</a:t>
            </a:r>
            <a:r>
              <a:rPr lang="en-US" altLang="zh-TW" dirty="0"/>
              <a:t>-</a:t>
            </a:r>
            <a:r>
              <a:rPr lang="zh-TW" altLang="en-US" dirty="0"/>
              <a:t>過程</a:t>
            </a:r>
          </a:p>
        </p:txBody>
      </p:sp>
      <p:sp>
        <p:nvSpPr>
          <p:cNvPr id="5" name="文字版面配置區 4"/>
          <p:cNvSpPr>
            <a:spLocks noGrp="1"/>
          </p:cNvSpPr>
          <p:nvPr>
            <p:ph type="body" idx="1"/>
          </p:nvPr>
        </p:nvSpPr>
        <p:spPr/>
        <p:txBody>
          <a:bodyPr/>
          <a:lstStyle/>
          <a:p>
            <a:pPr marL="152400" indent="0">
              <a:buNone/>
            </a:pPr>
            <a:endParaRPr lang="zh-TW" altLang="en-US" dirty="0"/>
          </a:p>
        </p:txBody>
      </p:sp>
      <p:pic>
        <p:nvPicPr>
          <p:cNvPr id="10243" name="Picture 3" descr="E:\Delete\git_r\two_month_report\202011_2021_1\11_9_to_11_13_second\img\max-pooling-a.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131590"/>
            <a:ext cx="5520136" cy="382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616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3.</a:t>
            </a:r>
            <a:r>
              <a:rPr lang="zh-TW" altLang="en-US" dirty="0" smtClean="0"/>
              <a:t>池</a:t>
            </a:r>
            <a:r>
              <a:rPr lang="zh-TW" altLang="en-US" dirty="0"/>
              <a:t>化</a:t>
            </a:r>
            <a:r>
              <a:rPr lang="en-US" altLang="zh-TW" dirty="0"/>
              <a:t>--</a:t>
            </a:r>
            <a:r>
              <a:rPr lang="zh-TW" altLang="en-US" dirty="0"/>
              <a:t>效果</a:t>
            </a:r>
          </a:p>
        </p:txBody>
      </p:sp>
      <p:sp>
        <p:nvSpPr>
          <p:cNvPr id="5" name="文字版面配置區 4"/>
          <p:cNvSpPr>
            <a:spLocks noGrp="1"/>
          </p:cNvSpPr>
          <p:nvPr>
            <p:ph type="body" idx="1"/>
          </p:nvPr>
        </p:nvSpPr>
        <p:spPr/>
        <p:txBody>
          <a:bodyPr/>
          <a:lstStyle/>
          <a:p>
            <a:pPr marL="152400" indent="0">
              <a:buNone/>
            </a:pPr>
            <a:r>
              <a:rPr lang="zh-TW" altLang="en-US" dirty="0"/>
              <a:t>直觀來說，一個 </a:t>
            </a:r>
            <a:r>
              <a:rPr lang="en-US" altLang="zh-TW" dirty="0"/>
              <a:t>2 x 2 </a:t>
            </a:r>
            <a:r>
              <a:rPr lang="zh-TW" altLang="en-US" dirty="0"/>
              <a:t>的池化運算能讓我們在不影響物體的情況下，將原圖大小縮減到原來的 </a:t>
            </a:r>
            <a:r>
              <a:rPr lang="en-US" altLang="zh-TW" dirty="0"/>
              <a:t>25 %</a:t>
            </a:r>
            <a:r>
              <a:rPr lang="zh-TW" altLang="en-US" dirty="0" smtClean="0"/>
              <a:t>。</a:t>
            </a:r>
            <a:endParaRPr lang="en-US" altLang="zh-TW" dirty="0" smtClean="0"/>
          </a:p>
          <a:p>
            <a:pPr marL="152400" indent="0">
              <a:buNone/>
            </a:pPr>
            <a:endParaRPr lang="en-US" altLang="zh-TW" dirty="0" smtClean="0"/>
          </a:p>
          <a:p>
            <a:pPr marL="152400" indent="0">
              <a:buNone/>
            </a:pPr>
            <a:r>
              <a:rPr lang="zh-TW" altLang="en-US" dirty="0" smtClean="0"/>
              <a:t>另外池化後能避免特徵因為改變位置而沒有被捕獲到</a:t>
            </a:r>
            <a:endParaRPr lang="en-US" altLang="zh-TW" dirty="0" smtClean="0"/>
          </a:p>
          <a:p>
            <a:pPr marL="152400" indent="0">
              <a:buNone/>
            </a:pPr>
            <a:endParaRPr lang="zh-TW" altLang="en-US" dirty="0"/>
          </a:p>
        </p:txBody>
      </p:sp>
      <p:pic>
        <p:nvPicPr>
          <p:cNvPr id="11266" name="Picture 2" descr="E:\Delete\git_r\two_month_report\202011_2021_1\11_9_to_11_13_second\img\downsampl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139702"/>
            <a:ext cx="6585173" cy="264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451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3.</a:t>
            </a:r>
            <a:r>
              <a:rPr lang="zh-TW" altLang="en-US" dirty="0" smtClean="0"/>
              <a:t>池</a:t>
            </a:r>
            <a:r>
              <a:rPr lang="zh-TW" altLang="en-US" dirty="0"/>
              <a:t>化 </a:t>
            </a:r>
            <a:r>
              <a:rPr lang="en-US" altLang="zh-TW" dirty="0"/>
              <a:t>-Example</a:t>
            </a:r>
            <a:endParaRPr lang="zh-TW" altLang="en-US" dirty="0"/>
          </a:p>
        </p:txBody>
      </p:sp>
      <p:sp>
        <p:nvSpPr>
          <p:cNvPr id="5" name="文字版面配置區 4"/>
          <p:cNvSpPr>
            <a:spLocks noGrp="1"/>
          </p:cNvSpPr>
          <p:nvPr>
            <p:ph type="body" idx="1"/>
          </p:nvPr>
        </p:nvSpPr>
        <p:spPr/>
        <p:txBody>
          <a:bodyPr/>
          <a:lstStyle/>
          <a:p>
            <a:pPr marL="152400" indent="0">
              <a:buNone/>
            </a:pPr>
            <a:r>
              <a:rPr lang="en-US" altLang="zh-TW" dirty="0">
                <a:hlinkClick r:id="rId2"/>
              </a:rPr>
              <a:t>http://</a:t>
            </a:r>
            <a:r>
              <a:rPr lang="en-US" altLang="zh-TW" dirty="0" smtClean="0">
                <a:hlinkClick r:id="rId2"/>
              </a:rPr>
              <a:t>www.gunniliang.com/notebooks/Delete/git_r/two_month_report/202011_2021_1/11_9_to_11_13_second/code/pooling_ex.ipynb</a:t>
            </a:r>
            <a:endParaRPr lang="en-US" altLang="zh-TW" dirty="0" smtClean="0"/>
          </a:p>
          <a:p>
            <a:pPr marL="152400" indent="0">
              <a:buNone/>
            </a:pPr>
            <a:endParaRPr lang="en-US" altLang="zh-TW" dirty="0"/>
          </a:p>
          <a:p>
            <a:pPr marL="152400" indent="0">
              <a:buNone/>
            </a:pPr>
            <a:endParaRPr lang="zh-TW" alt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211710"/>
            <a:ext cx="5267325"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5811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捲積網路概略整理</a:t>
            </a:r>
            <a:r>
              <a:rPr lang="en-US" altLang="zh-TW" dirty="0"/>
              <a:t>:</a:t>
            </a:r>
            <a:endParaRPr lang="zh-TW" altLang="en-US" dirty="0"/>
          </a:p>
        </p:txBody>
      </p:sp>
      <p:sp>
        <p:nvSpPr>
          <p:cNvPr id="5" name="文字版面配置區 4"/>
          <p:cNvSpPr>
            <a:spLocks noGrp="1"/>
          </p:cNvSpPr>
          <p:nvPr>
            <p:ph type="body" idx="1"/>
          </p:nvPr>
        </p:nvSpPr>
        <p:spPr/>
        <p:txBody>
          <a:bodyPr/>
          <a:lstStyle/>
          <a:p>
            <a:r>
              <a:rPr lang="en-US" altLang="zh-TW" dirty="0"/>
              <a:t>CNN </a:t>
            </a:r>
            <a:r>
              <a:rPr lang="zh-TW" altLang="en-US" dirty="0"/>
              <a:t>是一個利用卷積與池化對輸入圖片做特徵擷取的神經網路</a:t>
            </a:r>
            <a:r>
              <a:rPr lang="zh-TW" altLang="en-US" dirty="0" smtClean="0"/>
              <a:t>架構</a:t>
            </a:r>
            <a:endParaRPr lang="en-US" altLang="zh-TW" dirty="0" smtClean="0"/>
          </a:p>
          <a:p>
            <a:pPr marL="152400" indent="0">
              <a:buNone/>
            </a:pPr>
            <a:endParaRPr lang="zh-TW" altLang="en-US" dirty="0"/>
          </a:p>
          <a:p>
            <a:r>
              <a:rPr lang="zh-TW" altLang="en-US" dirty="0"/>
              <a:t>對圖片做卷積是有意義的數據轉換是因為： </a:t>
            </a:r>
          </a:p>
          <a:p>
            <a:pPr lvl="1"/>
            <a:r>
              <a:rPr lang="zh-TW" altLang="en-US" dirty="0"/>
              <a:t>很多圖形 </a:t>
            </a:r>
            <a:r>
              <a:rPr lang="en-US" altLang="zh-TW" dirty="0"/>
              <a:t>pattern </a:t>
            </a:r>
            <a:r>
              <a:rPr lang="zh-TW" altLang="en-US" dirty="0"/>
              <a:t>尺寸比原圖小很多</a:t>
            </a:r>
          </a:p>
          <a:p>
            <a:pPr lvl="1"/>
            <a:r>
              <a:rPr lang="zh-TW" altLang="en-US" dirty="0"/>
              <a:t>同樣 </a:t>
            </a:r>
            <a:r>
              <a:rPr lang="en-US" altLang="zh-TW" dirty="0"/>
              <a:t>pattern </a:t>
            </a:r>
            <a:r>
              <a:rPr lang="zh-TW" altLang="en-US" dirty="0"/>
              <a:t>會重複出現在很多</a:t>
            </a:r>
            <a:r>
              <a:rPr lang="zh-TW" altLang="en-US" dirty="0" smtClean="0"/>
              <a:t>地方</a:t>
            </a:r>
            <a:endParaRPr lang="en-US" altLang="zh-TW" dirty="0" smtClean="0"/>
          </a:p>
          <a:p>
            <a:pPr marL="609600" lvl="1" indent="0">
              <a:buNone/>
            </a:pPr>
            <a:endParaRPr lang="zh-TW" altLang="en-US" dirty="0"/>
          </a:p>
          <a:p>
            <a:r>
              <a:rPr lang="zh-TW" altLang="en-US" dirty="0"/>
              <a:t>對圖片做池化是有意義的數據轉換是因為： </a:t>
            </a:r>
          </a:p>
          <a:p>
            <a:pPr lvl="1"/>
            <a:r>
              <a:rPr lang="zh-TW" altLang="en-US" dirty="0"/>
              <a:t>對像素降低取樣並不會改變圖中物件</a:t>
            </a:r>
          </a:p>
          <a:p>
            <a:pPr lvl="1"/>
            <a:r>
              <a:rPr lang="zh-TW" altLang="en-US" dirty="0"/>
              <a:t>減少神經網路所需處理的數據</a:t>
            </a:r>
            <a:r>
              <a:rPr lang="zh-TW" altLang="en-US" dirty="0" smtClean="0"/>
              <a:t>量</a:t>
            </a:r>
            <a:endParaRPr lang="en-US" altLang="zh-TW" dirty="0" smtClean="0"/>
          </a:p>
          <a:p>
            <a:pPr marL="609600" lvl="1" indent="0">
              <a:buNone/>
            </a:pPr>
            <a:endParaRPr lang="zh-TW" altLang="en-US" dirty="0"/>
          </a:p>
          <a:p>
            <a:r>
              <a:rPr lang="zh-TW" altLang="en-US" dirty="0"/>
              <a:t>卷積後常跟著池化運算，而你可以重複做（卷積 </a:t>
            </a:r>
            <a:r>
              <a:rPr lang="en-US" altLang="zh-TW" dirty="0"/>
              <a:t>-&gt; </a:t>
            </a:r>
            <a:r>
              <a:rPr lang="zh-TW" altLang="en-US" dirty="0"/>
              <a:t>池化）步驟多次來萃取圖片</a:t>
            </a:r>
            <a:r>
              <a:rPr lang="zh-TW" altLang="en-US" dirty="0" smtClean="0"/>
              <a:t>特徵</a:t>
            </a:r>
            <a:endParaRPr lang="en-US" altLang="zh-TW" dirty="0" smtClean="0"/>
          </a:p>
          <a:p>
            <a:pPr marL="152400" indent="0">
              <a:buNone/>
            </a:pPr>
            <a:endParaRPr lang="zh-TW" altLang="en-US" dirty="0"/>
          </a:p>
          <a:p>
            <a:r>
              <a:rPr lang="zh-TW" altLang="en-US" dirty="0"/>
              <a:t>最後得到的圖片特徵可以交給 </a:t>
            </a:r>
            <a:r>
              <a:rPr lang="en-US" altLang="zh-TW" dirty="0"/>
              <a:t>CNN </a:t>
            </a:r>
            <a:r>
              <a:rPr lang="zh-TW" altLang="en-US" dirty="0"/>
              <a:t>裡的全連接層，由它為我們做</a:t>
            </a:r>
            <a:r>
              <a:rPr lang="zh-TW" altLang="en-US" dirty="0" smtClean="0"/>
              <a:t>（</a:t>
            </a:r>
            <a:r>
              <a:rPr lang="en-US" altLang="zh-TW" dirty="0" smtClean="0"/>
              <a:t>ex:</a:t>
            </a:r>
            <a:r>
              <a:rPr lang="zh-TW" altLang="en-US" dirty="0" smtClean="0"/>
              <a:t>貓</a:t>
            </a:r>
            <a:r>
              <a:rPr lang="zh-TW" altLang="en-US" dirty="0"/>
              <a:t>狗）</a:t>
            </a:r>
            <a:r>
              <a:rPr lang="zh-TW" altLang="en-US" dirty="0" smtClean="0"/>
              <a:t>分類</a:t>
            </a:r>
            <a:endParaRPr lang="en-US" altLang="zh-TW" dirty="0" smtClean="0"/>
          </a:p>
          <a:p>
            <a:pPr marL="152400" indent="0">
              <a:buNone/>
            </a:pPr>
            <a:endParaRPr lang="zh-TW" altLang="en-US" dirty="0"/>
          </a:p>
          <a:p>
            <a:r>
              <a:rPr lang="en-US" altLang="zh-TW" dirty="0"/>
              <a:t>CNN </a:t>
            </a:r>
            <a:r>
              <a:rPr lang="zh-TW" altLang="en-US" dirty="0"/>
              <a:t>裡的卷積、池化扮演著萃取特徵的角色，而全連接層則扮演著分類器的角色</a:t>
            </a:r>
          </a:p>
          <a:p>
            <a:pPr marL="152400" indent="0">
              <a:buNone/>
            </a:pPr>
            <a:endParaRPr lang="en-US" altLang="zh-TW" dirty="0"/>
          </a:p>
          <a:p>
            <a:pPr marL="152400" indent="0">
              <a:buNone/>
            </a:pPr>
            <a:endParaRPr lang="zh-TW" altLang="en-US" dirty="0"/>
          </a:p>
        </p:txBody>
      </p:sp>
      <p:sp>
        <p:nvSpPr>
          <p:cNvPr id="25" name="Google Shape;2581;p59"/>
          <p:cNvSpPr/>
          <p:nvPr/>
        </p:nvSpPr>
        <p:spPr>
          <a:xfrm>
            <a:off x="586960" y="1995686"/>
            <a:ext cx="565285" cy="325751"/>
          </a:xfrm>
          <a:custGeom>
            <a:avLst/>
            <a:gdLst/>
            <a:ahLst/>
            <a:cxnLst/>
            <a:rect l="l" t="t" r="r" b="b"/>
            <a:pathLst>
              <a:path w="24371" h="14044" extrusionOk="0">
                <a:moveTo>
                  <a:pt x="22631" y="798"/>
                </a:moveTo>
                <a:lnTo>
                  <a:pt x="22631" y="798"/>
                </a:lnTo>
                <a:cubicBezTo>
                  <a:pt x="22897" y="814"/>
                  <a:pt x="23070" y="1033"/>
                  <a:pt x="23132" y="1284"/>
                </a:cubicBezTo>
                <a:cubicBezTo>
                  <a:pt x="23211" y="1582"/>
                  <a:pt x="23132" y="1848"/>
                  <a:pt x="22991" y="2083"/>
                </a:cubicBezTo>
                <a:lnTo>
                  <a:pt x="22631" y="798"/>
                </a:lnTo>
                <a:close/>
                <a:moveTo>
                  <a:pt x="21502" y="1660"/>
                </a:moveTo>
                <a:cubicBezTo>
                  <a:pt x="21534" y="1817"/>
                  <a:pt x="21581" y="1958"/>
                  <a:pt x="21628" y="2115"/>
                </a:cubicBezTo>
                <a:cubicBezTo>
                  <a:pt x="18697" y="3557"/>
                  <a:pt x="15718" y="4889"/>
                  <a:pt x="12787" y="6331"/>
                </a:cubicBezTo>
                <a:cubicBezTo>
                  <a:pt x="9919" y="7758"/>
                  <a:pt x="6894" y="9090"/>
                  <a:pt x="4166" y="10798"/>
                </a:cubicBezTo>
                <a:cubicBezTo>
                  <a:pt x="4041" y="10548"/>
                  <a:pt x="3931" y="10297"/>
                  <a:pt x="3822" y="10062"/>
                </a:cubicBezTo>
                <a:cubicBezTo>
                  <a:pt x="3806" y="10046"/>
                  <a:pt x="3806" y="10030"/>
                  <a:pt x="3790" y="10015"/>
                </a:cubicBezTo>
                <a:cubicBezTo>
                  <a:pt x="6753" y="8792"/>
                  <a:pt x="9574" y="7178"/>
                  <a:pt x="12443" y="5783"/>
                </a:cubicBezTo>
                <a:cubicBezTo>
                  <a:pt x="15436" y="4341"/>
                  <a:pt x="18446" y="2977"/>
                  <a:pt x="21502" y="1660"/>
                </a:cubicBezTo>
                <a:close/>
                <a:moveTo>
                  <a:pt x="21753" y="2585"/>
                </a:moveTo>
                <a:lnTo>
                  <a:pt x="21847" y="2883"/>
                </a:lnTo>
                <a:cubicBezTo>
                  <a:pt x="16204" y="6049"/>
                  <a:pt x="10436" y="8964"/>
                  <a:pt x="4558" y="11660"/>
                </a:cubicBezTo>
                <a:lnTo>
                  <a:pt x="4276" y="11065"/>
                </a:lnTo>
                <a:cubicBezTo>
                  <a:pt x="7176" y="9795"/>
                  <a:pt x="9935" y="8165"/>
                  <a:pt x="12772" y="6770"/>
                </a:cubicBezTo>
                <a:cubicBezTo>
                  <a:pt x="15734" y="5328"/>
                  <a:pt x="18712" y="3855"/>
                  <a:pt x="21753" y="2585"/>
                </a:cubicBezTo>
                <a:close/>
                <a:moveTo>
                  <a:pt x="2866" y="11190"/>
                </a:moveTo>
                <a:cubicBezTo>
                  <a:pt x="3069" y="11613"/>
                  <a:pt x="3257" y="12037"/>
                  <a:pt x="3461" y="12444"/>
                </a:cubicBezTo>
                <a:cubicBezTo>
                  <a:pt x="3163" y="12570"/>
                  <a:pt x="2866" y="12679"/>
                  <a:pt x="2568" y="12758"/>
                </a:cubicBezTo>
                <a:cubicBezTo>
                  <a:pt x="2599" y="12711"/>
                  <a:pt x="2646" y="12648"/>
                  <a:pt x="2646" y="12585"/>
                </a:cubicBezTo>
                <a:cubicBezTo>
                  <a:pt x="2677" y="12460"/>
                  <a:pt x="2662" y="12350"/>
                  <a:pt x="2599" y="12240"/>
                </a:cubicBezTo>
                <a:cubicBezTo>
                  <a:pt x="2552" y="12115"/>
                  <a:pt x="2474" y="12037"/>
                  <a:pt x="2364" y="11974"/>
                </a:cubicBezTo>
                <a:cubicBezTo>
                  <a:pt x="2536" y="11707"/>
                  <a:pt x="2709" y="11457"/>
                  <a:pt x="2866" y="11190"/>
                </a:cubicBezTo>
                <a:close/>
                <a:moveTo>
                  <a:pt x="22719" y="1"/>
                </a:moveTo>
                <a:cubicBezTo>
                  <a:pt x="22664" y="1"/>
                  <a:pt x="22608" y="5"/>
                  <a:pt x="22552" y="14"/>
                </a:cubicBezTo>
                <a:cubicBezTo>
                  <a:pt x="22411" y="30"/>
                  <a:pt x="22270" y="77"/>
                  <a:pt x="22145" y="156"/>
                </a:cubicBezTo>
                <a:cubicBezTo>
                  <a:pt x="22080" y="138"/>
                  <a:pt x="22013" y="129"/>
                  <a:pt x="21945" y="129"/>
                </a:cubicBezTo>
                <a:cubicBezTo>
                  <a:pt x="21831" y="129"/>
                  <a:pt x="21714" y="154"/>
                  <a:pt x="21596" y="203"/>
                </a:cubicBezTo>
                <a:cubicBezTo>
                  <a:pt x="18367" y="1582"/>
                  <a:pt x="15170" y="3024"/>
                  <a:pt x="12004" y="4560"/>
                </a:cubicBezTo>
                <a:cubicBezTo>
                  <a:pt x="8869" y="6080"/>
                  <a:pt x="5609" y="7569"/>
                  <a:pt x="2787" y="9623"/>
                </a:cubicBezTo>
                <a:cubicBezTo>
                  <a:pt x="2630" y="9733"/>
                  <a:pt x="2599" y="9936"/>
                  <a:pt x="2646" y="10109"/>
                </a:cubicBezTo>
                <a:cubicBezTo>
                  <a:pt x="1737" y="11081"/>
                  <a:pt x="1000" y="12240"/>
                  <a:pt x="217" y="13306"/>
                </a:cubicBezTo>
                <a:cubicBezTo>
                  <a:pt x="1" y="13614"/>
                  <a:pt x="285" y="14043"/>
                  <a:pt x="622" y="14043"/>
                </a:cubicBezTo>
                <a:cubicBezTo>
                  <a:pt x="628" y="14043"/>
                  <a:pt x="634" y="14043"/>
                  <a:pt x="640" y="14043"/>
                </a:cubicBezTo>
                <a:cubicBezTo>
                  <a:pt x="1894" y="14027"/>
                  <a:pt x="3085" y="13714"/>
                  <a:pt x="4214" y="13197"/>
                </a:cubicBezTo>
                <a:cubicBezTo>
                  <a:pt x="4339" y="13197"/>
                  <a:pt x="4464" y="13165"/>
                  <a:pt x="4574" y="13118"/>
                </a:cubicBezTo>
                <a:cubicBezTo>
                  <a:pt x="10844" y="10281"/>
                  <a:pt x="16972" y="7162"/>
                  <a:pt x="22960" y="3776"/>
                </a:cubicBezTo>
                <a:cubicBezTo>
                  <a:pt x="23132" y="3682"/>
                  <a:pt x="23242" y="3494"/>
                  <a:pt x="23273" y="3290"/>
                </a:cubicBezTo>
                <a:cubicBezTo>
                  <a:pt x="23932" y="2538"/>
                  <a:pt x="24371" y="1472"/>
                  <a:pt x="23744" y="579"/>
                </a:cubicBezTo>
                <a:cubicBezTo>
                  <a:pt x="23509" y="247"/>
                  <a:pt x="23128" y="1"/>
                  <a:pt x="22719" y="1"/>
                </a:cubicBezTo>
                <a:close/>
              </a:path>
            </a:pathLst>
          </a:custGeom>
          <a:solidFill>
            <a:srgbClr val="9EB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81;p59"/>
          <p:cNvSpPr/>
          <p:nvPr/>
        </p:nvSpPr>
        <p:spPr>
          <a:xfrm>
            <a:off x="586960" y="2931790"/>
            <a:ext cx="565285" cy="325751"/>
          </a:xfrm>
          <a:custGeom>
            <a:avLst/>
            <a:gdLst/>
            <a:ahLst/>
            <a:cxnLst/>
            <a:rect l="l" t="t" r="r" b="b"/>
            <a:pathLst>
              <a:path w="24371" h="14044" extrusionOk="0">
                <a:moveTo>
                  <a:pt x="22631" y="798"/>
                </a:moveTo>
                <a:lnTo>
                  <a:pt x="22631" y="798"/>
                </a:lnTo>
                <a:cubicBezTo>
                  <a:pt x="22897" y="814"/>
                  <a:pt x="23070" y="1033"/>
                  <a:pt x="23132" y="1284"/>
                </a:cubicBezTo>
                <a:cubicBezTo>
                  <a:pt x="23211" y="1582"/>
                  <a:pt x="23132" y="1848"/>
                  <a:pt x="22991" y="2083"/>
                </a:cubicBezTo>
                <a:lnTo>
                  <a:pt x="22631" y="798"/>
                </a:lnTo>
                <a:close/>
                <a:moveTo>
                  <a:pt x="21502" y="1660"/>
                </a:moveTo>
                <a:cubicBezTo>
                  <a:pt x="21534" y="1817"/>
                  <a:pt x="21581" y="1958"/>
                  <a:pt x="21628" y="2115"/>
                </a:cubicBezTo>
                <a:cubicBezTo>
                  <a:pt x="18697" y="3557"/>
                  <a:pt x="15718" y="4889"/>
                  <a:pt x="12787" y="6331"/>
                </a:cubicBezTo>
                <a:cubicBezTo>
                  <a:pt x="9919" y="7758"/>
                  <a:pt x="6894" y="9090"/>
                  <a:pt x="4166" y="10798"/>
                </a:cubicBezTo>
                <a:cubicBezTo>
                  <a:pt x="4041" y="10548"/>
                  <a:pt x="3931" y="10297"/>
                  <a:pt x="3822" y="10062"/>
                </a:cubicBezTo>
                <a:cubicBezTo>
                  <a:pt x="3806" y="10046"/>
                  <a:pt x="3806" y="10030"/>
                  <a:pt x="3790" y="10015"/>
                </a:cubicBezTo>
                <a:cubicBezTo>
                  <a:pt x="6753" y="8792"/>
                  <a:pt x="9574" y="7178"/>
                  <a:pt x="12443" y="5783"/>
                </a:cubicBezTo>
                <a:cubicBezTo>
                  <a:pt x="15436" y="4341"/>
                  <a:pt x="18446" y="2977"/>
                  <a:pt x="21502" y="1660"/>
                </a:cubicBezTo>
                <a:close/>
                <a:moveTo>
                  <a:pt x="21753" y="2585"/>
                </a:moveTo>
                <a:lnTo>
                  <a:pt x="21847" y="2883"/>
                </a:lnTo>
                <a:cubicBezTo>
                  <a:pt x="16204" y="6049"/>
                  <a:pt x="10436" y="8964"/>
                  <a:pt x="4558" y="11660"/>
                </a:cubicBezTo>
                <a:lnTo>
                  <a:pt x="4276" y="11065"/>
                </a:lnTo>
                <a:cubicBezTo>
                  <a:pt x="7176" y="9795"/>
                  <a:pt x="9935" y="8165"/>
                  <a:pt x="12772" y="6770"/>
                </a:cubicBezTo>
                <a:cubicBezTo>
                  <a:pt x="15734" y="5328"/>
                  <a:pt x="18712" y="3855"/>
                  <a:pt x="21753" y="2585"/>
                </a:cubicBezTo>
                <a:close/>
                <a:moveTo>
                  <a:pt x="2866" y="11190"/>
                </a:moveTo>
                <a:cubicBezTo>
                  <a:pt x="3069" y="11613"/>
                  <a:pt x="3257" y="12037"/>
                  <a:pt x="3461" y="12444"/>
                </a:cubicBezTo>
                <a:cubicBezTo>
                  <a:pt x="3163" y="12570"/>
                  <a:pt x="2866" y="12679"/>
                  <a:pt x="2568" y="12758"/>
                </a:cubicBezTo>
                <a:cubicBezTo>
                  <a:pt x="2599" y="12711"/>
                  <a:pt x="2646" y="12648"/>
                  <a:pt x="2646" y="12585"/>
                </a:cubicBezTo>
                <a:cubicBezTo>
                  <a:pt x="2677" y="12460"/>
                  <a:pt x="2662" y="12350"/>
                  <a:pt x="2599" y="12240"/>
                </a:cubicBezTo>
                <a:cubicBezTo>
                  <a:pt x="2552" y="12115"/>
                  <a:pt x="2474" y="12037"/>
                  <a:pt x="2364" y="11974"/>
                </a:cubicBezTo>
                <a:cubicBezTo>
                  <a:pt x="2536" y="11707"/>
                  <a:pt x="2709" y="11457"/>
                  <a:pt x="2866" y="11190"/>
                </a:cubicBezTo>
                <a:close/>
                <a:moveTo>
                  <a:pt x="22719" y="1"/>
                </a:moveTo>
                <a:cubicBezTo>
                  <a:pt x="22664" y="1"/>
                  <a:pt x="22608" y="5"/>
                  <a:pt x="22552" y="14"/>
                </a:cubicBezTo>
                <a:cubicBezTo>
                  <a:pt x="22411" y="30"/>
                  <a:pt x="22270" y="77"/>
                  <a:pt x="22145" y="156"/>
                </a:cubicBezTo>
                <a:cubicBezTo>
                  <a:pt x="22080" y="138"/>
                  <a:pt x="22013" y="129"/>
                  <a:pt x="21945" y="129"/>
                </a:cubicBezTo>
                <a:cubicBezTo>
                  <a:pt x="21831" y="129"/>
                  <a:pt x="21714" y="154"/>
                  <a:pt x="21596" y="203"/>
                </a:cubicBezTo>
                <a:cubicBezTo>
                  <a:pt x="18367" y="1582"/>
                  <a:pt x="15170" y="3024"/>
                  <a:pt x="12004" y="4560"/>
                </a:cubicBezTo>
                <a:cubicBezTo>
                  <a:pt x="8869" y="6080"/>
                  <a:pt x="5609" y="7569"/>
                  <a:pt x="2787" y="9623"/>
                </a:cubicBezTo>
                <a:cubicBezTo>
                  <a:pt x="2630" y="9733"/>
                  <a:pt x="2599" y="9936"/>
                  <a:pt x="2646" y="10109"/>
                </a:cubicBezTo>
                <a:cubicBezTo>
                  <a:pt x="1737" y="11081"/>
                  <a:pt x="1000" y="12240"/>
                  <a:pt x="217" y="13306"/>
                </a:cubicBezTo>
                <a:cubicBezTo>
                  <a:pt x="1" y="13614"/>
                  <a:pt x="285" y="14043"/>
                  <a:pt x="622" y="14043"/>
                </a:cubicBezTo>
                <a:cubicBezTo>
                  <a:pt x="628" y="14043"/>
                  <a:pt x="634" y="14043"/>
                  <a:pt x="640" y="14043"/>
                </a:cubicBezTo>
                <a:cubicBezTo>
                  <a:pt x="1894" y="14027"/>
                  <a:pt x="3085" y="13714"/>
                  <a:pt x="4214" y="13197"/>
                </a:cubicBezTo>
                <a:cubicBezTo>
                  <a:pt x="4339" y="13197"/>
                  <a:pt x="4464" y="13165"/>
                  <a:pt x="4574" y="13118"/>
                </a:cubicBezTo>
                <a:cubicBezTo>
                  <a:pt x="10844" y="10281"/>
                  <a:pt x="16972" y="7162"/>
                  <a:pt x="22960" y="3776"/>
                </a:cubicBezTo>
                <a:cubicBezTo>
                  <a:pt x="23132" y="3682"/>
                  <a:pt x="23242" y="3494"/>
                  <a:pt x="23273" y="3290"/>
                </a:cubicBezTo>
                <a:cubicBezTo>
                  <a:pt x="23932" y="2538"/>
                  <a:pt x="24371" y="1472"/>
                  <a:pt x="23744" y="579"/>
                </a:cubicBezTo>
                <a:cubicBezTo>
                  <a:pt x="23509" y="247"/>
                  <a:pt x="23128" y="1"/>
                  <a:pt x="22719" y="1"/>
                </a:cubicBezTo>
                <a:close/>
              </a:path>
            </a:pathLst>
          </a:custGeom>
          <a:solidFill>
            <a:srgbClr val="9EB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399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grpSp>
        <p:nvGrpSpPr>
          <p:cNvPr id="897" name="Google Shape;897;p32"/>
          <p:cNvGrpSpPr/>
          <p:nvPr/>
        </p:nvGrpSpPr>
        <p:grpSpPr>
          <a:xfrm rot="807122">
            <a:off x="5649475" y="860577"/>
            <a:ext cx="2497551" cy="2401906"/>
            <a:chOff x="1857000" y="3245400"/>
            <a:chExt cx="1233825" cy="1186575"/>
          </a:xfrm>
        </p:grpSpPr>
        <p:sp>
          <p:nvSpPr>
            <p:cNvPr id="898" name="Google Shape;898;p3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32"/>
          <p:cNvSpPr txBox="1">
            <a:spLocks noGrp="1"/>
          </p:cNvSpPr>
          <p:nvPr>
            <p:ph type="title"/>
          </p:nvPr>
        </p:nvSpPr>
        <p:spPr>
          <a:xfrm>
            <a:off x="1061575" y="1371025"/>
            <a:ext cx="2808000" cy="7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AlexNet</a:t>
            </a:r>
            <a:endParaRPr dirty="0"/>
          </a:p>
        </p:txBody>
      </p:sp>
      <p:sp>
        <p:nvSpPr>
          <p:cNvPr id="905" name="Google Shape;905;p32"/>
          <p:cNvSpPr txBox="1">
            <a:spLocks noGrp="1"/>
          </p:cNvSpPr>
          <p:nvPr>
            <p:ph type="body" idx="1"/>
          </p:nvPr>
        </p:nvSpPr>
        <p:spPr>
          <a:xfrm>
            <a:off x="1061578" y="2294701"/>
            <a:ext cx="2808000" cy="2329040"/>
          </a:xfrm>
          <a:prstGeom prst="rect">
            <a:avLst/>
          </a:prstGeom>
        </p:spPr>
        <p:txBody>
          <a:bodyPr spcFirstLastPara="1" wrap="square" lIns="91425" tIns="91425" rIns="91425" bIns="91425" anchor="t" anchorCtr="0">
            <a:noAutofit/>
          </a:bodyPr>
          <a:lstStyle/>
          <a:p>
            <a:pPr marL="0" lvl="0" indent="0">
              <a:spcAft>
                <a:spcPts val="1600"/>
              </a:spcAft>
              <a:buNone/>
            </a:pPr>
            <a:r>
              <a:rPr lang="en-US" dirty="0" err="1" smtClean="0"/>
              <a:t>Alexnet</a:t>
            </a:r>
            <a:r>
              <a:rPr lang="en-US" dirty="0" smtClean="0"/>
              <a:t> </a:t>
            </a:r>
            <a:r>
              <a:rPr lang="zh-TW" altLang="en-US" dirty="0" smtClean="0"/>
              <a:t>模型</a:t>
            </a:r>
            <a:endParaRPr lang="en-US" altLang="zh-TW" dirty="0" smtClean="0"/>
          </a:p>
          <a:p>
            <a:pPr marL="0" lvl="0" indent="0">
              <a:spcAft>
                <a:spcPts val="1600"/>
              </a:spcAft>
              <a:buNone/>
            </a:pPr>
            <a:r>
              <a:rPr lang="zh-TW" altLang="en-US" dirty="0"/>
              <a:t>激活</a:t>
            </a:r>
            <a:r>
              <a:rPr lang="zh-TW" altLang="en-US" dirty="0" smtClean="0"/>
              <a:t>函數</a:t>
            </a:r>
            <a:endParaRPr lang="en-US" altLang="zh-TW" dirty="0" smtClean="0"/>
          </a:p>
          <a:p>
            <a:pPr marL="0" lvl="0" indent="0">
              <a:spcAft>
                <a:spcPts val="1600"/>
              </a:spcAft>
              <a:buNone/>
            </a:pPr>
            <a:r>
              <a:rPr lang="zh-TW" altLang="en-US" dirty="0"/>
              <a:t>降低 </a:t>
            </a:r>
            <a:r>
              <a:rPr lang="en-US" altLang="zh-TW" dirty="0"/>
              <a:t>Overfitting </a:t>
            </a:r>
            <a:r>
              <a:rPr lang="zh-TW" altLang="en-US" dirty="0"/>
              <a:t>的</a:t>
            </a:r>
            <a:r>
              <a:rPr lang="zh-TW" altLang="en-US" dirty="0" smtClean="0"/>
              <a:t>方法</a:t>
            </a:r>
            <a:endParaRPr lang="en-US" altLang="zh-TW" dirty="0" smtClean="0"/>
          </a:p>
          <a:p>
            <a:pPr marL="0" indent="0">
              <a:spcAft>
                <a:spcPts val="1600"/>
              </a:spcAft>
              <a:buNone/>
            </a:pPr>
            <a:r>
              <a:rPr lang="zh-TW" altLang="en-US" dirty="0" smtClean="0"/>
              <a:t>其他</a:t>
            </a:r>
            <a:endParaRPr lang="en-US" altLang="zh-TW" dirty="0" smtClean="0"/>
          </a:p>
          <a:p>
            <a:pPr marL="0" indent="0">
              <a:spcAft>
                <a:spcPts val="1600"/>
              </a:spcAft>
              <a:buNone/>
            </a:pPr>
            <a:r>
              <a:rPr lang="zh-TW" altLang="en-US" dirty="0"/>
              <a:t>代碼</a:t>
            </a:r>
          </a:p>
          <a:p>
            <a:pPr marL="0" lvl="0" indent="0">
              <a:spcAft>
                <a:spcPts val="1600"/>
              </a:spcAft>
              <a:buNone/>
            </a:pPr>
            <a:endParaRPr lang="en-US" altLang="zh-TW" dirty="0" smtClean="0"/>
          </a:p>
        </p:txBody>
      </p:sp>
      <p:grpSp>
        <p:nvGrpSpPr>
          <p:cNvPr id="906" name="Google Shape;906;p32"/>
          <p:cNvGrpSpPr/>
          <p:nvPr/>
        </p:nvGrpSpPr>
        <p:grpSpPr>
          <a:xfrm rot="2556023">
            <a:off x="6280455" y="1142182"/>
            <a:ext cx="1144723" cy="1961055"/>
            <a:chOff x="2946668" y="3613769"/>
            <a:chExt cx="640047" cy="1096481"/>
          </a:xfrm>
        </p:grpSpPr>
        <p:sp>
          <p:nvSpPr>
            <p:cNvPr id="907" name="Google Shape;907;p32"/>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32"/>
          <p:cNvGrpSpPr/>
          <p:nvPr/>
        </p:nvGrpSpPr>
        <p:grpSpPr>
          <a:xfrm flipH="1">
            <a:off x="1273862" y="2089950"/>
            <a:ext cx="2383432" cy="176025"/>
            <a:chOff x="4345425" y="2175475"/>
            <a:chExt cx="800750" cy="176025"/>
          </a:xfrm>
        </p:grpSpPr>
        <p:sp>
          <p:nvSpPr>
            <p:cNvPr id="915" name="Google Shape;915;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32"/>
          <p:cNvGrpSpPr/>
          <p:nvPr/>
        </p:nvGrpSpPr>
        <p:grpSpPr>
          <a:xfrm rot="674490">
            <a:off x="4321689" y="4071103"/>
            <a:ext cx="3474315" cy="888859"/>
            <a:chOff x="3809875" y="1963175"/>
            <a:chExt cx="1923600" cy="492150"/>
          </a:xfrm>
        </p:grpSpPr>
        <p:sp>
          <p:nvSpPr>
            <p:cNvPr id="918" name="Google Shape;918;p3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32"/>
          <p:cNvGrpSpPr/>
          <p:nvPr/>
        </p:nvGrpSpPr>
        <p:grpSpPr>
          <a:xfrm rot="1386640">
            <a:off x="3606831" y="807890"/>
            <a:ext cx="806665" cy="421749"/>
            <a:chOff x="1822875" y="1377000"/>
            <a:chExt cx="548075" cy="286550"/>
          </a:xfrm>
        </p:grpSpPr>
        <p:sp>
          <p:nvSpPr>
            <p:cNvPr id="930" name="Google Shape;930;p32"/>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4460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1"/>
          <p:cNvSpPr txBox="1">
            <a:spLocks noGrp="1"/>
          </p:cNvSpPr>
          <p:nvPr>
            <p:ph type="title"/>
          </p:nvPr>
        </p:nvSpPr>
        <p:spPr>
          <a:xfrm>
            <a:off x="720000" y="540000"/>
            <a:ext cx="33687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Table of Contents</a:t>
            </a:r>
            <a:endParaRPr/>
          </a:p>
        </p:txBody>
      </p:sp>
      <p:grpSp>
        <p:nvGrpSpPr>
          <p:cNvPr id="851" name="Google Shape;851;p31"/>
          <p:cNvGrpSpPr/>
          <p:nvPr/>
        </p:nvGrpSpPr>
        <p:grpSpPr>
          <a:xfrm>
            <a:off x="719990" y="925800"/>
            <a:ext cx="2960453" cy="176025"/>
            <a:chOff x="4345425" y="2175475"/>
            <a:chExt cx="800750" cy="176025"/>
          </a:xfrm>
        </p:grpSpPr>
        <p:sp>
          <p:nvSpPr>
            <p:cNvPr id="852" name="Google Shape;852;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4" name="Google Shape;854;p31"/>
          <p:cNvSpPr txBox="1">
            <a:spLocks noGrp="1"/>
          </p:cNvSpPr>
          <p:nvPr>
            <p:ph type="subTitle" idx="6"/>
          </p:nvPr>
        </p:nvSpPr>
        <p:spPr>
          <a:xfrm>
            <a:off x="5676900" y="2076621"/>
            <a:ext cx="2506200" cy="572700"/>
          </a:xfrm>
          <a:prstGeom prst="rect">
            <a:avLst/>
          </a:prstGeom>
        </p:spPr>
        <p:txBody>
          <a:bodyPr spcFirstLastPara="1" wrap="square" lIns="0" tIns="0" rIns="0" bIns="0" anchor="t" anchorCtr="0">
            <a:noAutofit/>
          </a:bodyPr>
          <a:lstStyle/>
          <a:p>
            <a:pPr marL="0" lvl="0" indent="0">
              <a:buSzPts val="1100"/>
            </a:pPr>
            <a:r>
              <a:rPr lang="zh-TW" altLang="en-US" dirty="0"/>
              <a:t>池化</a:t>
            </a:r>
            <a:r>
              <a:rPr lang="en-US" altLang="zh-TW" dirty="0"/>
              <a:t>-</a:t>
            </a:r>
            <a:r>
              <a:rPr lang="zh-TW" altLang="en-US" dirty="0" smtClean="0"/>
              <a:t>過程</a:t>
            </a:r>
            <a:endParaRPr lang="en-US" altLang="zh-TW" dirty="0" smtClean="0"/>
          </a:p>
          <a:p>
            <a:pPr marL="0" indent="0">
              <a:buSzPts val="1100"/>
            </a:pPr>
            <a:r>
              <a:rPr lang="zh-TW" altLang="en-US" dirty="0"/>
              <a:t>池化</a:t>
            </a:r>
            <a:r>
              <a:rPr lang="en-US" altLang="zh-TW" dirty="0"/>
              <a:t>--</a:t>
            </a:r>
            <a:r>
              <a:rPr lang="zh-TW" altLang="en-US" dirty="0"/>
              <a:t>效果</a:t>
            </a:r>
          </a:p>
          <a:p>
            <a:pPr marL="0" lvl="0" indent="0">
              <a:buSzPts val="1100"/>
            </a:pPr>
            <a:endParaRPr dirty="0"/>
          </a:p>
        </p:txBody>
      </p:sp>
      <p:sp>
        <p:nvSpPr>
          <p:cNvPr id="855" name="Google Shape;855;p31"/>
          <p:cNvSpPr txBox="1">
            <a:spLocks noGrp="1"/>
          </p:cNvSpPr>
          <p:nvPr>
            <p:ph type="subTitle" idx="7"/>
          </p:nvPr>
        </p:nvSpPr>
        <p:spPr>
          <a:xfrm>
            <a:off x="906900" y="3755202"/>
            <a:ext cx="2506200" cy="572700"/>
          </a:xfrm>
          <a:prstGeom prst="rect">
            <a:avLst/>
          </a:prstGeom>
        </p:spPr>
        <p:txBody>
          <a:bodyPr spcFirstLastPara="1" wrap="square" lIns="0" tIns="0" rIns="0" bIns="0" anchor="t" anchorCtr="0">
            <a:noAutofit/>
          </a:bodyPr>
          <a:lstStyle/>
          <a:p>
            <a:r>
              <a:rPr lang="zh-TW" altLang="en-US" dirty="0"/>
              <a:t>捲積核 </a:t>
            </a:r>
            <a:r>
              <a:rPr lang="en-US" altLang="zh-TW" dirty="0"/>
              <a:t>-kernel</a:t>
            </a:r>
          </a:p>
          <a:p>
            <a:pPr marL="0" lvl="0" indent="0"/>
            <a:r>
              <a:rPr lang="zh-TW" altLang="en-US" dirty="0"/>
              <a:t>捲積</a:t>
            </a:r>
            <a:r>
              <a:rPr lang="zh-TW" altLang="en-US" dirty="0" smtClean="0"/>
              <a:t>運算</a:t>
            </a:r>
            <a:endParaRPr lang="en-US" altLang="zh-TW" dirty="0" smtClean="0"/>
          </a:p>
          <a:p>
            <a:pPr marL="0" lvl="0" indent="0"/>
            <a:endParaRPr dirty="0"/>
          </a:p>
        </p:txBody>
      </p:sp>
      <p:grpSp>
        <p:nvGrpSpPr>
          <p:cNvPr id="856" name="Google Shape;856;p31"/>
          <p:cNvGrpSpPr/>
          <p:nvPr/>
        </p:nvGrpSpPr>
        <p:grpSpPr>
          <a:xfrm rot="367883">
            <a:off x="6168822" y="3265871"/>
            <a:ext cx="1569882" cy="507904"/>
            <a:chOff x="4345425" y="2175475"/>
            <a:chExt cx="800750" cy="176025"/>
          </a:xfrm>
        </p:grpSpPr>
        <p:sp>
          <p:nvSpPr>
            <p:cNvPr id="857" name="Google Shape;857;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31"/>
          <p:cNvGrpSpPr/>
          <p:nvPr/>
        </p:nvGrpSpPr>
        <p:grpSpPr>
          <a:xfrm rot="474658">
            <a:off x="1381256" y="1507939"/>
            <a:ext cx="1557467" cy="585348"/>
            <a:chOff x="4345425" y="2175475"/>
            <a:chExt cx="800750" cy="176025"/>
          </a:xfrm>
        </p:grpSpPr>
        <p:sp>
          <p:nvSpPr>
            <p:cNvPr id="860"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 name="Google Shape;862;p31"/>
          <p:cNvGrpSpPr/>
          <p:nvPr/>
        </p:nvGrpSpPr>
        <p:grpSpPr>
          <a:xfrm rot="367883">
            <a:off x="1375060" y="3250166"/>
            <a:ext cx="1569882" cy="507904"/>
            <a:chOff x="4345425" y="2175475"/>
            <a:chExt cx="800750" cy="176025"/>
          </a:xfrm>
        </p:grpSpPr>
        <p:sp>
          <p:nvSpPr>
            <p:cNvPr id="863" name="Google Shape;863;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31"/>
          <p:cNvGrpSpPr/>
          <p:nvPr/>
        </p:nvGrpSpPr>
        <p:grpSpPr>
          <a:xfrm rot="474658">
            <a:off x="6175019" y="1507926"/>
            <a:ext cx="1557467" cy="585348"/>
            <a:chOff x="4345425" y="2175475"/>
            <a:chExt cx="800750" cy="176025"/>
          </a:xfrm>
        </p:grpSpPr>
        <p:sp>
          <p:nvSpPr>
            <p:cNvPr id="866" name="Google Shape;866;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31"/>
          <p:cNvSpPr txBox="1">
            <a:spLocks noGrp="1"/>
          </p:cNvSpPr>
          <p:nvPr>
            <p:ph type="subTitle" idx="8"/>
          </p:nvPr>
        </p:nvSpPr>
        <p:spPr>
          <a:xfrm>
            <a:off x="5676900" y="3755202"/>
            <a:ext cx="2506200" cy="5727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2"/>
              </a:buClr>
              <a:buSzPts val="1100"/>
              <a:buFont typeface="Arial"/>
              <a:buNone/>
            </a:pPr>
            <a:r>
              <a:rPr lang="zh-TW" altLang="en-US" dirty="0" smtClean="0"/>
              <a:t>介紹</a:t>
            </a:r>
            <a:endParaRPr lang="en-US" altLang="zh-TW" dirty="0"/>
          </a:p>
          <a:p>
            <a:pPr marL="0" lvl="0" indent="0" algn="ctr" rtl="0">
              <a:spcBef>
                <a:spcPts val="0"/>
              </a:spcBef>
              <a:spcAft>
                <a:spcPts val="0"/>
              </a:spcAft>
              <a:buClr>
                <a:schemeClr val="dk2"/>
              </a:buClr>
              <a:buSzPts val="1100"/>
              <a:buFont typeface="Arial"/>
              <a:buNone/>
            </a:pPr>
            <a:r>
              <a:rPr lang="en-US" altLang="zh-TW" dirty="0" smtClean="0"/>
              <a:t>Demo</a:t>
            </a:r>
          </a:p>
        </p:txBody>
      </p:sp>
      <p:sp>
        <p:nvSpPr>
          <p:cNvPr id="869" name="Google Shape;869;p31"/>
          <p:cNvSpPr txBox="1">
            <a:spLocks noGrp="1"/>
          </p:cNvSpPr>
          <p:nvPr>
            <p:ph type="subTitle" idx="1"/>
          </p:nvPr>
        </p:nvSpPr>
        <p:spPr>
          <a:xfrm>
            <a:off x="906900" y="3292127"/>
            <a:ext cx="2506200" cy="340800"/>
          </a:xfrm>
          <a:prstGeom prst="rect">
            <a:avLst/>
          </a:prstGeom>
        </p:spPr>
        <p:txBody>
          <a:bodyPr spcFirstLastPara="1" wrap="square" lIns="91425" tIns="91425" rIns="91425" bIns="91425" anchor="ctr" anchorCtr="0">
            <a:noAutofit/>
          </a:bodyPr>
          <a:lstStyle/>
          <a:p>
            <a:pPr marL="0" indent="0">
              <a:buSzPts val="1100"/>
            </a:pPr>
            <a:r>
              <a:rPr lang="en-US" altLang="zh-TW" dirty="0"/>
              <a:t>2.</a:t>
            </a:r>
            <a:r>
              <a:rPr lang="zh-TW" altLang="en-US" dirty="0"/>
              <a:t>捲</a:t>
            </a:r>
            <a:r>
              <a:rPr lang="zh-TW" altLang="en-US" dirty="0" smtClean="0"/>
              <a:t>積</a:t>
            </a:r>
            <a:endParaRPr lang="zh-TW" altLang="en-US" dirty="0"/>
          </a:p>
        </p:txBody>
      </p:sp>
      <p:sp>
        <p:nvSpPr>
          <p:cNvPr id="870" name="Google Shape;870;p31"/>
          <p:cNvSpPr txBox="1">
            <a:spLocks noGrp="1"/>
          </p:cNvSpPr>
          <p:nvPr>
            <p:ph type="subTitle" idx="2"/>
          </p:nvPr>
        </p:nvSpPr>
        <p:spPr>
          <a:xfrm>
            <a:off x="5676900" y="3292127"/>
            <a:ext cx="2506200" cy="340800"/>
          </a:xfrm>
          <a:prstGeom prst="rect">
            <a:avLst/>
          </a:prstGeom>
        </p:spPr>
        <p:txBody>
          <a:bodyPr spcFirstLastPara="1" wrap="square" lIns="91425" tIns="91425" rIns="91425" bIns="91425" anchor="ctr" anchorCtr="0">
            <a:noAutofit/>
          </a:bodyPr>
          <a:lstStyle/>
          <a:p>
            <a:pPr marL="0" lvl="0" indent="0">
              <a:buSzPts val="1100"/>
            </a:pPr>
            <a:r>
              <a:rPr lang="en-US" dirty="0"/>
              <a:t>4.Alexnet </a:t>
            </a:r>
            <a:r>
              <a:rPr lang="zh-TW" altLang="en-US" dirty="0"/>
              <a:t>模型</a:t>
            </a:r>
            <a:endParaRPr dirty="0"/>
          </a:p>
        </p:txBody>
      </p:sp>
      <p:sp>
        <p:nvSpPr>
          <p:cNvPr id="871" name="Google Shape;871;p31"/>
          <p:cNvSpPr txBox="1">
            <a:spLocks noGrp="1"/>
          </p:cNvSpPr>
          <p:nvPr>
            <p:ph type="subTitle" idx="3"/>
          </p:nvPr>
        </p:nvSpPr>
        <p:spPr>
          <a:xfrm>
            <a:off x="906900" y="1584571"/>
            <a:ext cx="2506200" cy="406800"/>
          </a:xfrm>
          <a:prstGeom prst="rect">
            <a:avLst/>
          </a:prstGeom>
        </p:spPr>
        <p:txBody>
          <a:bodyPr spcFirstLastPara="1" wrap="square" lIns="91425" tIns="91425" rIns="91425" bIns="91425" anchor="ctr" anchorCtr="0">
            <a:noAutofit/>
          </a:bodyPr>
          <a:lstStyle/>
          <a:p>
            <a:pPr marL="0" indent="0"/>
            <a:r>
              <a:rPr lang="en-US" altLang="zh-TW" dirty="0"/>
              <a:t>1.</a:t>
            </a:r>
            <a:r>
              <a:rPr lang="zh-TW" altLang="en-US" dirty="0"/>
              <a:t>捲積神經網路介紹</a:t>
            </a:r>
          </a:p>
          <a:p>
            <a:pPr marL="0" lvl="0" indent="0" algn="ctr" rtl="0">
              <a:spcBef>
                <a:spcPts val="0"/>
              </a:spcBef>
              <a:spcAft>
                <a:spcPts val="0"/>
              </a:spcAft>
              <a:buNone/>
            </a:pPr>
            <a:endParaRPr dirty="0"/>
          </a:p>
        </p:txBody>
      </p:sp>
      <p:sp>
        <p:nvSpPr>
          <p:cNvPr id="872" name="Google Shape;872;p31"/>
          <p:cNvSpPr txBox="1">
            <a:spLocks noGrp="1"/>
          </p:cNvSpPr>
          <p:nvPr>
            <p:ph type="subTitle" idx="4"/>
          </p:nvPr>
        </p:nvSpPr>
        <p:spPr>
          <a:xfrm>
            <a:off x="5676900" y="1584571"/>
            <a:ext cx="2506200" cy="406800"/>
          </a:xfrm>
          <a:prstGeom prst="rect">
            <a:avLst/>
          </a:prstGeom>
        </p:spPr>
        <p:txBody>
          <a:bodyPr spcFirstLastPara="1" wrap="square" lIns="91425" tIns="91425" rIns="91425" bIns="91425" anchor="ctr" anchorCtr="0">
            <a:noAutofit/>
          </a:bodyPr>
          <a:lstStyle/>
          <a:p>
            <a:pPr marL="0" lvl="0" indent="0">
              <a:buSzPts val="1100"/>
            </a:pPr>
            <a:r>
              <a:rPr lang="en-US" altLang="zh-TW" dirty="0"/>
              <a:t>3.</a:t>
            </a:r>
            <a:r>
              <a:rPr lang="zh-TW" altLang="en-US" dirty="0"/>
              <a:t>池化</a:t>
            </a:r>
            <a:endParaRPr dirty="0"/>
          </a:p>
        </p:txBody>
      </p:sp>
      <p:grpSp>
        <p:nvGrpSpPr>
          <p:cNvPr id="873" name="Google Shape;873;p31"/>
          <p:cNvGrpSpPr/>
          <p:nvPr/>
        </p:nvGrpSpPr>
        <p:grpSpPr>
          <a:xfrm rot="-638440">
            <a:off x="6196103" y="527795"/>
            <a:ext cx="1600449" cy="495659"/>
            <a:chOff x="3647400" y="4354525"/>
            <a:chExt cx="365925" cy="73675"/>
          </a:xfrm>
        </p:grpSpPr>
        <p:sp>
          <p:nvSpPr>
            <p:cNvPr id="874" name="Google Shape;874;p31"/>
            <p:cNvSpPr/>
            <p:nvPr/>
          </p:nvSpPr>
          <p:spPr>
            <a:xfrm>
              <a:off x="3647400" y="4384125"/>
              <a:ext cx="42000" cy="38300"/>
            </a:xfrm>
            <a:custGeom>
              <a:avLst/>
              <a:gdLst/>
              <a:ahLst/>
              <a:cxnLst/>
              <a:rect l="l" t="t" r="r" b="b"/>
              <a:pathLst>
                <a:path w="1680" h="1532" extrusionOk="0">
                  <a:moveTo>
                    <a:pt x="923" y="251"/>
                  </a:moveTo>
                  <a:cubicBezTo>
                    <a:pt x="1017" y="251"/>
                    <a:pt x="1111" y="268"/>
                    <a:pt x="1203" y="301"/>
                  </a:cubicBezTo>
                  <a:cubicBezTo>
                    <a:pt x="1128" y="452"/>
                    <a:pt x="1003" y="552"/>
                    <a:pt x="827" y="627"/>
                  </a:cubicBezTo>
                  <a:cubicBezTo>
                    <a:pt x="727" y="677"/>
                    <a:pt x="627" y="677"/>
                    <a:pt x="527" y="677"/>
                  </a:cubicBezTo>
                  <a:cubicBezTo>
                    <a:pt x="376" y="677"/>
                    <a:pt x="251" y="577"/>
                    <a:pt x="401" y="452"/>
                  </a:cubicBezTo>
                  <a:cubicBezTo>
                    <a:pt x="552" y="318"/>
                    <a:pt x="735" y="251"/>
                    <a:pt x="923" y="251"/>
                  </a:cubicBezTo>
                  <a:close/>
                  <a:moveTo>
                    <a:pt x="861" y="0"/>
                  </a:moveTo>
                  <a:cubicBezTo>
                    <a:pt x="791" y="0"/>
                    <a:pt x="721" y="8"/>
                    <a:pt x="652" y="26"/>
                  </a:cubicBezTo>
                  <a:cubicBezTo>
                    <a:pt x="401" y="76"/>
                    <a:pt x="0" y="276"/>
                    <a:pt x="25" y="602"/>
                  </a:cubicBezTo>
                  <a:cubicBezTo>
                    <a:pt x="48" y="874"/>
                    <a:pt x="336" y="982"/>
                    <a:pt x="576" y="982"/>
                  </a:cubicBezTo>
                  <a:cubicBezTo>
                    <a:pt x="602" y="982"/>
                    <a:pt x="627" y="980"/>
                    <a:pt x="652" y="978"/>
                  </a:cubicBezTo>
                  <a:cubicBezTo>
                    <a:pt x="902" y="953"/>
                    <a:pt x="1103" y="853"/>
                    <a:pt x="1278" y="677"/>
                  </a:cubicBezTo>
                  <a:cubicBezTo>
                    <a:pt x="1303" y="903"/>
                    <a:pt x="1303" y="1103"/>
                    <a:pt x="1278" y="1329"/>
                  </a:cubicBezTo>
                  <a:cubicBezTo>
                    <a:pt x="1278" y="1440"/>
                    <a:pt x="1400" y="1532"/>
                    <a:pt x="1495" y="1532"/>
                  </a:cubicBezTo>
                  <a:cubicBezTo>
                    <a:pt x="1550" y="1532"/>
                    <a:pt x="1595" y="1502"/>
                    <a:pt x="1604" y="1429"/>
                  </a:cubicBezTo>
                  <a:cubicBezTo>
                    <a:pt x="1679" y="1078"/>
                    <a:pt x="1604" y="727"/>
                    <a:pt x="1504" y="376"/>
                  </a:cubicBezTo>
                  <a:cubicBezTo>
                    <a:pt x="1554" y="351"/>
                    <a:pt x="1579" y="276"/>
                    <a:pt x="1529" y="226"/>
                  </a:cubicBezTo>
                  <a:cubicBezTo>
                    <a:pt x="1336" y="91"/>
                    <a:pt x="1098" y="0"/>
                    <a:pt x="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3695650" y="4356075"/>
              <a:ext cx="49500" cy="27125"/>
            </a:xfrm>
            <a:custGeom>
              <a:avLst/>
              <a:gdLst/>
              <a:ahLst/>
              <a:cxnLst/>
              <a:rect l="l" t="t" r="r" b="b"/>
              <a:pathLst>
                <a:path w="1980" h="1085" extrusionOk="0">
                  <a:moveTo>
                    <a:pt x="244" y="0"/>
                  </a:moveTo>
                  <a:cubicBezTo>
                    <a:pt x="205" y="0"/>
                    <a:pt x="165" y="6"/>
                    <a:pt x="125" y="20"/>
                  </a:cubicBezTo>
                  <a:cubicBezTo>
                    <a:pt x="0" y="45"/>
                    <a:pt x="100" y="245"/>
                    <a:pt x="201" y="245"/>
                  </a:cubicBezTo>
                  <a:cubicBezTo>
                    <a:pt x="209" y="244"/>
                    <a:pt x="216" y="244"/>
                    <a:pt x="223" y="244"/>
                  </a:cubicBezTo>
                  <a:cubicBezTo>
                    <a:pt x="357" y="244"/>
                    <a:pt x="175" y="473"/>
                    <a:pt x="175" y="521"/>
                  </a:cubicBezTo>
                  <a:cubicBezTo>
                    <a:pt x="150" y="571"/>
                    <a:pt x="150" y="621"/>
                    <a:pt x="175" y="671"/>
                  </a:cubicBezTo>
                  <a:cubicBezTo>
                    <a:pt x="201" y="822"/>
                    <a:pt x="326" y="922"/>
                    <a:pt x="451" y="997"/>
                  </a:cubicBezTo>
                  <a:cubicBezTo>
                    <a:pt x="677" y="1072"/>
                    <a:pt x="927" y="1047"/>
                    <a:pt x="1153" y="1072"/>
                  </a:cubicBezTo>
                  <a:cubicBezTo>
                    <a:pt x="1266" y="1072"/>
                    <a:pt x="1385" y="1085"/>
                    <a:pt x="1504" y="1085"/>
                  </a:cubicBezTo>
                  <a:cubicBezTo>
                    <a:pt x="1623" y="1085"/>
                    <a:pt x="1742" y="1072"/>
                    <a:pt x="1855" y="1022"/>
                  </a:cubicBezTo>
                  <a:cubicBezTo>
                    <a:pt x="1980" y="972"/>
                    <a:pt x="1930" y="797"/>
                    <a:pt x="1830" y="747"/>
                  </a:cubicBezTo>
                  <a:cubicBezTo>
                    <a:pt x="1676" y="677"/>
                    <a:pt x="1500" y="661"/>
                    <a:pt x="1326" y="661"/>
                  </a:cubicBezTo>
                  <a:cubicBezTo>
                    <a:pt x="1187" y="661"/>
                    <a:pt x="1050" y="671"/>
                    <a:pt x="927" y="671"/>
                  </a:cubicBezTo>
                  <a:cubicBezTo>
                    <a:pt x="886" y="671"/>
                    <a:pt x="830" y="677"/>
                    <a:pt x="773" y="677"/>
                  </a:cubicBezTo>
                  <a:cubicBezTo>
                    <a:pt x="660" y="677"/>
                    <a:pt x="543" y="655"/>
                    <a:pt x="526" y="521"/>
                  </a:cubicBezTo>
                  <a:cubicBezTo>
                    <a:pt x="526" y="471"/>
                    <a:pt x="576" y="396"/>
                    <a:pt x="576" y="320"/>
                  </a:cubicBezTo>
                  <a:cubicBezTo>
                    <a:pt x="576" y="135"/>
                    <a:pt x="424"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3727800" y="4393475"/>
              <a:ext cx="40550" cy="26725"/>
            </a:xfrm>
            <a:custGeom>
              <a:avLst/>
              <a:gdLst/>
              <a:ahLst/>
              <a:cxnLst/>
              <a:rect l="l" t="t" r="r" b="b"/>
              <a:pathLst>
                <a:path w="1622" h="1069" extrusionOk="0">
                  <a:moveTo>
                    <a:pt x="506" y="1"/>
                  </a:moveTo>
                  <a:cubicBezTo>
                    <a:pt x="442" y="1"/>
                    <a:pt x="381" y="71"/>
                    <a:pt x="418" y="128"/>
                  </a:cubicBezTo>
                  <a:cubicBezTo>
                    <a:pt x="443" y="203"/>
                    <a:pt x="468" y="278"/>
                    <a:pt x="494" y="328"/>
                  </a:cubicBezTo>
                  <a:cubicBezTo>
                    <a:pt x="393" y="353"/>
                    <a:pt x="293" y="353"/>
                    <a:pt x="193" y="378"/>
                  </a:cubicBezTo>
                  <a:cubicBezTo>
                    <a:pt x="0" y="402"/>
                    <a:pt x="62" y="681"/>
                    <a:pt x="222" y="681"/>
                  </a:cubicBezTo>
                  <a:cubicBezTo>
                    <a:pt x="229" y="681"/>
                    <a:pt x="236" y="680"/>
                    <a:pt x="243" y="679"/>
                  </a:cubicBezTo>
                  <a:cubicBezTo>
                    <a:pt x="368" y="679"/>
                    <a:pt x="468" y="654"/>
                    <a:pt x="569" y="654"/>
                  </a:cubicBezTo>
                  <a:cubicBezTo>
                    <a:pt x="569" y="729"/>
                    <a:pt x="594" y="830"/>
                    <a:pt x="594" y="905"/>
                  </a:cubicBezTo>
                  <a:cubicBezTo>
                    <a:pt x="607" y="1011"/>
                    <a:pt x="691" y="1068"/>
                    <a:pt x="771" y="1068"/>
                  </a:cubicBezTo>
                  <a:cubicBezTo>
                    <a:pt x="841" y="1068"/>
                    <a:pt x="908" y="1024"/>
                    <a:pt x="920" y="930"/>
                  </a:cubicBezTo>
                  <a:cubicBezTo>
                    <a:pt x="945" y="830"/>
                    <a:pt x="920" y="729"/>
                    <a:pt x="895" y="629"/>
                  </a:cubicBezTo>
                  <a:lnTo>
                    <a:pt x="970" y="629"/>
                  </a:lnTo>
                  <a:cubicBezTo>
                    <a:pt x="1170" y="604"/>
                    <a:pt x="1371" y="604"/>
                    <a:pt x="1521" y="479"/>
                  </a:cubicBezTo>
                  <a:cubicBezTo>
                    <a:pt x="1621" y="429"/>
                    <a:pt x="1546" y="303"/>
                    <a:pt x="1471" y="278"/>
                  </a:cubicBezTo>
                  <a:cubicBezTo>
                    <a:pt x="1392" y="249"/>
                    <a:pt x="1317" y="238"/>
                    <a:pt x="1243" y="238"/>
                  </a:cubicBezTo>
                  <a:cubicBezTo>
                    <a:pt x="1129" y="238"/>
                    <a:pt x="1016" y="263"/>
                    <a:pt x="895" y="278"/>
                  </a:cubicBezTo>
                  <a:lnTo>
                    <a:pt x="769" y="303"/>
                  </a:lnTo>
                  <a:cubicBezTo>
                    <a:pt x="719" y="203"/>
                    <a:pt x="644" y="103"/>
                    <a:pt x="569" y="28"/>
                  </a:cubicBezTo>
                  <a:cubicBezTo>
                    <a:pt x="550" y="9"/>
                    <a:pt x="528"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3777725" y="4368075"/>
              <a:ext cx="49925" cy="55775"/>
            </a:xfrm>
            <a:custGeom>
              <a:avLst/>
              <a:gdLst/>
              <a:ahLst/>
              <a:cxnLst/>
              <a:rect l="l" t="t" r="r" b="b"/>
              <a:pathLst>
                <a:path w="1997" h="2231" extrusionOk="0">
                  <a:moveTo>
                    <a:pt x="1053" y="1369"/>
                  </a:moveTo>
                  <a:cubicBezTo>
                    <a:pt x="1379" y="1495"/>
                    <a:pt x="1429" y="1595"/>
                    <a:pt x="1203" y="1670"/>
                  </a:cubicBezTo>
                  <a:cubicBezTo>
                    <a:pt x="1028" y="1770"/>
                    <a:pt x="827" y="1795"/>
                    <a:pt x="627" y="1820"/>
                  </a:cubicBezTo>
                  <a:cubicBezTo>
                    <a:pt x="702" y="1695"/>
                    <a:pt x="777" y="1570"/>
                    <a:pt x="903" y="1495"/>
                  </a:cubicBezTo>
                  <a:cubicBezTo>
                    <a:pt x="953" y="1445"/>
                    <a:pt x="1003" y="1419"/>
                    <a:pt x="1053" y="1369"/>
                  </a:cubicBezTo>
                  <a:close/>
                  <a:moveTo>
                    <a:pt x="179" y="0"/>
                  </a:moveTo>
                  <a:cubicBezTo>
                    <a:pt x="110" y="0"/>
                    <a:pt x="46" y="54"/>
                    <a:pt x="75" y="141"/>
                  </a:cubicBezTo>
                  <a:cubicBezTo>
                    <a:pt x="226" y="668"/>
                    <a:pt x="276" y="1219"/>
                    <a:pt x="251" y="1770"/>
                  </a:cubicBezTo>
                  <a:cubicBezTo>
                    <a:pt x="251" y="1795"/>
                    <a:pt x="251" y="1846"/>
                    <a:pt x="276" y="1871"/>
                  </a:cubicBezTo>
                  <a:lnTo>
                    <a:pt x="201" y="1871"/>
                  </a:lnTo>
                  <a:cubicBezTo>
                    <a:pt x="0" y="1896"/>
                    <a:pt x="50" y="2221"/>
                    <a:pt x="251" y="2221"/>
                  </a:cubicBezTo>
                  <a:cubicBezTo>
                    <a:pt x="301" y="2227"/>
                    <a:pt x="363" y="2230"/>
                    <a:pt x="431" y="2230"/>
                  </a:cubicBezTo>
                  <a:cubicBezTo>
                    <a:pt x="979" y="2230"/>
                    <a:pt x="1997" y="2034"/>
                    <a:pt x="1730" y="1344"/>
                  </a:cubicBezTo>
                  <a:cubicBezTo>
                    <a:pt x="1642" y="1104"/>
                    <a:pt x="1402" y="959"/>
                    <a:pt x="1143" y="959"/>
                  </a:cubicBezTo>
                  <a:cubicBezTo>
                    <a:pt x="1105" y="959"/>
                    <a:pt x="1066" y="962"/>
                    <a:pt x="1028" y="968"/>
                  </a:cubicBezTo>
                  <a:cubicBezTo>
                    <a:pt x="827" y="1018"/>
                    <a:pt x="677" y="1119"/>
                    <a:pt x="552" y="1244"/>
                  </a:cubicBezTo>
                  <a:cubicBezTo>
                    <a:pt x="527" y="843"/>
                    <a:pt x="426" y="467"/>
                    <a:pt x="301" y="91"/>
                  </a:cubicBezTo>
                  <a:cubicBezTo>
                    <a:pt x="280" y="28"/>
                    <a:pt x="228"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a:off x="3811550" y="4354525"/>
              <a:ext cx="27600" cy="28050"/>
            </a:xfrm>
            <a:custGeom>
              <a:avLst/>
              <a:gdLst/>
              <a:ahLst/>
              <a:cxnLst/>
              <a:rect l="l" t="t" r="r" b="b"/>
              <a:pathLst>
                <a:path w="1104" h="1122" extrusionOk="0">
                  <a:moveTo>
                    <a:pt x="467" y="0"/>
                  </a:moveTo>
                  <a:cubicBezTo>
                    <a:pt x="338" y="0"/>
                    <a:pt x="200" y="83"/>
                    <a:pt x="101" y="182"/>
                  </a:cubicBezTo>
                  <a:cubicBezTo>
                    <a:pt x="18" y="244"/>
                    <a:pt x="73" y="376"/>
                    <a:pt x="165" y="376"/>
                  </a:cubicBezTo>
                  <a:cubicBezTo>
                    <a:pt x="184" y="376"/>
                    <a:pt x="205" y="370"/>
                    <a:pt x="226" y="357"/>
                  </a:cubicBezTo>
                  <a:cubicBezTo>
                    <a:pt x="246" y="337"/>
                    <a:pt x="364" y="268"/>
                    <a:pt x="422" y="268"/>
                  </a:cubicBezTo>
                  <a:cubicBezTo>
                    <a:pt x="436" y="268"/>
                    <a:pt x="447" y="272"/>
                    <a:pt x="452" y="282"/>
                  </a:cubicBezTo>
                  <a:cubicBezTo>
                    <a:pt x="452" y="307"/>
                    <a:pt x="326" y="433"/>
                    <a:pt x="326" y="458"/>
                  </a:cubicBezTo>
                  <a:cubicBezTo>
                    <a:pt x="226" y="583"/>
                    <a:pt x="151" y="708"/>
                    <a:pt x="76" y="809"/>
                  </a:cubicBezTo>
                  <a:cubicBezTo>
                    <a:pt x="1" y="909"/>
                    <a:pt x="76" y="1059"/>
                    <a:pt x="201" y="1084"/>
                  </a:cubicBezTo>
                  <a:cubicBezTo>
                    <a:pt x="326" y="1097"/>
                    <a:pt x="477" y="1122"/>
                    <a:pt x="624" y="1122"/>
                  </a:cubicBezTo>
                  <a:cubicBezTo>
                    <a:pt x="771" y="1122"/>
                    <a:pt x="915" y="1097"/>
                    <a:pt x="1028" y="1009"/>
                  </a:cubicBezTo>
                  <a:cubicBezTo>
                    <a:pt x="1103" y="934"/>
                    <a:pt x="1053" y="834"/>
                    <a:pt x="978" y="809"/>
                  </a:cubicBezTo>
                  <a:cubicBezTo>
                    <a:pt x="828" y="758"/>
                    <a:pt x="677" y="758"/>
                    <a:pt x="527" y="758"/>
                  </a:cubicBezTo>
                  <a:cubicBezTo>
                    <a:pt x="577" y="683"/>
                    <a:pt x="627" y="608"/>
                    <a:pt x="677" y="533"/>
                  </a:cubicBezTo>
                  <a:cubicBezTo>
                    <a:pt x="727" y="433"/>
                    <a:pt x="778" y="307"/>
                    <a:pt x="727" y="182"/>
                  </a:cubicBezTo>
                  <a:cubicBezTo>
                    <a:pt x="662" y="50"/>
                    <a:pt x="567" y="0"/>
                    <a:pt x="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3856050" y="4393900"/>
              <a:ext cx="47000" cy="10925"/>
            </a:xfrm>
            <a:custGeom>
              <a:avLst/>
              <a:gdLst/>
              <a:ahLst/>
              <a:cxnLst/>
              <a:rect l="l" t="t" r="r" b="b"/>
              <a:pathLst>
                <a:path w="1880" h="437" extrusionOk="0">
                  <a:moveTo>
                    <a:pt x="1425" y="1"/>
                  </a:moveTo>
                  <a:cubicBezTo>
                    <a:pt x="1294" y="1"/>
                    <a:pt x="1165" y="22"/>
                    <a:pt x="1028" y="36"/>
                  </a:cubicBezTo>
                  <a:cubicBezTo>
                    <a:pt x="752" y="61"/>
                    <a:pt x="476" y="86"/>
                    <a:pt x="201" y="111"/>
                  </a:cubicBezTo>
                  <a:cubicBezTo>
                    <a:pt x="0" y="136"/>
                    <a:pt x="75" y="437"/>
                    <a:pt x="276" y="437"/>
                  </a:cubicBezTo>
                  <a:cubicBezTo>
                    <a:pt x="526" y="437"/>
                    <a:pt x="802" y="412"/>
                    <a:pt x="1078" y="412"/>
                  </a:cubicBezTo>
                  <a:cubicBezTo>
                    <a:pt x="1142" y="412"/>
                    <a:pt x="1211" y="414"/>
                    <a:pt x="1281" y="414"/>
                  </a:cubicBezTo>
                  <a:cubicBezTo>
                    <a:pt x="1457" y="414"/>
                    <a:pt x="1644" y="401"/>
                    <a:pt x="1805" y="311"/>
                  </a:cubicBezTo>
                  <a:cubicBezTo>
                    <a:pt x="1880" y="236"/>
                    <a:pt x="1830" y="86"/>
                    <a:pt x="1755" y="61"/>
                  </a:cubicBezTo>
                  <a:cubicBezTo>
                    <a:pt x="1641" y="15"/>
                    <a:pt x="1533"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3861050" y="4406000"/>
              <a:ext cx="49525" cy="9750"/>
            </a:xfrm>
            <a:custGeom>
              <a:avLst/>
              <a:gdLst/>
              <a:ahLst/>
              <a:cxnLst/>
              <a:rect l="l" t="t" r="r" b="b"/>
              <a:pathLst>
                <a:path w="1981" h="390" extrusionOk="0">
                  <a:moveTo>
                    <a:pt x="1562" y="1"/>
                  </a:moveTo>
                  <a:cubicBezTo>
                    <a:pt x="1416" y="1"/>
                    <a:pt x="1269" y="28"/>
                    <a:pt x="1103" y="28"/>
                  </a:cubicBezTo>
                  <a:cubicBezTo>
                    <a:pt x="803" y="53"/>
                    <a:pt x="502" y="53"/>
                    <a:pt x="176" y="53"/>
                  </a:cubicBezTo>
                  <a:cubicBezTo>
                    <a:pt x="1" y="53"/>
                    <a:pt x="51" y="354"/>
                    <a:pt x="201" y="354"/>
                  </a:cubicBezTo>
                  <a:cubicBezTo>
                    <a:pt x="432" y="371"/>
                    <a:pt x="649" y="389"/>
                    <a:pt x="864" y="389"/>
                  </a:cubicBezTo>
                  <a:cubicBezTo>
                    <a:pt x="952" y="389"/>
                    <a:pt x="1040" y="386"/>
                    <a:pt x="1128" y="379"/>
                  </a:cubicBezTo>
                  <a:cubicBezTo>
                    <a:pt x="1229" y="379"/>
                    <a:pt x="1337" y="387"/>
                    <a:pt x="1445" y="387"/>
                  </a:cubicBezTo>
                  <a:cubicBezTo>
                    <a:pt x="1608" y="387"/>
                    <a:pt x="1770" y="369"/>
                    <a:pt x="1905" y="278"/>
                  </a:cubicBezTo>
                  <a:cubicBezTo>
                    <a:pt x="1981" y="228"/>
                    <a:pt x="1956" y="78"/>
                    <a:pt x="1855" y="53"/>
                  </a:cubicBezTo>
                  <a:cubicBezTo>
                    <a:pt x="1755" y="13"/>
                    <a:pt x="1659"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3924125" y="4391050"/>
              <a:ext cx="40975" cy="37150"/>
            </a:xfrm>
            <a:custGeom>
              <a:avLst/>
              <a:gdLst/>
              <a:ahLst/>
              <a:cxnLst/>
              <a:rect l="l" t="t" r="r" b="b"/>
              <a:pathLst>
                <a:path w="1639" h="1486" extrusionOk="0">
                  <a:moveTo>
                    <a:pt x="1067" y="0"/>
                  </a:moveTo>
                  <a:cubicBezTo>
                    <a:pt x="557" y="0"/>
                    <a:pt x="0" y="359"/>
                    <a:pt x="109" y="927"/>
                  </a:cubicBezTo>
                  <a:cubicBezTo>
                    <a:pt x="159" y="1227"/>
                    <a:pt x="435" y="1428"/>
                    <a:pt x="711" y="1478"/>
                  </a:cubicBezTo>
                  <a:cubicBezTo>
                    <a:pt x="759" y="1483"/>
                    <a:pt x="816" y="1486"/>
                    <a:pt x="878" y="1486"/>
                  </a:cubicBezTo>
                  <a:cubicBezTo>
                    <a:pt x="1134" y="1486"/>
                    <a:pt x="1467" y="1434"/>
                    <a:pt x="1588" y="1252"/>
                  </a:cubicBezTo>
                  <a:cubicBezTo>
                    <a:pt x="1613" y="1202"/>
                    <a:pt x="1638" y="1127"/>
                    <a:pt x="1588" y="1077"/>
                  </a:cubicBezTo>
                  <a:cubicBezTo>
                    <a:pt x="1534" y="996"/>
                    <a:pt x="1487" y="973"/>
                    <a:pt x="1432" y="973"/>
                  </a:cubicBezTo>
                  <a:cubicBezTo>
                    <a:pt x="1385" y="973"/>
                    <a:pt x="1332" y="990"/>
                    <a:pt x="1262" y="1002"/>
                  </a:cubicBezTo>
                  <a:cubicBezTo>
                    <a:pt x="1123" y="1037"/>
                    <a:pt x="971" y="1084"/>
                    <a:pt x="824" y="1084"/>
                  </a:cubicBezTo>
                  <a:cubicBezTo>
                    <a:pt x="760" y="1084"/>
                    <a:pt x="696" y="1075"/>
                    <a:pt x="636" y="1052"/>
                  </a:cubicBezTo>
                  <a:cubicBezTo>
                    <a:pt x="335" y="952"/>
                    <a:pt x="485" y="626"/>
                    <a:pt x="661" y="475"/>
                  </a:cubicBezTo>
                  <a:cubicBezTo>
                    <a:pt x="808" y="328"/>
                    <a:pt x="974" y="269"/>
                    <a:pt x="1157" y="269"/>
                  </a:cubicBezTo>
                  <a:cubicBezTo>
                    <a:pt x="1191" y="269"/>
                    <a:pt x="1226" y="271"/>
                    <a:pt x="1262" y="275"/>
                  </a:cubicBezTo>
                  <a:cubicBezTo>
                    <a:pt x="1271" y="276"/>
                    <a:pt x="1280" y="277"/>
                    <a:pt x="1288" y="277"/>
                  </a:cubicBezTo>
                  <a:cubicBezTo>
                    <a:pt x="1437" y="277"/>
                    <a:pt x="1430" y="72"/>
                    <a:pt x="1287" y="24"/>
                  </a:cubicBezTo>
                  <a:cubicBezTo>
                    <a:pt x="1216" y="8"/>
                    <a:pt x="1142" y="0"/>
                    <a:pt x="1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3966475" y="4358650"/>
              <a:ext cx="46850" cy="33350"/>
            </a:xfrm>
            <a:custGeom>
              <a:avLst/>
              <a:gdLst/>
              <a:ahLst/>
              <a:cxnLst/>
              <a:rect l="l" t="t" r="r" b="b"/>
              <a:pathLst>
                <a:path w="1874" h="1334" extrusionOk="0">
                  <a:moveTo>
                    <a:pt x="282" y="0"/>
                  </a:moveTo>
                  <a:cubicBezTo>
                    <a:pt x="227" y="0"/>
                    <a:pt x="172" y="6"/>
                    <a:pt x="119" y="17"/>
                  </a:cubicBezTo>
                  <a:cubicBezTo>
                    <a:pt x="1" y="64"/>
                    <a:pt x="62" y="270"/>
                    <a:pt x="175" y="270"/>
                  </a:cubicBezTo>
                  <a:cubicBezTo>
                    <a:pt x="182" y="270"/>
                    <a:pt x="188" y="269"/>
                    <a:pt x="195" y="268"/>
                  </a:cubicBezTo>
                  <a:cubicBezTo>
                    <a:pt x="215" y="265"/>
                    <a:pt x="236" y="264"/>
                    <a:pt x="258" y="264"/>
                  </a:cubicBezTo>
                  <a:cubicBezTo>
                    <a:pt x="455" y="264"/>
                    <a:pt x="701" y="365"/>
                    <a:pt x="520" y="568"/>
                  </a:cubicBezTo>
                  <a:cubicBezTo>
                    <a:pt x="470" y="644"/>
                    <a:pt x="370" y="669"/>
                    <a:pt x="320" y="769"/>
                  </a:cubicBezTo>
                  <a:cubicBezTo>
                    <a:pt x="245" y="894"/>
                    <a:pt x="295" y="1045"/>
                    <a:pt x="395" y="1145"/>
                  </a:cubicBezTo>
                  <a:cubicBezTo>
                    <a:pt x="538" y="1276"/>
                    <a:pt x="783" y="1333"/>
                    <a:pt x="1030" y="1333"/>
                  </a:cubicBezTo>
                  <a:cubicBezTo>
                    <a:pt x="1303" y="1333"/>
                    <a:pt x="1579" y="1263"/>
                    <a:pt x="1724" y="1145"/>
                  </a:cubicBezTo>
                  <a:cubicBezTo>
                    <a:pt x="1874" y="1019"/>
                    <a:pt x="1698" y="819"/>
                    <a:pt x="1573" y="819"/>
                  </a:cubicBezTo>
                  <a:cubicBezTo>
                    <a:pt x="1448" y="819"/>
                    <a:pt x="1323" y="844"/>
                    <a:pt x="1197" y="869"/>
                  </a:cubicBezTo>
                  <a:cubicBezTo>
                    <a:pt x="1147" y="877"/>
                    <a:pt x="1097" y="880"/>
                    <a:pt x="1046" y="880"/>
                  </a:cubicBezTo>
                  <a:cubicBezTo>
                    <a:pt x="944" y="880"/>
                    <a:pt x="838" y="869"/>
                    <a:pt x="721" y="869"/>
                  </a:cubicBezTo>
                  <a:cubicBezTo>
                    <a:pt x="771" y="844"/>
                    <a:pt x="796" y="794"/>
                    <a:pt x="821" y="769"/>
                  </a:cubicBezTo>
                  <a:cubicBezTo>
                    <a:pt x="871" y="694"/>
                    <a:pt x="896" y="618"/>
                    <a:pt x="896" y="543"/>
                  </a:cubicBezTo>
                  <a:cubicBezTo>
                    <a:pt x="918" y="181"/>
                    <a:pt x="595" y="0"/>
                    <a:pt x="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31"/>
          <p:cNvGrpSpPr/>
          <p:nvPr/>
        </p:nvGrpSpPr>
        <p:grpSpPr>
          <a:xfrm>
            <a:off x="-315510" y="4512611"/>
            <a:ext cx="1745583" cy="230173"/>
            <a:chOff x="1394800" y="3522000"/>
            <a:chExt cx="1048650" cy="138275"/>
          </a:xfrm>
        </p:grpSpPr>
        <p:sp>
          <p:nvSpPr>
            <p:cNvPr id="884" name="Google Shape;884;p31"/>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副標題 1"/>
          <p:cNvSpPr>
            <a:spLocks noGrp="1"/>
          </p:cNvSpPr>
          <p:nvPr>
            <p:ph type="subTitle" idx="5"/>
          </p:nvPr>
        </p:nvSpPr>
        <p:spPr/>
        <p:txBody>
          <a:bodyPr/>
          <a:lstStyle/>
          <a:p>
            <a:r>
              <a:rPr lang="zh-TW" altLang="en-US" dirty="0" smtClean="0"/>
              <a:t>簡介</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err="1"/>
              <a:t>Alexnet</a:t>
            </a:r>
            <a:r>
              <a:rPr lang="en-US" altLang="zh-TW" dirty="0"/>
              <a:t> </a:t>
            </a:r>
            <a:r>
              <a:rPr lang="zh-TW" altLang="en-US" dirty="0"/>
              <a:t>模型</a:t>
            </a:r>
          </a:p>
        </p:txBody>
      </p:sp>
      <p:sp>
        <p:nvSpPr>
          <p:cNvPr id="5" name="文字版面配置區 4"/>
          <p:cNvSpPr>
            <a:spLocks noGrp="1"/>
          </p:cNvSpPr>
          <p:nvPr>
            <p:ph type="body" idx="1"/>
          </p:nvPr>
        </p:nvSpPr>
        <p:spPr>
          <a:xfrm>
            <a:off x="683568" y="987574"/>
            <a:ext cx="7704000" cy="3440100"/>
          </a:xfrm>
        </p:spPr>
        <p:txBody>
          <a:bodyPr/>
          <a:lstStyle/>
          <a:p>
            <a:pPr marL="152400" indent="0">
              <a:buNone/>
            </a:pPr>
            <a:endParaRPr lang="en-US" altLang="zh-TW" dirty="0"/>
          </a:p>
          <a:p>
            <a:r>
              <a:rPr lang="en-US" altLang="zh-TW" dirty="0"/>
              <a:t>2012</a:t>
            </a:r>
            <a:r>
              <a:rPr lang="zh-TW" altLang="en-US" dirty="0"/>
              <a:t>年，</a:t>
            </a:r>
            <a:r>
              <a:rPr lang="en-US" altLang="zh-TW" dirty="0" err="1"/>
              <a:t>AlexNet</a:t>
            </a:r>
            <a:r>
              <a:rPr lang="zh-TW" altLang="en-US" dirty="0"/>
              <a:t>橫空出世。這個模型的名字來源於論文第一作者的姓名</a:t>
            </a:r>
            <a:r>
              <a:rPr lang="en-US" altLang="zh-TW" dirty="0"/>
              <a:t>Alex </a:t>
            </a:r>
            <a:r>
              <a:rPr lang="en-US" altLang="zh-TW" dirty="0" err="1"/>
              <a:t>Krizhevsky</a:t>
            </a:r>
            <a:r>
              <a:rPr lang="zh-TW" altLang="en-US" dirty="0"/>
              <a:t>。</a:t>
            </a:r>
            <a:r>
              <a:rPr lang="en-US" altLang="zh-TW" dirty="0" err="1"/>
              <a:t>AlexNet</a:t>
            </a:r>
            <a:r>
              <a:rPr lang="zh-TW" altLang="en-US" dirty="0"/>
              <a:t>使用了</a:t>
            </a:r>
            <a:r>
              <a:rPr lang="en-US" altLang="zh-TW" dirty="0"/>
              <a:t>8</a:t>
            </a:r>
            <a:r>
              <a:rPr lang="zh-TW" altLang="en-US" dirty="0"/>
              <a:t>層卷積神經網絡，並以很大的優勢贏得了</a:t>
            </a:r>
            <a:r>
              <a:rPr lang="en-US" altLang="zh-TW" dirty="0"/>
              <a:t>ImageNet 2012</a:t>
            </a:r>
            <a:r>
              <a:rPr lang="zh-TW" altLang="en-US" dirty="0"/>
              <a:t>圖像識別挑戰賽</a:t>
            </a:r>
            <a:r>
              <a:rPr lang="zh-TW" altLang="en-US" dirty="0" smtClean="0"/>
              <a:t>。</a:t>
            </a:r>
            <a:endParaRPr lang="en-US" altLang="zh-TW" dirty="0" smtClean="0"/>
          </a:p>
          <a:p>
            <a:endParaRPr lang="zh-TW" altLang="en-US" dirty="0"/>
          </a:p>
          <a:p>
            <a:r>
              <a:rPr lang="zh-TW" altLang="en-US" dirty="0"/>
              <a:t>它首次證明了學習到的特征可以超越手工設計的特征，從而一舉打破計算機視覺研究的前狀</a:t>
            </a:r>
            <a:r>
              <a:rPr lang="zh-TW" altLang="en-US" dirty="0" smtClean="0"/>
              <a:t>。</a:t>
            </a:r>
            <a:endParaRPr lang="en-US" altLang="zh-TW" dirty="0" smtClean="0"/>
          </a:p>
          <a:p>
            <a:pPr marL="152400" indent="0">
              <a:buNone/>
            </a:pPr>
            <a:endParaRPr lang="zh-TW" altLang="en-US" dirty="0"/>
          </a:p>
          <a:p>
            <a:r>
              <a:rPr lang="en-US" altLang="zh-TW" dirty="0" err="1"/>
              <a:t>AlexNet</a:t>
            </a:r>
            <a:r>
              <a:rPr lang="en-US" altLang="zh-TW" dirty="0"/>
              <a:t> </a:t>
            </a:r>
            <a:r>
              <a:rPr lang="zh-TW" altLang="en-US" dirty="0"/>
              <a:t>的架構共八層，第一層到第五層是 </a:t>
            </a:r>
            <a:r>
              <a:rPr lang="en-US" altLang="zh-TW" dirty="0"/>
              <a:t>Convolutional Layers </a:t>
            </a:r>
            <a:r>
              <a:rPr lang="zh-TW" altLang="en-US" dirty="0"/>
              <a:t>做卷積操作（</a:t>
            </a:r>
            <a:r>
              <a:rPr lang="en-US" altLang="zh-TW" dirty="0"/>
              <a:t>Convolution Operation</a:t>
            </a:r>
            <a:r>
              <a:rPr lang="zh-TW" altLang="en-US" dirty="0"/>
              <a:t>）與池化（</a:t>
            </a:r>
            <a:r>
              <a:rPr lang="en-US" altLang="zh-TW" dirty="0"/>
              <a:t>Pooling</a:t>
            </a:r>
            <a:r>
              <a:rPr lang="zh-TW" altLang="en-US" dirty="0"/>
              <a:t>）；第六層到第八層是 </a:t>
            </a:r>
            <a:r>
              <a:rPr lang="en-US" altLang="zh-TW" dirty="0"/>
              <a:t>Fully Connected Layers</a:t>
            </a:r>
            <a:r>
              <a:rPr lang="zh-TW" altLang="en-US" dirty="0" smtClean="0"/>
              <a:t>。</a:t>
            </a:r>
            <a:endParaRPr lang="en-US" altLang="zh-TW" dirty="0"/>
          </a:p>
          <a:p>
            <a:endParaRPr lang="zh-TW" altLang="en-US" dirty="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769" y="2355726"/>
            <a:ext cx="7022632" cy="2907353"/>
          </a:xfrm>
          <a:prstGeom prst="rect">
            <a:avLst/>
          </a:prstGeom>
        </p:spPr>
      </p:pic>
    </p:spTree>
    <p:extLst>
      <p:ext uri="{BB962C8B-B14F-4D97-AF65-F5344CB8AC3E}">
        <p14:creationId xmlns:p14="http://schemas.microsoft.com/office/powerpoint/2010/main" val="406764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4.Alexnet </a:t>
            </a:r>
            <a:r>
              <a:rPr lang="zh-TW" altLang="en-US" dirty="0"/>
              <a:t>模型</a:t>
            </a:r>
            <a:r>
              <a:rPr lang="en-US" altLang="zh-TW" dirty="0"/>
              <a:t>-</a:t>
            </a:r>
            <a:r>
              <a:rPr lang="zh-TW" altLang="en-US" dirty="0"/>
              <a:t>激活函數</a:t>
            </a:r>
          </a:p>
        </p:txBody>
      </p:sp>
      <p:sp>
        <p:nvSpPr>
          <p:cNvPr id="5" name="文字版面配置區 4"/>
          <p:cNvSpPr>
            <a:spLocks noGrp="1"/>
          </p:cNvSpPr>
          <p:nvPr>
            <p:ph type="body" idx="1"/>
          </p:nvPr>
        </p:nvSpPr>
        <p:spPr>
          <a:xfrm>
            <a:off x="683568" y="987574"/>
            <a:ext cx="7704000" cy="3440100"/>
          </a:xfrm>
        </p:spPr>
        <p:txBody>
          <a:bodyPr/>
          <a:lstStyle/>
          <a:p>
            <a:pPr marL="152400" indent="0">
              <a:buNone/>
            </a:pPr>
            <a:endParaRPr lang="en-US" altLang="zh-TW" dirty="0" smtClean="0"/>
          </a:p>
          <a:p>
            <a:r>
              <a:rPr lang="en-US" altLang="zh-TW" dirty="0"/>
              <a:t>Activation Function</a:t>
            </a:r>
            <a:r>
              <a:rPr lang="zh-TW" altLang="en-US" dirty="0"/>
              <a:t>：使用 </a:t>
            </a:r>
            <a:r>
              <a:rPr lang="en-US" altLang="zh-TW" dirty="0" err="1"/>
              <a:t>ReLU</a:t>
            </a:r>
            <a:r>
              <a:rPr lang="en-US" altLang="zh-TW" dirty="0"/>
              <a:t> </a:t>
            </a:r>
            <a:r>
              <a:rPr lang="zh-TW" altLang="en-US" dirty="0"/>
              <a:t>當時最常用的激活函數（</a:t>
            </a:r>
            <a:r>
              <a:rPr lang="en-US" altLang="zh-TW" dirty="0"/>
              <a:t>Activation Function</a:t>
            </a:r>
            <a:r>
              <a:rPr lang="zh-TW" altLang="en-US" dirty="0"/>
              <a:t>）是 </a:t>
            </a:r>
            <a:r>
              <a:rPr lang="en-US" altLang="zh-TW" dirty="0"/>
              <a:t>Sigmoid </a:t>
            </a:r>
            <a:r>
              <a:rPr lang="zh-TW" altLang="en-US" dirty="0"/>
              <a:t>和 </a:t>
            </a:r>
            <a:r>
              <a:rPr lang="en-US" altLang="zh-TW" dirty="0" err="1"/>
              <a:t>tanh</a:t>
            </a:r>
            <a:r>
              <a:rPr lang="en-US" altLang="zh-TW" dirty="0"/>
              <a:t> function</a:t>
            </a:r>
            <a:r>
              <a:rPr lang="zh-TW" altLang="en-US" dirty="0"/>
              <a:t>。</a:t>
            </a:r>
            <a:r>
              <a:rPr lang="en-US" altLang="zh-TW" dirty="0"/>
              <a:t>Sigmoid </a:t>
            </a:r>
            <a:r>
              <a:rPr lang="zh-TW" altLang="en-US" dirty="0"/>
              <a:t>是把輸入的值壓縮到 </a:t>
            </a:r>
            <a:r>
              <a:rPr lang="en-US" altLang="zh-TW" dirty="0"/>
              <a:t>0 </a:t>
            </a:r>
            <a:r>
              <a:rPr lang="zh-TW" altLang="en-US" dirty="0"/>
              <a:t>和 </a:t>
            </a:r>
            <a:r>
              <a:rPr lang="en-US" altLang="zh-TW" dirty="0"/>
              <a:t>1 </a:t>
            </a:r>
            <a:r>
              <a:rPr lang="zh-TW" altLang="en-US" dirty="0"/>
              <a:t>之間，但它有</a:t>
            </a:r>
            <a:r>
              <a:rPr lang="en-US" altLang="zh-TW" dirty="0"/>
              <a:t>`</a:t>
            </a:r>
            <a:r>
              <a:rPr lang="zh-TW" altLang="en-US" dirty="0"/>
              <a:t>梯度消失</a:t>
            </a:r>
            <a:r>
              <a:rPr lang="en-US" altLang="zh-TW" dirty="0"/>
              <a:t>`</a:t>
            </a:r>
            <a:r>
              <a:rPr lang="zh-TW" altLang="en-US" dirty="0"/>
              <a:t>的缺點會讓神經網絡很難被優</a:t>
            </a:r>
            <a:r>
              <a:rPr lang="zh-TW" altLang="en-US" dirty="0" smtClean="0"/>
              <a:t>化</a:t>
            </a:r>
            <a:endParaRPr lang="en-US" altLang="zh-TW" dirty="0" smtClean="0"/>
          </a:p>
          <a:p>
            <a:endParaRPr lang="en-US" altLang="zh-TW" dirty="0"/>
          </a:p>
          <a:p>
            <a:endParaRPr lang="zh-TW" altLang="en-US" dirty="0" smtClean="0"/>
          </a:p>
          <a:p>
            <a:pPr marL="152400" indent="0">
              <a:buNone/>
            </a:pP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053" y="1787150"/>
            <a:ext cx="6914286" cy="2780953"/>
          </a:xfrm>
          <a:prstGeom prst="rect">
            <a:avLst/>
          </a:prstGeom>
        </p:spPr>
      </p:pic>
    </p:spTree>
    <p:extLst>
      <p:ext uri="{BB962C8B-B14F-4D97-AF65-F5344CB8AC3E}">
        <p14:creationId xmlns:p14="http://schemas.microsoft.com/office/powerpoint/2010/main" val="3923251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4.Alexnet </a:t>
            </a:r>
            <a:r>
              <a:rPr lang="zh-TW" altLang="en-US" dirty="0"/>
              <a:t>模型</a:t>
            </a:r>
            <a:r>
              <a:rPr lang="en-US" altLang="zh-TW" dirty="0"/>
              <a:t>-</a:t>
            </a:r>
            <a:r>
              <a:rPr lang="zh-TW" altLang="en-US" dirty="0"/>
              <a:t>降低 </a:t>
            </a:r>
            <a:r>
              <a:rPr lang="en-US" altLang="zh-TW" dirty="0"/>
              <a:t>Overfitting </a:t>
            </a:r>
            <a:r>
              <a:rPr lang="zh-TW" altLang="en-US" dirty="0"/>
              <a:t>的方法</a:t>
            </a:r>
          </a:p>
        </p:txBody>
      </p:sp>
      <p:sp>
        <p:nvSpPr>
          <p:cNvPr id="5" name="文字版面配置區 4"/>
          <p:cNvSpPr>
            <a:spLocks noGrp="1"/>
          </p:cNvSpPr>
          <p:nvPr>
            <p:ph type="body" idx="1"/>
          </p:nvPr>
        </p:nvSpPr>
        <p:spPr>
          <a:xfrm>
            <a:off x="683568" y="987574"/>
            <a:ext cx="7704000" cy="3440100"/>
          </a:xfrm>
        </p:spPr>
        <p:txBody>
          <a:bodyPr/>
          <a:lstStyle/>
          <a:p>
            <a:pPr marL="152400" indent="0">
              <a:buNone/>
            </a:pPr>
            <a:endParaRPr lang="en-US" altLang="zh-TW" dirty="0" smtClean="0"/>
          </a:p>
          <a:p>
            <a:r>
              <a:rPr lang="en-US" altLang="zh-TW" dirty="0"/>
              <a:t>Dropout </a:t>
            </a:r>
            <a:r>
              <a:rPr lang="zh-TW" altLang="en-US" dirty="0"/>
              <a:t>在 </a:t>
            </a:r>
            <a:r>
              <a:rPr lang="en-US" altLang="zh-TW" dirty="0" err="1"/>
              <a:t>AlexNet</a:t>
            </a:r>
            <a:r>
              <a:rPr lang="en-US" altLang="zh-TW" dirty="0"/>
              <a:t> </a:t>
            </a:r>
            <a:r>
              <a:rPr lang="zh-TW" altLang="en-US" dirty="0"/>
              <a:t>中，第六層和第七層的全連階層使用 </a:t>
            </a:r>
            <a:r>
              <a:rPr lang="en-US" altLang="zh-TW" dirty="0"/>
              <a:t>Dropout</a:t>
            </a:r>
            <a:r>
              <a:rPr lang="zh-TW" altLang="en-US" dirty="0"/>
              <a:t>，配置為 </a:t>
            </a:r>
            <a:r>
              <a:rPr lang="en-US" altLang="zh-TW" dirty="0"/>
              <a:t>0.5</a:t>
            </a:r>
            <a:r>
              <a:rPr lang="zh-TW" altLang="en-US" dirty="0"/>
              <a:t>，表示每個神經元有 </a:t>
            </a:r>
            <a:r>
              <a:rPr lang="en-US" altLang="zh-TW" dirty="0"/>
              <a:t>50% </a:t>
            </a:r>
            <a:r>
              <a:rPr lang="zh-TW" altLang="en-US" dirty="0"/>
              <a:t>的機率不參與下一層的傳遞。這種技術迫使神經網絡需要學習更為穩健的特徵，因此可有效降低 </a:t>
            </a:r>
            <a:r>
              <a:rPr lang="en-US" altLang="zh-TW" dirty="0"/>
              <a:t>Overfitting</a:t>
            </a:r>
            <a:r>
              <a:rPr lang="zh-TW" altLang="en-US" dirty="0" smtClean="0"/>
              <a:t>。</a:t>
            </a:r>
            <a:endParaRPr lang="en-US" altLang="zh-TW" dirty="0" smtClean="0"/>
          </a:p>
          <a:p>
            <a:pPr marL="152400" indent="0">
              <a:buNone/>
            </a:pPr>
            <a:endParaRPr lang="zh-TW" altLang="en-US" dirty="0"/>
          </a:p>
          <a:p>
            <a:r>
              <a:rPr lang="en-US" altLang="zh-TW" dirty="0"/>
              <a:t>Data augmentation </a:t>
            </a:r>
            <a:r>
              <a:rPr lang="en-US" altLang="zh-TW" dirty="0" err="1"/>
              <a:t>AlexNet</a:t>
            </a:r>
            <a:r>
              <a:rPr lang="en-US" altLang="zh-TW" dirty="0"/>
              <a:t> </a:t>
            </a:r>
            <a:r>
              <a:rPr lang="zh-TW" altLang="en-US" dirty="0"/>
              <a:t>的處理分為兩種方式</a:t>
            </a:r>
            <a:r>
              <a:rPr lang="zh-TW" altLang="en-US" dirty="0" smtClean="0"/>
              <a:t>：</a:t>
            </a:r>
            <a:endParaRPr lang="en-US" altLang="zh-TW" dirty="0" smtClean="0"/>
          </a:p>
          <a:p>
            <a:endParaRPr lang="zh-TW" altLang="en-US" dirty="0"/>
          </a:p>
          <a:p>
            <a:pPr lvl="1"/>
            <a:r>
              <a:rPr lang="zh-TW" altLang="en-US" dirty="0"/>
              <a:t>原始圖片的像素是 </a:t>
            </a:r>
            <a:r>
              <a:rPr lang="en-US" altLang="zh-TW" dirty="0"/>
              <a:t>256 * 256</a:t>
            </a:r>
            <a:r>
              <a:rPr lang="zh-TW" altLang="en-US" dirty="0"/>
              <a:t>，進行隨機抽取其中的 </a:t>
            </a:r>
            <a:r>
              <a:rPr lang="en-US" altLang="zh-TW" dirty="0"/>
              <a:t>224 * 224 </a:t>
            </a:r>
            <a:r>
              <a:rPr lang="zh-TW" altLang="en-US" dirty="0"/>
              <a:t>，且允許水平翻轉將資料擴增 </a:t>
            </a:r>
            <a:r>
              <a:rPr lang="en-US" altLang="zh-TW" dirty="0"/>
              <a:t>2048 </a:t>
            </a:r>
            <a:r>
              <a:rPr lang="zh-TW" altLang="en-US" dirty="0"/>
              <a:t>倍。論文中說明此作法能有效的避免 </a:t>
            </a:r>
            <a:r>
              <a:rPr lang="en-US" altLang="zh-TW" dirty="0"/>
              <a:t>Overfitting</a:t>
            </a:r>
            <a:r>
              <a:rPr lang="zh-TW" altLang="en-US" dirty="0" smtClean="0"/>
              <a:t>。</a:t>
            </a:r>
            <a:endParaRPr lang="en-US" altLang="zh-TW" dirty="0" smtClean="0"/>
          </a:p>
          <a:p>
            <a:pPr marL="609600" lvl="1" indent="0">
              <a:buNone/>
            </a:pPr>
            <a:endParaRPr lang="zh-TW" altLang="en-US" dirty="0"/>
          </a:p>
          <a:p>
            <a:pPr lvl="1"/>
            <a:r>
              <a:rPr lang="zh-TW" altLang="en-US" dirty="0"/>
              <a:t>改變</a:t>
            </a:r>
            <a:r>
              <a:rPr lang="en-US" altLang="zh-TW" dirty="0"/>
              <a:t>RGB</a:t>
            </a:r>
            <a:r>
              <a:rPr lang="zh-TW" altLang="en-US" dirty="0"/>
              <a:t>通道的強度：對 </a:t>
            </a:r>
            <a:r>
              <a:rPr lang="en-US" altLang="zh-TW" dirty="0"/>
              <a:t>RGB </a:t>
            </a:r>
            <a:r>
              <a:rPr lang="zh-TW" altLang="en-US" dirty="0"/>
              <a:t>色彩空間做主成份分析（</a:t>
            </a:r>
            <a:r>
              <a:rPr lang="en-US" altLang="zh-TW" dirty="0"/>
              <a:t>PCA</a:t>
            </a:r>
            <a:r>
              <a:rPr lang="zh-TW" altLang="en-US" dirty="0"/>
              <a:t>），接著用高斯隨機擾動。這個方法是透過自然圖片的性質來實現，也就是該物體對於照明的強度和顏色的變化是不變的。透過這個方法，</a:t>
            </a:r>
            <a:r>
              <a:rPr lang="en-US" altLang="zh-TW" dirty="0"/>
              <a:t>top-1 </a:t>
            </a:r>
            <a:r>
              <a:rPr lang="zh-TW" altLang="en-US" dirty="0"/>
              <a:t>的錯誤率下降 </a:t>
            </a:r>
            <a:r>
              <a:rPr lang="en-US" altLang="zh-TW" dirty="0"/>
              <a:t>1%</a:t>
            </a:r>
            <a:r>
              <a:rPr lang="zh-TW" altLang="en-US" dirty="0"/>
              <a:t>。</a:t>
            </a:r>
          </a:p>
          <a:p>
            <a:endParaRPr lang="en-US" altLang="zh-TW" dirty="0"/>
          </a:p>
          <a:p>
            <a:endParaRPr lang="zh-TW" altLang="en-US" dirty="0" smtClean="0"/>
          </a:p>
          <a:p>
            <a:pPr marL="152400" indent="0">
              <a:buNone/>
            </a:pPr>
            <a:endParaRPr lang="zh-TW" altLang="en-US" dirty="0"/>
          </a:p>
        </p:txBody>
      </p:sp>
    </p:spTree>
    <p:extLst>
      <p:ext uri="{BB962C8B-B14F-4D97-AF65-F5344CB8AC3E}">
        <p14:creationId xmlns:p14="http://schemas.microsoft.com/office/powerpoint/2010/main" val="2615487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4.Alexnet </a:t>
            </a:r>
            <a:r>
              <a:rPr lang="zh-TW" altLang="en-US" dirty="0"/>
              <a:t>模型</a:t>
            </a:r>
            <a:r>
              <a:rPr lang="en-US" altLang="zh-TW" dirty="0"/>
              <a:t>-</a:t>
            </a:r>
            <a:r>
              <a:rPr lang="zh-TW" altLang="en-US" dirty="0"/>
              <a:t>其他特點</a:t>
            </a:r>
          </a:p>
        </p:txBody>
      </p:sp>
      <p:sp>
        <p:nvSpPr>
          <p:cNvPr id="5" name="文字版面配置區 4"/>
          <p:cNvSpPr>
            <a:spLocks noGrp="1"/>
          </p:cNvSpPr>
          <p:nvPr>
            <p:ph type="body" idx="1"/>
          </p:nvPr>
        </p:nvSpPr>
        <p:spPr>
          <a:xfrm>
            <a:off x="683568" y="987574"/>
            <a:ext cx="7704000" cy="3440100"/>
          </a:xfrm>
        </p:spPr>
        <p:txBody>
          <a:bodyPr/>
          <a:lstStyle/>
          <a:p>
            <a:r>
              <a:rPr lang="zh-TW" altLang="en-US" dirty="0"/>
              <a:t>大數據訓練</a:t>
            </a:r>
          </a:p>
          <a:p>
            <a:pPr marL="152400" indent="0">
              <a:buNone/>
            </a:pPr>
            <a:r>
              <a:rPr lang="en-US" altLang="zh-TW" dirty="0" smtClean="0"/>
              <a:t>	</a:t>
            </a:r>
            <a:r>
              <a:rPr lang="zh-TW" altLang="en-US" dirty="0" smtClean="0"/>
              <a:t> </a:t>
            </a:r>
            <a:r>
              <a:rPr lang="zh-TW" altLang="en-US" dirty="0"/>
              <a:t>百萬數量級的 </a:t>
            </a:r>
            <a:r>
              <a:rPr lang="en-US" altLang="zh-TW" dirty="0"/>
              <a:t>ImageNet </a:t>
            </a:r>
            <a:r>
              <a:rPr lang="zh-TW" altLang="en-US" dirty="0"/>
              <a:t>圖像數據所訓練出來的模型。</a:t>
            </a:r>
          </a:p>
          <a:p>
            <a:endParaRPr lang="zh-TW" altLang="en-US" dirty="0"/>
          </a:p>
          <a:p>
            <a:r>
              <a:rPr lang="en-US" altLang="zh-TW" dirty="0"/>
              <a:t>GPU</a:t>
            </a:r>
            <a:r>
              <a:rPr lang="zh-TW" altLang="en-US" dirty="0"/>
              <a:t>實現</a:t>
            </a:r>
          </a:p>
          <a:p>
            <a:pPr marL="152400" indent="0">
              <a:buNone/>
            </a:pPr>
            <a:r>
              <a:rPr lang="en-US" altLang="zh-TW" dirty="0" smtClean="0"/>
              <a:t>	</a:t>
            </a:r>
            <a:r>
              <a:rPr lang="zh-TW" altLang="en-US" dirty="0" smtClean="0"/>
              <a:t> </a:t>
            </a:r>
            <a:r>
              <a:rPr lang="en-US" altLang="zh-TW" dirty="0" err="1"/>
              <a:t>AlexNet</a:t>
            </a:r>
            <a:r>
              <a:rPr lang="en-US" altLang="zh-TW" dirty="0"/>
              <a:t> </a:t>
            </a:r>
            <a:r>
              <a:rPr lang="zh-TW" altLang="en-US" dirty="0"/>
              <a:t>在訓練時用了兩塊 </a:t>
            </a:r>
            <a:r>
              <a:rPr lang="en-US" altLang="zh-TW" dirty="0"/>
              <a:t>GTX 580 GPU</a:t>
            </a:r>
            <a:r>
              <a:rPr lang="zh-TW" altLang="en-US" dirty="0"/>
              <a:t>，由於內存 </a:t>
            </a:r>
            <a:r>
              <a:rPr lang="en-US" altLang="zh-TW" dirty="0"/>
              <a:t>3GB </a:t>
            </a:r>
            <a:r>
              <a:rPr lang="zh-TW" altLang="en-US" dirty="0"/>
              <a:t>仍不足以處理如此大量的資料，因此</a:t>
            </a:r>
            <a:r>
              <a:rPr lang="zh-TW" altLang="en-US" dirty="0" smtClean="0"/>
              <a:t>神經</a:t>
            </a:r>
            <a:r>
              <a:rPr lang="en-US" altLang="zh-TW" dirty="0" smtClean="0"/>
              <a:t>	</a:t>
            </a:r>
            <a:r>
              <a:rPr lang="zh-TW" altLang="en-US" dirty="0" smtClean="0"/>
              <a:t>網</a:t>
            </a:r>
            <a:r>
              <a:rPr lang="zh-TW" altLang="en-US" dirty="0"/>
              <a:t>絡分成上下兩層，一塊 </a:t>
            </a:r>
            <a:r>
              <a:rPr lang="en-US" altLang="zh-TW" dirty="0"/>
              <a:t>GPU </a:t>
            </a:r>
            <a:r>
              <a:rPr lang="zh-TW" altLang="en-US" dirty="0"/>
              <a:t>處理一部分的數據，並在中間部分層做溝通</a:t>
            </a:r>
            <a:r>
              <a:rPr lang="zh-TW" altLang="en-US" dirty="0" smtClean="0"/>
              <a:t>。</a:t>
            </a:r>
            <a:endParaRPr lang="en-US" altLang="zh-TW" dirty="0" smtClean="0"/>
          </a:p>
          <a:p>
            <a:pPr marL="152400" indent="0">
              <a:buNone/>
            </a:pPr>
            <a:endParaRPr lang="en-US" altLang="zh-TW" dirty="0"/>
          </a:p>
          <a:p>
            <a:pPr marL="152400" indent="0">
              <a:buNone/>
            </a:pPr>
            <a:r>
              <a:rPr lang="en-US" altLang="zh-TW" smtClean="0"/>
              <a:t>Code Demo:</a:t>
            </a:r>
          </a:p>
          <a:p>
            <a:pPr marL="152400" indent="0">
              <a:buNone/>
            </a:pPr>
            <a:endParaRPr lang="en-US" altLang="zh-TW" dirty="0"/>
          </a:p>
          <a:p>
            <a:endParaRPr lang="zh-TW" altLang="en-US" dirty="0" smtClean="0"/>
          </a:p>
          <a:p>
            <a:pPr marL="152400" indent="0">
              <a:buNone/>
            </a:pPr>
            <a:endParaRPr lang="zh-TW" altLang="en-US" dirty="0"/>
          </a:p>
        </p:txBody>
      </p:sp>
    </p:spTree>
    <p:extLst>
      <p:ext uri="{BB962C8B-B14F-4D97-AF65-F5344CB8AC3E}">
        <p14:creationId xmlns:p14="http://schemas.microsoft.com/office/powerpoint/2010/main" val="3907017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補充 </a:t>
            </a:r>
            <a:r>
              <a:rPr lang="en-US" altLang="zh-TW" dirty="0" smtClean="0"/>
              <a:t>Dropout, </a:t>
            </a:r>
            <a:r>
              <a:rPr lang="en-US" altLang="zh-TW" dirty="0" err="1" smtClean="0"/>
              <a:t>BathNormalization</a:t>
            </a:r>
            <a:r>
              <a:rPr lang="en-US" altLang="zh-TW" dirty="0" smtClean="0"/>
              <a:t>, Adam </a:t>
            </a:r>
            <a:r>
              <a:rPr lang="zh-TW" altLang="en-US" dirty="0" smtClean="0"/>
              <a:t>概念</a:t>
            </a:r>
            <a:endParaRPr lang="zh-TW" altLang="en-US" dirty="0"/>
          </a:p>
        </p:txBody>
      </p:sp>
      <p:sp>
        <p:nvSpPr>
          <p:cNvPr id="3" name="文字版面配置區 2"/>
          <p:cNvSpPr>
            <a:spLocks noGrp="1"/>
          </p:cNvSpPr>
          <p:nvPr>
            <p:ph type="body" idx="1"/>
          </p:nvPr>
        </p:nvSpPr>
        <p:spPr/>
        <p:txBody>
          <a:bodyPr/>
          <a:lstStyle/>
          <a:p>
            <a:r>
              <a:rPr lang="en-US" altLang="zh-TW" dirty="0">
                <a:hlinkClick r:id="rId2"/>
              </a:rPr>
              <a:t>http://</a:t>
            </a:r>
            <a:r>
              <a:rPr lang="en-US" altLang="zh-TW" dirty="0" smtClean="0">
                <a:hlinkClick r:id="rId2"/>
              </a:rPr>
              <a:t>www.gunniliang.com/notebooks/Delete/git_r/two_month_report/202011_2021_1/11_9_to_11_13_second/code/Simple_Alexnet.ipynb</a:t>
            </a:r>
            <a:endParaRPr lang="en-US" altLang="zh-TW" dirty="0" smtClean="0"/>
          </a:p>
          <a:p>
            <a:endParaRPr lang="en-US" altLang="zh-TW" dirty="0"/>
          </a:p>
          <a:p>
            <a:r>
              <a:rPr lang="en-US" altLang="zh-TW" dirty="0">
                <a:hlinkClick r:id="rId3"/>
              </a:rPr>
              <a:t>http://www.gunniliang.com/notebooks/Delete/git_r/two_month_report/202011_2021_1/11_9_to_11_13_second/code/AlexNet_Ex.ipynb</a:t>
            </a:r>
            <a:endParaRPr lang="en-US" altLang="zh-TW" dirty="0"/>
          </a:p>
          <a:p>
            <a:endParaRPr lang="zh-TW" altLang="en-US" dirty="0"/>
          </a:p>
        </p:txBody>
      </p:sp>
    </p:spTree>
    <p:extLst>
      <p:ext uri="{BB962C8B-B14F-4D97-AF65-F5344CB8AC3E}">
        <p14:creationId xmlns:p14="http://schemas.microsoft.com/office/powerpoint/2010/main" val="3178800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補充 </a:t>
            </a:r>
            <a:r>
              <a:rPr lang="en-US" altLang="zh-TW" dirty="0" smtClean="0"/>
              <a:t>Dropout</a:t>
            </a:r>
            <a:endParaRPr lang="zh-TW" altLang="en-US" dirty="0"/>
          </a:p>
        </p:txBody>
      </p:sp>
      <p:sp>
        <p:nvSpPr>
          <p:cNvPr id="3" name="文字版面配置區 2"/>
          <p:cNvSpPr>
            <a:spLocks noGrp="1"/>
          </p:cNvSpPr>
          <p:nvPr>
            <p:ph type="body" idx="1"/>
          </p:nvPr>
        </p:nvSpPr>
        <p:spPr/>
        <p:txBody>
          <a:bodyPr/>
          <a:lstStyle/>
          <a:p>
            <a:pPr marL="152400" indent="0">
              <a:buNone/>
            </a:pPr>
            <a:endParaRPr lang="en-US" altLang="zh-CN" sz="1400" b="1" dirty="0"/>
          </a:p>
          <a:p>
            <a:r>
              <a:rPr lang="zh-CN" altLang="en-US" sz="1400" dirty="0"/>
              <a:t>在机器学习的模型中，如果模型的参数太多，而训练样本又太少，训练出来的模型很容易产生过拟合的现象</a:t>
            </a:r>
            <a:r>
              <a:rPr lang="zh-CN" altLang="en-US" sz="1400" dirty="0" smtClean="0"/>
              <a:t>。</a:t>
            </a:r>
            <a:endParaRPr lang="en-US" altLang="zh-CN" sz="1400" dirty="0" smtClean="0"/>
          </a:p>
          <a:p>
            <a:endParaRPr lang="zh-CN" altLang="en-US" sz="1400" dirty="0"/>
          </a:p>
          <a:p>
            <a:r>
              <a:rPr lang="zh-CN" altLang="en-US" sz="1400" dirty="0"/>
              <a:t>在训练神经网络的时候经常会遇到过拟合的问题，过拟合具体表现在：模型在训练数据上损失函数较小，预测准确率较高；但是在测试数据上损失函数比较大，预测准确率较低</a:t>
            </a:r>
            <a:r>
              <a:rPr lang="zh-CN" altLang="en-US" sz="1400" dirty="0" smtClean="0"/>
              <a:t>。</a:t>
            </a:r>
            <a:endParaRPr lang="en-US" altLang="zh-CN" sz="1400" dirty="0" smtClean="0"/>
          </a:p>
          <a:p>
            <a:endParaRPr lang="en-US" altLang="zh-CN" sz="1400" dirty="0"/>
          </a:p>
          <a:p>
            <a:r>
              <a:rPr lang="zh-TW" altLang="en-US" sz="1400" dirty="0" smtClean="0"/>
              <a:t>總結原因</a:t>
            </a:r>
            <a:r>
              <a:rPr lang="zh-TW" altLang="en-US" sz="1400" dirty="0"/>
              <a:t> </a:t>
            </a:r>
            <a:r>
              <a:rPr lang="en-US" altLang="zh-TW" sz="1400" dirty="0"/>
              <a:t>:</a:t>
            </a:r>
            <a:endParaRPr lang="zh-CN" altLang="en-US" sz="1400" dirty="0"/>
          </a:p>
          <a:p>
            <a:pPr marL="152400" indent="0">
              <a:buNone/>
            </a:pPr>
            <a:r>
              <a:rPr lang="en-US" altLang="zh-CN" sz="1400" dirty="0" smtClean="0"/>
              <a:t>	</a:t>
            </a:r>
            <a:r>
              <a:rPr lang="zh-CN" altLang="en-US" sz="1400" dirty="0" smtClean="0"/>
              <a:t>（</a:t>
            </a:r>
            <a:r>
              <a:rPr lang="en-US" altLang="zh-CN" sz="1400" dirty="0"/>
              <a:t>1</a:t>
            </a:r>
            <a:r>
              <a:rPr lang="zh-CN" altLang="en-US" sz="1400" dirty="0"/>
              <a:t>）容易过拟合</a:t>
            </a:r>
          </a:p>
          <a:p>
            <a:endParaRPr lang="en-US" altLang="zh-CN" sz="1400" dirty="0" smtClean="0"/>
          </a:p>
          <a:p>
            <a:pPr marL="152400" indent="0">
              <a:buNone/>
            </a:pPr>
            <a:r>
              <a:rPr lang="en-US" altLang="zh-CN" sz="1400" dirty="0" smtClean="0"/>
              <a:t>	</a:t>
            </a:r>
            <a:r>
              <a:rPr lang="zh-CN" altLang="en-US" sz="1400" dirty="0" smtClean="0"/>
              <a:t>（</a:t>
            </a:r>
            <a:r>
              <a:rPr lang="en-US" altLang="zh-CN" sz="1400" dirty="0"/>
              <a:t>2</a:t>
            </a:r>
            <a:r>
              <a:rPr lang="zh-CN" altLang="en-US" sz="1400" dirty="0"/>
              <a:t>）费</a:t>
            </a:r>
            <a:r>
              <a:rPr lang="zh-CN" altLang="en-US" sz="1400" dirty="0" smtClean="0"/>
              <a:t>时</a:t>
            </a:r>
            <a:endParaRPr lang="en-US" altLang="zh-CN" sz="1400" dirty="0" smtClean="0"/>
          </a:p>
          <a:p>
            <a:endParaRPr lang="zh-CN" altLang="en-US" sz="1400" dirty="0"/>
          </a:p>
          <a:p>
            <a:r>
              <a:rPr lang="en-US" altLang="zh-CN" sz="1400" dirty="0"/>
              <a:t>Dropout</a:t>
            </a:r>
            <a:r>
              <a:rPr lang="zh-CN" altLang="en-US" sz="1400" dirty="0"/>
              <a:t>可以比较有效的缓解过拟合的发生，在一定程度上达到正则化的效果。</a:t>
            </a:r>
          </a:p>
        </p:txBody>
      </p:sp>
    </p:spTree>
    <p:extLst>
      <p:ext uri="{BB962C8B-B14F-4D97-AF65-F5344CB8AC3E}">
        <p14:creationId xmlns:p14="http://schemas.microsoft.com/office/powerpoint/2010/main" val="1470999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補充 </a:t>
            </a:r>
            <a:r>
              <a:rPr lang="en-US" altLang="zh-TW" dirty="0" smtClean="0"/>
              <a:t>Dropout</a:t>
            </a:r>
            <a:endParaRPr lang="zh-TW" altLang="en-US" dirty="0"/>
          </a:p>
        </p:txBody>
      </p:sp>
      <p:sp>
        <p:nvSpPr>
          <p:cNvPr id="3" name="文字版面配置區 2"/>
          <p:cNvSpPr>
            <a:spLocks noGrp="1"/>
          </p:cNvSpPr>
          <p:nvPr>
            <p:ph type="body" idx="1"/>
          </p:nvPr>
        </p:nvSpPr>
        <p:spPr/>
        <p:txBody>
          <a:bodyPr/>
          <a:lstStyle/>
          <a:p>
            <a:pPr marL="152400" indent="0">
              <a:buNone/>
            </a:pPr>
            <a:endParaRPr lang="zh-CN" altLang="en-US" sz="14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275606"/>
            <a:ext cx="5978268" cy="3266300"/>
          </a:xfrm>
          <a:prstGeom prst="rect">
            <a:avLst/>
          </a:prstGeom>
        </p:spPr>
      </p:pic>
    </p:spTree>
    <p:extLst>
      <p:ext uri="{BB962C8B-B14F-4D97-AF65-F5344CB8AC3E}">
        <p14:creationId xmlns:p14="http://schemas.microsoft.com/office/powerpoint/2010/main" val="26420715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補充 </a:t>
            </a:r>
            <a:r>
              <a:rPr lang="en-US" altLang="zh-TW" dirty="0" err="1" smtClean="0"/>
              <a:t>BathNormalization</a:t>
            </a:r>
            <a:endParaRPr lang="zh-TW" altLang="en-US" dirty="0"/>
          </a:p>
        </p:txBody>
      </p:sp>
      <p:sp>
        <p:nvSpPr>
          <p:cNvPr id="3" name="文字版面配置區 2"/>
          <p:cNvSpPr>
            <a:spLocks noGrp="1"/>
          </p:cNvSpPr>
          <p:nvPr>
            <p:ph type="body" idx="1"/>
          </p:nvPr>
        </p:nvSpPr>
        <p:spPr/>
        <p:txBody>
          <a:bodyPr/>
          <a:lstStyle/>
          <a:p>
            <a:r>
              <a:rPr lang="en-US" altLang="zh-CN" sz="1400" dirty="0"/>
              <a:t>Batch Normalization, </a:t>
            </a:r>
            <a:r>
              <a:rPr lang="zh-CN" altLang="en-US" sz="1400" dirty="0"/>
              <a:t>批标准化</a:t>
            </a:r>
            <a:r>
              <a:rPr lang="en-US" altLang="zh-CN" sz="1400" dirty="0"/>
              <a:t>, </a:t>
            </a:r>
            <a:r>
              <a:rPr lang="zh-CN" altLang="en-US" sz="1400" dirty="0"/>
              <a:t>和普通的数据标准化类似</a:t>
            </a:r>
            <a:r>
              <a:rPr lang="en-US" altLang="zh-CN" sz="1400" dirty="0"/>
              <a:t>, </a:t>
            </a:r>
            <a:r>
              <a:rPr lang="zh-CN" altLang="en-US" sz="1400" dirty="0"/>
              <a:t>是将分散的数据统一的一种做法</a:t>
            </a:r>
            <a:r>
              <a:rPr lang="en-US" altLang="zh-CN" sz="1400" dirty="0"/>
              <a:t>, </a:t>
            </a:r>
            <a:r>
              <a:rPr lang="zh-CN" altLang="en-US" sz="1400" dirty="0"/>
              <a:t>也是优化神经网络的一种方法</a:t>
            </a:r>
            <a:r>
              <a:rPr lang="en-US" altLang="zh-CN" sz="1400" dirty="0"/>
              <a:t>. </a:t>
            </a:r>
            <a:r>
              <a:rPr lang="zh-CN" altLang="en-US" sz="1400" dirty="0"/>
              <a:t>在之前 </a:t>
            </a:r>
            <a:r>
              <a:rPr lang="en-US" altLang="zh-CN" sz="1400" dirty="0"/>
              <a:t>Normalization </a:t>
            </a:r>
            <a:r>
              <a:rPr lang="zh-CN" altLang="en-US" sz="1400" dirty="0"/>
              <a:t>的简介视频中我们一提到</a:t>
            </a:r>
            <a:r>
              <a:rPr lang="en-US" altLang="zh-CN" sz="1400" dirty="0"/>
              <a:t>, </a:t>
            </a:r>
            <a:r>
              <a:rPr lang="zh-CN" altLang="en-US" sz="1400" dirty="0"/>
              <a:t>具有统一规格的数据</a:t>
            </a:r>
            <a:r>
              <a:rPr lang="en-US" altLang="zh-CN" sz="1400" dirty="0"/>
              <a:t>, </a:t>
            </a:r>
            <a:r>
              <a:rPr lang="zh-CN" altLang="en-US" sz="1400" dirty="0"/>
              <a:t>能让机器学习更容易学习</a:t>
            </a:r>
            <a:r>
              <a:rPr lang="zh-CN" altLang="en-US" sz="1400" dirty="0" smtClean="0"/>
              <a:t>到数</a:t>
            </a:r>
            <a:r>
              <a:rPr lang="zh-CN" altLang="en-US" sz="1400" dirty="0"/>
              <a:t>据之中的规</a:t>
            </a:r>
            <a:r>
              <a:rPr lang="zh-CN" altLang="en-US" sz="1400" dirty="0" smtClean="0"/>
              <a:t>律</a:t>
            </a:r>
            <a:endParaRPr lang="en-US" altLang="zh-CN" sz="1400" dirty="0" smtClean="0"/>
          </a:p>
          <a:p>
            <a:endParaRPr lang="zh-TW" altLang="en-US" sz="14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995686"/>
            <a:ext cx="5165036" cy="2859782"/>
          </a:xfrm>
          <a:prstGeom prst="rect">
            <a:avLst/>
          </a:prstGeom>
        </p:spPr>
      </p:pic>
    </p:spTree>
    <p:extLst>
      <p:ext uri="{BB962C8B-B14F-4D97-AF65-F5344CB8AC3E}">
        <p14:creationId xmlns:p14="http://schemas.microsoft.com/office/powerpoint/2010/main" val="429368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補充 </a:t>
            </a:r>
            <a:r>
              <a:rPr lang="en-US" altLang="zh-TW" smtClean="0"/>
              <a:t>Adam </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8085332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3"/>
        <p:cNvGrpSpPr/>
        <p:nvPr/>
      </p:nvGrpSpPr>
      <p:grpSpPr>
        <a:xfrm>
          <a:off x="0" y="0"/>
          <a:ext cx="0" cy="0"/>
          <a:chOff x="0" y="0"/>
          <a:chExt cx="0" cy="0"/>
        </a:xfrm>
      </p:grpSpPr>
      <p:grpSp>
        <p:nvGrpSpPr>
          <p:cNvPr id="2454" name="Google Shape;2454;p58"/>
          <p:cNvGrpSpPr/>
          <p:nvPr/>
        </p:nvGrpSpPr>
        <p:grpSpPr>
          <a:xfrm>
            <a:off x="2576013" y="2806745"/>
            <a:ext cx="3987453" cy="620302"/>
            <a:chOff x="4319250" y="3137000"/>
            <a:chExt cx="885825" cy="524125"/>
          </a:xfrm>
        </p:grpSpPr>
        <p:sp>
          <p:nvSpPr>
            <p:cNvPr id="2455" name="Google Shape;2455;p58"/>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8"/>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8"/>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8"/>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8"/>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8"/>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8"/>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8"/>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8"/>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8"/>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8"/>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58"/>
          <p:cNvGrpSpPr/>
          <p:nvPr/>
        </p:nvGrpSpPr>
        <p:grpSpPr>
          <a:xfrm>
            <a:off x="3063408" y="2283204"/>
            <a:ext cx="3011924" cy="510649"/>
            <a:chOff x="5960495" y="2153863"/>
            <a:chExt cx="3534707" cy="495487"/>
          </a:xfrm>
        </p:grpSpPr>
        <p:sp>
          <p:nvSpPr>
            <p:cNvPr id="2467" name="Google Shape;2467;p58"/>
            <p:cNvSpPr/>
            <p:nvPr/>
          </p:nvSpPr>
          <p:spPr>
            <a:xfrm>
              <a:off x="6021446" y="2153863"/>
              <a:ext cx="3259576" cy="220765"/>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8"/>
            <p:cNvSpPr/>
            <p:nvPr/>
          </p:nvSpPr>
          <p:spPr>
            <a:xfrm>
              <a:off x="6109832" y="2223513"/>
              <a:ext cx="3185357" cy="19648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8"/>
            <p:cNvSpPr/>
            <p:nvPr/>
          </p:nvSpPr>
          <p:spPr>
            <a:xfrm>
              <a:off x="6066337" y="2300001"/>
              <a:ext cx="3428865" cy="152446"/>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8"/>
            <p:cNvSpPr/>
            <p:nvPr/>
          </p:nvSpPr>
          <p:spPr>
            <a:xfrm>
              <a:off x="6122301" y="2356770"/>
              <a:ext cx="3065348" cy="127634"/>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8"/>
            <p:cNvSpPr/>
            <p:nvPr/>
          </p:nvSpPr>
          <p:spPr>
            <a:xfrm>
              <a:off x="5990023" y="2375009"/>
              <a:ext cx="3315341" cy="274342"/>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8"/>
            <p:cNvSpPr/>
            <p:nvPr/>
          </p:nvSpPr>
          <p:spPr>
            <a:xfrm>
              <a:off x="5960495" y="2494207"/>
              <a:ext cx="3260275" cy="120072"/>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8"/>
            <p:cNvSpPr/>
            <p:nvPr/>
          </p:nvSpPr>
          <p:spPr>
            <a:xfrm>
              <a:off x="6122301" y="2432390"/>
              <a:ext cx="3021256" cy="185048"/>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4" name="Google Shape;2474;p58"/>
          <p:cNvSpPr txBox="1">
            <a:spLocks noGrp="1"/>
          </p:cNvSpPr>
          <p:nvPr>
            <p:ph type="subTitle" idx="1"/>
          </p:nvPr>
        </p:nvSpPr>
        <p:spPr>
          <a:xfrm>
            <a:off x="2955600" y="2018867"/>
            <a:ext cx="3232800" cy="177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dirty="0">
                <a:solidFill>
                  <a:schemeClr val="dk2"/>
                </a:solidFill>
                <a:latin typeface="Muli"/>
                <a:ea typeface="Muli"/>
                <a:cs typeface="Muli"/>
                <a:sym typeface="Muli"/>
              </a:rPr>
              <a:t>Do you have any questions?</a:t>
            </a:r>
            <a:endParaRPr dirty="0">
              <a:solidFill>
                <a:schemeClr val="dk2"/>
              </a:solidFill>
              <a:latin typeface="Muli"/>
              <a:ea typeface="Muli"/>
              <a:cs typeface="Muli"/>
              <a:sym typeface="Muli"/>
            </a:endParaRPr>
          </a:p>
          <a:p>
            <a:pPr marL="0" lvl="0" indent="0" algn="l" rtl="0">
              <a:spcBef>
                <a:spcPts val="0"/>
              </a:spcBef>
              <a:spcAft>
                <a:spcPts val="0"/>
              </a:spcAft>
              <a:buClr>
                <a:schemeClr val="dk2"/>
              </a:buClr>
              <a:buSzPts val="1100"/>
              <a:buFont typeface="Arial"/>
              <a:buNone/>
            </a:pPr>
            <a:endParaRPr dirty="0">
              <a:solidFill>
                <a:schemeClr val="dk2"/>
              </a:solidFill>
              <a:latin typeface="Muli"/>
              <a:ea typeface="Muli"/>
              <a:cs typeface="Muli"/>
              <a:sym typeface="Muli"/>
            </a:endParaRPr>
          </a:p>
          <a:p>
            <a:pPr marL="0" lvl="0" indent="0" algn="ctr" rtl="0">
              <a:spcBef>
                <a:spcPts val="0"/>
              </a:spcBef>
              <a:spcAft>
                <a:spcPts val="0"/>
              </a:spcAft>
              <a:buNone/>
            </a:pPr>
            <a:r>
              <a:rPr lang="en" dirty="0" smtClean="0">
                <a:solidFill>
                  <a:schemeClr val="dk2"/>
                </a:solidFill>
                <a:latin typeface="Muli"/>
                <a:ea typeface="Muli"/>
                <a:cs typeface="Muli"/>
                <a:sym typeface="Muli"/>
              </a:rPr>
              <a:t>S</a:t>
            </a:r>
            <a:r>
              <a:rPr lang="en-US" smtClean="0">
                <a:solidFill>
                  <a:schemeClr val="dk2"/>
                </a:solidFill>
                <a:latin typeface="Muli"/>
                <a:ea typeface="Muli"/>
                <a:cs typeface="Muli"/>
                <a:sym typeface="Muli"/>
              </a:rPr>
              <a:t>ean</a:t>
            </a:r>
            <a:r>
              <a:rPr lang="en" dirty="0">
                <a:solidFill>
                  <a:schemeClr val="dk2"/>
                </a:solidFill>
                <a:latin typeface="Muli"/>
                <a:ea typeface="Muli"/>
                <a:cs typeface="Muli"/>
                <a:sym typeface="Muli"/>
              </a:rPr>
              <a:t/>
            </a:r>
            <a:br>
              <a:rPr lang="en" dirty="0">
                <a:solidFill>
                  <a:schemeClr val="dk2"/>
                </a:solidFill>
                <a:latin typeface="Muli"/>
                <a:ea typeface="Muli"/>
                <a:cs typeface="Muli"/>
                <a:sym typeface="Muli"/>
              </a:rPr>
            </a:br>
            <a:endParaRPr dirty="0">
              <a:latin typeface="Muli"/>
              <a:ea typeface="Muli"/>
              <a:cs typeface="Muli"/>
              <a:sym typeface="Muli"/>
            </a:endParaRPr>
          </a:p>
        </p:txBody>
      </p:sp>
      <p:sp>
        <p:nvSpPr>
          <p:cNvPr id="2475" name="Google Shape;2475;p58"/>
          <p:cNvSpPr txBox="1">
            <a:spLocks noGrp="1"/>
          </p:cNvSpPr>
          <p:nvPr>
            <p:ph type="ctrTitle"/>
          </p:nvPr>
        </p:nvSpPr>
        <p:spPr>
          <a:xfrm>
            <a:off x="2351875" y="540000"/>
            <a:ext cx="4440300" cy="92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Thanks!</a:t>
            </a:r>
            <a:endParaRPr/>
          </a:p>
        </p:txBody>
      </p:sp>
      <p:sp>
        <p:nvSpPr>
          <p:cNvPr id="2476" name="Google Shape;2476;p58"/>
          <p:cNvSpPr txBox="1"/>
          <p:nvPr/>
        </p:nvSpPr>
        <p:spPr>
          <a:xfrm>
            <a:off x="2748763" y="4312200"/>
            <a:ext cx="3646500" cy="291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zh-TW" altLang="en-US" sz="1200" dirty="0">
                <a:latin typeface="Muli"/>
                <a:ea typeface="Muli"/>
                <a:cs typeface="Muli"/>
                <a:sym typeface="Muli"/>
              </a:rPr>
              <a:t>捲積神經網路介紹</a:t>
            </a:r>
            <a:endParaRPr dirty="0">
              <a:latin typeface="Muli"/>
              <a:ea typeface="Muli"/>
              <a:cs typeface="Muli"/>
              <a:sym typeface="Muli"/>
            </a:endParaRPr>
          </a:p>
        </p:txBody>
      </p:sp>
      <p:grpSp>
        <p:nvGrpSpPr>
          <p:cNvPr id="2477" name="Google Shape;2477;p58"/>
          <p:cNvGrpSpPr/>
          <p:nvPr/>
        </p:nvGrpSpPr>
        <p:grpSpPr>
          <a:xfrm>
            <a:off x="3950686" y="1787058"/>
            <a:ext cx="375421" cy="353610"/>
            <a:chOff x="2870687" y="3796508"/>
            <a:chExt cx="375421" cy="353610"/>
          </a:xfrm>
        </p:grpSpPr>
        <p:sp>
          <p:nvSpPr>
            <p:cNvPr id="2478" name="Google Shape;2478;p58"/>
            <p:cNvSpPr/>
            <p:nvPr/>
          </p:nvSpPr>
          <p:spPr>
            <a:xfrm>
              <a:off x="2884169" y="380210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8"/>
            <p:cNvSpPr/>
            <p:nvPr/>
          </p:nvSpPr>
          <p:spPr>
            <a:xfrm>
              <a:off x="3033072" y="3802104"/>
              <a:ext cx="199657" cy="342522"/>
            </a:xfrm>
            <a:custGeom>
              <a:avLst/>
              <a:gdLst/>
              <a:ahLst/>
              <a:cxnLst/>
              <a:rect l="l" t="t" r="r" b="b"/>
              <a:pathLst>
                <a:path w="7671" h="13160" extrusionOk="0">
                  <a:moveTo>
                    <a:pt x="859" y="1"/>
                  </a:moveTo>
                  <a:cubicBezTo>
                    <a:pt x="574" y="1"/>
                    <a:pt x="285" y="18"/>
                    <a:pt x="0" y="57"/>
                  </a:cubicBezTo>
                  <a:cubicBezTo>
                    <a:pt x="3276" y="486"/>
                    <a:pt x="5721" y="3276"/>
                    <a:pt x="5721" y="6580"/>
                  </a:cubicBezTo>
                  <a:cubicBezTo>
                    <a:pt x="5721" y="9880"/>
                    <a:pt x="3276" y="12670"/>
                    <a:pt x="0" y="13103"/>
                  </a:cubicBezTo>
                  <a:cubicBezTo>
                    <a:pt x="290" y="13141"/>
                    <a:pt x="578" y="13160"/>
                    <a:pt x="863" y="13160"/>
                  </a:cubicBezTo>
                  <a:cubicBezTo>
                    <a:pt x="4274" y="13160"/>
                    <a:pt x="7190" y="10510"/>
                    <a:pt x="7421" y="7009"/>
                  </a:cubicBezTo>
                  <a:cubicBezTo>
                    <a:pt x="7670" y="3216"/>
                    <a:pt x="4659" y="4"/>
                    <a:pt x="859" y="1"/>
                  </a:cubicBezTo>
                  <a:close/>
                </a:path>
              </a:pathLst>
            </a:custGeom>
            <a:solidFill>
              <a:srgbClr val="285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8"/>
            <p:cNvSpPr/>
            <p:nvPr/>
          </p:nvSpPr>
          <p:spPr>
            <a:xfrm>
              <a:off x="2943772" y="38765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8"/>
            <p:cNvSpPr/>
            <p:nvPr/>
          </p:nvSpPr>
          <p:spPr>
            <a:xfrm>
              <a:off x="2870687" y="3796508"/>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2" name="Google Shape;2482;p58"/>
          <p:cNvGrpSpPr/>
          <p:nvPr/>
        </p:nvGrpSpPr>
        <p:grpSpPr>
          <a:xfrm>
            <a:off x="4382934" y="1787084"/>
            <a:ext cx="372740" cy="353610"/>
            <a:chOff x="3744430" y="3796534"/>
            <a:chExt cx="372740" cy="353610"/>
          </a:xfrm>
        </p:grpSpPr>
        <p:sp>
          <p:nvSpPr>
            <p:cNvPr id="2483" name="Google Shape;2483;p58"/>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8"/>
            <p:cNvSpPr/>
            <p:nvPr/>
          </p:nvSpPr>
          <p:spPr>
            <a:xfrm>
              <a:off x="3917617" y="3802104"/>
              <a:ext cx="199553" cy="342522"/>
            </a:xfrm>
            <a:custGeom>
              <a:avLst/>
              <a:gdLst/>
              <a:ahLst/>
              <a:cxnLst/>
              <a:rect l="l" t="t" r="r" b="b"/>
              <a:pathLst>
                <a:path w="7667" h="13160" extrusionOk="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rgbClr val="285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8"/>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8"/>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8"/>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8"/>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8"/>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8"/>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8"/>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2" name="Google Shape;2492;p58"/>
          <p:cNvGrpSpPr/>
          <p:nvPr/>
        </p:nvGrpSpPr>
        <p:grpSpPr>
          <a:xfrm>
            <a:off x="4825167" y="1787084"/>
            <a:ext cx="372844" cy="353610"/>
            <a:chOff x="4186663" y="3796534"/>
            <a:chExt cx="372844" cy="353610"/>
          </a:xfrm>
        </p:grpSpPr>
        <p:sp>
          <p:nvSpPr>
            <p:cNvPr id="2493" name="Google Shape;2493;p58"/>
            <p:cNvSpPr/>
            <p:nvPr/>
          </p:nvSpPr>
          <p:spPr>
            <a:xfrm>
              <a:off x="4211025"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8"/>
            <p:cNvSpPr/>
            <p:nvPr/>
          </p:nvSpPr>
          <p:spPr>
            <a:xfrm>
              <a:off x="4359824" y="3802104"/>
              <a:ext cx="199683" cy="342522"/>
            </a:xfrm>
            <a:custGeom>
              <a:avLst/>
              <a:gdLst/>
              <a:ahLst/>
              <a:cxnLst/>
              <a:rect l="l" t="t" r="r" b="b"/>
              <a:pathLst>
                <a:path w="7672" h="13160" extrusionOk="0">
                  <a:moveTo>
                    <a:pt x="859" y="1"/>
                  </a:moveTo>
                  <a:cubicBezTo>
                    <a:pt x="574" y="1"/>
                    <a:pt x="286" y="18"/>
                    <a:pt x="1" y="57"/>
                  </a:cubicBezTo>
                  <a:cubicBezTo>
                    <a:pt x="3277" y="486"/>
                    <a:pt x="5725" y="3276"/>
                    <a:pt x="5725" y="6580"/>
                  </a:cubicBezTo>
                  <a:cubicBezTo>
                    <a:pt x="5725" y="9880"/>
                    <a:pt x="3277" y="12670"/>
                    <a:pt x="1" y="13103"/>
                  </a:cubicBezTo>
                  <a:cubicBezTo>
                    <a:pt x="291" y="13141"/>
                    <a:pt x="580" y="13160"/>
                    <a:pt x="864" y="13160"/>
                  </a:cubicBezTo>
                  <a:cubicBezTo>
                    <a:pt x="4278" y="13160"/>
                    <a:pt x="7194" y="10510"/>
                    <a:pt x="7421" y="7009"/>
                  </a:cubicBezTo>
                  <a:cubicBezTo>
                    <a:pt x="7671" y="3216"/>
                    <a:pt x="4663" y="4"/>
                    <a:pt x="859" y="1"/>
                  </a:cubicBezTo>
                  <a:close/>
                </a:path>
              </a:pathLst>
            </a:custGeom>
            <a:solidFill>
              <a:srgbClr val="285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8"/>
            <p:cNvSpPr/>
            <p:nvPr/>
          </p:nvSpPr>
          <p:spPr>
            <a:xfrm>
              <a:off x="4284370" y="3890988"/>
              <a:ext cx="218241" cy="179564"/>
            </a:xfrm>
            <a:custGeom>
              <a:avLst/>
              <a:gdLst/>
              <a:ahLst/>
              <a:cxnLst/>
              <a:rect l="l" t="t" r="r" b="b"/>
              <a:pathLst>
                <a:path w="8385" h="6899" extrusionOk="0">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8"/>
            <p:cNvSpPr/>
            <p:nvPr/>
          </p:nvSpPr>
          <p:spPr>
            <a:xfrm>
              <a:off x="4186663" y="3796534"/>
              <a:ext cx="372480" cy="353610"/>
            </a:xfrm>
            <a:custGeom>
              <a:avLst/>
              <a:gdLst/>
              <a:ahLst/>
              <a:cxnLst/>
              <a:rect l="l" t="t" r="r" b="b"/>
              <a:pathLst>
                <a:path w="14311" h="13586" extrusionOk="0">
                  <a:moveTo>
                    <a:pt x="7512" y="429"/>
                  </a:moveTo>
                  <a:cubicBezTo>
                    <a:pt x="11024" y="429"/>
                    <a:pt x="13877" y="3283"/>
                    <a:pt x="13877" y="6794"/>
                  </a:cubicBezTo>
                  <a:cubicBezTo>
                    <a:pt x="13877" y="10302"/>
                    <a:pt x="11024" y="13155"/>
                    <a:pt x="7512" y="13155"/>
                  </a:cubicBezTo>
                  <a:cubicBezTo>
                    <a:pt x="4004" y="13155"/>
                    <a:pt x="1151" y="10302"/>
                    <a:pt x="1151" y="6794"/>
                  </a:cubicBezTo>
                  <a:cubicBezTo>
                    <a:pt x="1151" y="3283"/>
                    <a:pt x="4004" y="429"/>
                    <a:pt x="7512" y="429"/>
                  </a:cubicBezTo>
                  <a:close/>
                  <a:moveTo>
                    <a:pt x="7512" y="1"/>
                  </a:moveTo>
                  <a:cubicBezTo>
                    <a:pt x="6205" y="1"/>
                    <a:pt x="4891" y="377"/>
                    <a:pt x="3741" y="1147"/>
                  </a:cubicBezTo>
                  <a:cubicBezTo>
                    <a:pt x="1045" y="2945"/>
                    <a:pt x="0" y="6400"/>
                    <a:pt x="1239" y="9391"/>
                  </a:cubicBezTo>
                  <a:cubicBezTo>
                    <a:pt x="2307" y="11966"/>
                    <a:pt x="4809" y="13586"/>
                    <a:pt x="7510" y="13586"/>
                  </a:cubicBezTo>
                  <a:cubicBezTo>
                    <a:pt x="7950" y="13586"/>
                    <a:pt x="8394" y="13543"/>
                    <a:pt x="8839" y="13454"/>
                  </a:cubicBezTo>
                  <a:cubicBezTo>
                    <a:pt x="12016" y="12825"/>
                    <a:pt x="14307" y="10035"/>
                    <a:pt x="14307" y="6794"/>
                  </a:cubicBezTo>
                  <a:cubicBezTo>
                    <a:pt x="14310" y="4989"/>
                    <a:pt x="13596" y="3261"/>
                    <a:pt x="12315" y="1991"/>
                  </a:cubicBezTo>
                  <a:cubicBezTo>
                    <a:pt x="11003" y="677"/>
                    <a:pt x="9264" y="1"/>
                    <a:pt x="7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8"/>
            <p:cNvSpPr/>
            <p:nvPr/>
          </p:nvSpPr>
          <p:spPr>
            <a:xfrm>
              <a:off x="4277785" y="3885834"/>
              <a:ext cx="231515" cy="189871"/>
            </a:xfrm>
            <a:custGeom>
              <a:avLst/>
              <a:gdLst/>
              <a:ahLst/>
              <a:cxnLst/>
              <a:rect l="l" t="t" r="r" b="b"/>
              <a:pathLst>
                <a:path w="8895" h="7295" extrusionOk="0">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8" name="Google Shape;2498;p58"/>
          <p:cNvGrpSpPr/>
          <p:nvPr/>
        </p:nvGrpSpPr>
        <p:grpSpPr>
          <a:xfrm rot="-3462324" flipH="1">
            <a:off x="-177766" y="3147016"/>
            <a:ext cx="2743514" cy="1090983"/>
            <a:chOff x="4038775" y="3369325"/>
            <a:chExt cx="1789725" cy="711700"/>
          </a:xfrm>
        </p:grpSpPr>
        <p:sp>
          <p:nvSpPr>
            <p:cNvPr id="2499" name="Google Shape;2499;p58"/>
            <p:cNvSpPr/>
            <p:nvPr/>
          </p:nvSpPr>
          <p:spPr>
            <a:xfrm>
              <a:off x="4059950" y="3603700"/>
              <a:ext cx="523950" cy="276175"/>
            </a:xfrm>
            <a:custGeom>
              <a:avLst/>
              <a:gdLst/>
              <a:ahLst/>
              <a:cxnLst/>
              <a:rect l="l" t="t" r="r" b="b"/>
              <a:pathLst>
                <a:path w="20958" h="11047" extrusionOk="0">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8"/>
            <p:cNvSpPr/>
            <p:nvPr/>
          </p:nvSpPr>
          <p:spPr>
            <a:xfrm>
              <a:off x="4043050" y="3372050"/>
              <a:ext cx="501200" cy="322275"/>
            </a:xfrm>
            <a:custGeom>
              <a:avLst/>
              <a:gdLst/>
              <a:ahLst/>
              <a:cxnLst/>
              <a:rect l="l" t="t" r="r" b="b"/>
              <a:pathLst>
                <a:path w="20048" h="12891" extrusionOk="0">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8"/>
            <p:cNvSpPr/>
            <p:nvPr/>
          </p:nvSpPr>
          <p:spPr>
            <a:xfrm>
              <a:off x="4101875" y="3397400"/>
              <a:ext cx="372750" cy="117625"/>
            </a:xfrm>
            <a:custGeom>
              <a:avLst/>
              <a:gdLst/>
              <a:ahLst/>
              <a:cxnLst/>
              <a:rect l="l" t="t" r="r" b="b"/>
              <a:pathLst>
                <a:path w="14910" h="4705" extrusionOk="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8"/>
            <p:cNvSpPr/>
            <p:nvPr/>
          </p:nvSpPr>
          <p:spPr>
            <a:xfrm>
              <a:off x="4038775" y="3369325"/>
              <a:ext cx="550325" cy="519150"/>
            </a:xfrm>
            <a:custGeom>
              <a:avLst/>
              <a:gdLst/>
              <a:ahLst/>
              <a:cxnLst/>
              <a:rect l="l" t="t" r="r" b="b"/>
              <a:pathLst>
                <a:path w="22013" h="20766" extrusionOk="0">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8"/>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8"/>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8"/>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8"/>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8"/>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8"/>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8"/>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8"/>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8"/>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8"/>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8"/>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8"/>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8"/>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8"/>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8"/>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8" name="Google Shape;2518;p58"/>
          <p:cNvGrpSpPr/>
          <p:nvPr/>
        </p:nvGrpSpPr>
        <p:grpSpPr>
          <a:xfrm>
            <a:off x="598264" y="532772"/>
            <a:ext cx="1921912" cy="326735"/>
            <a:chOff x="1816609" y="3851001"/>
            <a:chExt cx="1093674" cy="222193"/>
          </a:xfrm>
        </p:grpSpPr>
        <p:sp>
          <p:nvSpPr>
            <p:cNvPr id="2519" name="Google Shape;2519;p58"/>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8"/>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8"/>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8"/>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8"/>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8"/>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8"/>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8"/>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8"/>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8" name="Google Shape;2528;p58"/>
          <p:cNvGrpSpPr/>
          <p:nvPr/>
        </p:nvGrpSpPr>
        <p:grpSpPr>
          <a:xfrm>
            <a:off x="7224440" y="4447106"/>
            <a:ext cx="1745583" cy="230173"/>
            <a:chOff x="1394800" y="3522000"/>
            <a:chExt cx="1048650" cy="138275"/>
          </a:xfrm>
        </p:grpSpPr>
        <p:sp>
          <p:nvSpPr>
            <p:cNvPr id="2529" name="Google Shape;2529;p58"/>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8"/>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8"/>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8"/>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8"/>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8"/>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8"/>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8"/>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8"/>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8" name="Google Shape;2538;p58"/>
          <p:cNvGrpSpPr/>
          <p:nvPr/>
        </p:nvGrpSpPr>
        <p:grpSpPr>
          <a:xfrm rot="514806">
            <a:off x="7119919" y="1692026"/>
            <a:ext cx="1118061" cy="876421"/>
            <a:chOff x="378575" y="1776375"/>
            <a:chExt cx="737425" cy="578050"/>
          </a:xfrm>
        </p:grpSpPr>
        <p:sp>
          <p:nvSpPr>
            <p:cNvPr id="2539" name="Google Shape;2539;p58"/>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8"/>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8"/>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8"/>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8"/>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8"/>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8"/>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8"/>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8"/>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8"/>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8"/>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8"/>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1" name="Google Shape;2551;p58"/>
          <p:cNvGrpSpPr/>
          <p:nvPr/>
        </p:nvGrpSpPr>
        <p:grpSpPr>
          <a:xfrm rot="-130633" flipH="1">
            <a:off x="2998933" y="1332021"/>
            <a:ext cx="3355563" cy="230166"/>
            <a:chOff x="4345425" y="2175475"/>
            <a:chExt cx="800750" cy="176025"/>
          </a:xfrm>
        </p:grpSpPr>
        <p:sp>
          <p:nvSpPr>
            <p:cNvPr id="2552" name="Google Shape;2552;p5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r>
              <a:rPr lang="en-US" altLang="zh-TW" dirty="0"/>
              <a:t>1.</a:t>
            </a:r>
            <a:r>
              <a:rPr lang="zh-TW" altLang="en-US" dirty="0"/>
              <a:t>捲積神經網路介紹</a:t>
            </a:r>
          </a:p>
        </p:txBody>
      </p:sp>
      <p:sp>
        <p:nvSpPr>
          <p:cNvPr id="12" name="文字版面配置區 11"/>
          <p:cNvSpPr>
            <a:spLocks noGrp="1"/>
          </p:cNvSpPr>
          <p:nvPr>
            <p:ph type="body" idx="1"/>
          </p:nvPr>
        </p:nvSpPr>
        <p:spPr/>
        <p:txBody>
          <a:bodyPr/>
          <a:lstStyle/>
          <a:p>
            <a:r>
              <a:rPr lang="zh-TW" altLang="en-US" dirty="0"/>
              <a:t>卷積神經網路</a:t>
            </a:r>
            <a:r>
              <a:rPr lang="zh-TW" altLang="en-US" dirty="0" smtClean="0"/>
              <a:t>（</a:t>
            </a:r>
            <a:r>
              <a:rPr lang="en-US" altLang="zh-TW" dirty="0" err="1" smtClean="0"/>
              <a:t>Convoluational</a:t>
            </a:r>
            <a:r>
              <a:rPr lang="en-US" altLang="zh-TW" dirty="0" smtClean="0"/>
              <a:t> Neural Network</a:t>
            </a:r>
            <a:r>
              <a:rPr lang="en-US" altLang="zh-TW" dirty="0"/>
              <a:t>, </a:t>
            </a:r>
            <a:r>
              <a:rPr lang="zh-TW" altLang="en-US" dirty="0"/>
              <a:t>後簡稱為 </a:t>
            </a:r>
            <a:r>
              <a:rPr lang="en-US" altLang="zh-TW" dirty="0"/>
              <a:t>CNN)</a:t>
            </a:r>
            <a:r>
              <a:rPr lang="zh-TW" altLang="en-US" dirty="0"/>
              <a:t>是一種神經網路架構，近年在人臉辨識、圖像分類、自動駕駛等領域大放異彩。本篇供你互動的貓狗辨識應用便是基於此所建立的</a:t>
            </a:r>
            <a:r>
              <a:rPr lang="zh-TW" altLang="en-US" dirty="0" smtClean="0"/>
              <a:t>。</a:t>
            </a:r>
            <a:endParaRPr lang="en-US" altLang="zh-TW" dirty="0" smtClean="0"/>
          </a:p>
          <a:p>
            <a:endParaRPr lang="en-US" altLang="zh-TW" dirty="0"/>
          </a:p>
          <a:p>
            <a:endParaRPr lang="en-US" altLang="zh-TW" dirty="0" smtClean="0"/>
          </a:p>
          <a:p>
            <a:endParaRPr lang="en-US" altLang="zh-TW" dirty="0"/>
          </a:p>
          <a:p>
            <a:endParaRPr lang="zh-TW" altLang="en-US" dirty="0"/>
          </a:p>
        </p:txBody>
      </p:sp>
      <p:pic>
        <p:nvPicPr>
          <p:cNvPr id="1026" name="Picture 2" descr="E:\Delete\git_r\two_month_report\202011_2021_1\11_9_to_11_13_second\img\cnn-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43" y="2141384"/>
            <a:ext cx="8536053" cy="232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58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grpSp>
        <p:nvGrpSpPr>
          <p:cNvPr id="897" name="Google Shape;897;p32"/>
          <p:cNvGrpSpPr/>
          <p:nvPr/>
        </p:nvGrpSpPr>
        <p:grpSpPr>
          <a:xfrm rot="807122">
            <a:off x="5649475" y="860577"/>
            <a:ext cx="2497551" cy="2401906"/>
            <a:chOff x="1857000" y="3245400"/>
            <a:chExt cx="1233825" cy="1186575"/>
          </a:xfrm>
        </p:grpSpPr>
        <p:sp>
          <p:nvSpPr>
            <p:cNvPr id="898" name="Google Shape;898;p3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32"/>
          <p:cNvSpPr txBox="1">
            <a:spLocks noGrp="1"/>
          </p:cNvSpPr>
          <p:nvPr>
            <p:ph type="title"/>
          </p:nvPr>
        </p:nvSpPr>
        <p:spPr>
          <a:xfrm>
            <a:off x="1061575" y="1371025"/>
            <a:ext cx="2808000" cy="7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zh-TW" altLang="en-US" dirty="0"/>
              <a:t>捲積</a:t>
            </a:r>
            <a:endParaRPr dirty="0"/>
          </a:p>
        </p:txBody>
      </p:sp>
      <p:sp>
        <p:nvSpPr>
          <p:cNvPr id="905" name="Google Shape;905;p32"/>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p>
            <a:pPr marL="152400" indent="0">
              <a:buNone/>
            </a:pPr>
            <a:r>
              <a:rPr lang="zh-TW" altLang="en-US" dirty="0"/>
              <a:t>捲積核 </a:t>
            </a:r>
            <a:r>
              <a:rPr lang="en-US" altLang="zh-TW" dirty="0" smtClean="0"/>
              <a:t>–kernel</a:t>
            </a:r>
          </a:p>
          <a:p>
            <a:pPr marL="152400" indent="0">
              <a:buNone/>
            </a:pPr>
            <a:r>
              <a:rPr lang="zh-TW" altLang="en-US" dirty="0" smtClean="0"/>
              <a:t>捲</a:t>
            </a:r>
            <a:r>
              <a:rPr lang="zh-TW" altLang="en-US" dirty="0"/>
              <a:t>積</a:t>
            </a:r>
            <a:r>
              <a:rPr lang="zh-TW" altLang="en-US" dirty="0" smtClean="0"/>
              <a:t>運算</a:t>
            </a:r>
            <a:endParaRPr lang="en-US" altLang="zh-TW" dirty="0" smtClean="0"/>
          </a:p>
          <a:p>
            <a:pPr marL="152400" indent="0">
              <a:buNone/>
            </a:pPr>
            <a:r>
              <a:rPr lang="zh-TW" altLang="en-US" dirty="0"/>
              <a:t>捲積運算 </a:t>
            </a:r>
            <a:r>
              <a:rPr lang="en-US" altLang="zh-TW" dirty="0"/>
              <a:t>-</a:t>
            </a:r>
            <a:r>
              <a:rPr lang="en-US" altLang="zh-TW" dirty="0" err="1"/>
              <a:t>edge_dection</a:t>
            </a:r>
            <a:r>
              <a:rPr lang="en-US" altLang="zh-TW" dirty="0"/>
              <a:t>-code</a:t>
            </a:r>
            <a:endParaRPr lang="zh-TW" altLang="en-US" dirty="0"/>
          </a:p>
          <a:p>
            <a:pPr marL="0" lvl="0" indent="0" algn="ctr" rtl="0">
              <a:spcBef>
                <a:spcPts val="0"/>
              </a:spcBef>
              <a:spcAft>
                <a:spcPts val="1600"/>
              </a:spcAft>
              <a:buNone/>
            </a:pPr>
            <a:endParaRPr dirty="0"/>
          </a:p>
        </p:txBody>
      </p:sp>
      <p:grpSp>
        <p:nvGrpSpPr>
          <p:cNvPr id="906" name="Google Shape;906;p32"/>
          <p:cNvGrpSpPr/>
          <p:nvPr/>
        </p:nvGrpSpPr>
        <p:grpSpPr>
          <a:xfrm rot="2556023">
            <a:off x="6280455" y="1142182"/>
            <a:ext cx="1144723" cy="1961055"/>
            <a:chOff x="2946668" y="3613769"/>
            <a:chExt cx="640047" cy="1096481"/>
          </a:xfrm>
        </p:grpSpPr>
        <p:sp>
          <p:nvSpPr>
            <p:cNvPr id="907" name="Google Shape;907;p32"/>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32"/>
          <p:cNvGrpSpPr/>
          <p:nvPr/>
        </p:nvGrpSpPr>
        <p:grpSpPr>
          <a:xfrm flipH="1">
            <a:off x="1273862" y="2089950"/>
            <a:ext cx="2383432" cy="176025"/>
            <a:chOff x="4345425" y="2175475"/>
            <a:chExt cx="800750" cy="176025"/>
          </a:xfrm>
        </p:grpSpPr>
        <p:sp>
          <p:nvSpPr>
            <p:cNvPr id="915" name="Google Shape;915;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32"/>
          <p:cNvGrpSpPr/>
          <p:nvPr/>
        </p:nvGrpSpPr>
        <p:grpSpPr>
          <a:xfrm rot="674490">
            <a:off x="4321689" y="4071103"/>
            <a:ext cx="3474315" cy="888859"/>
            <a:chOff x="3809875" y="1963175"/>
            <a:chExt cx="1923600" cy="492150"/>
          </a:xfrm>
        </p:grpSpPr>
        <p:sp>
          <p:nvSpPr>
            <p:cNvPr id="918" name="Google Shape;918;p3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32"/>
          <p:cNvGrpSpPr/>
          <p:nvPr/>
        </p:nvGrpSpPr>
        <p:grpSpPr>
          <a:xfrm rot="1386640">
            <a:off x="3606831" y="807890"/>
            <a:ext cx="806665" cy="421749"/>
            <a:chOff x="1822875" y="1377000"/>
            <a:chExt cx="548075" cy="286550"/>
          </a:xfrm>
        </p:grpSpPr>
        <p:sp>
          <p:nvSpPr>
            <p:cNvPr id="930" name="Google Shape;930;p32"/>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2.1 </a:t>
            </a:r>
            <a:r>
              <a:rPr lang="zh-TW" altLang="en-US" dirty="0"/>
              <a:t>捲積核 </a:t>
            </a:r>
            <a:r>
              <a:rPr lang="en-US" altLang="zh-TW" dirty="0"/>
              <a:t>-kernel </a:t>
            </a:r>
            <a:endParaRPr lang="zh-TW" altLang="en-US" dirty="0"/>
          </a:p>
        </p:txBody>
      </p:sp>
      <p:sp>
        <p:nvSpPr>
          <p:cNvPr id="5" name="文字版面配置區 4"/>
          <p:cNvSpPr>
            <a:spLocks noGrp="1"/>
          </p:cNvSpPr>
          <p:nvPr>
            <p:ph type="body" idx="1"/>
          </p:nvPr>
        </p:nvSpPr>
        <p:spPr/>
        <p:txBody>
          <a:bodyPr/>
          <a:lstStyle/>
          <a:p>
            <a:r>
              <a:rPr lang="zh-TW" altLang="en-US" sz="1600" b="1" dirty="0"/>
              <a:t>定義</a:t>
            </a:r>
            <a:r>
              <a:rPr lang="en-US" altLang="zh-TW" sz="1600" b="1" dirty="0"/>
              <a:t>: </a:t>
            </a:r>
            <a:r>
              <a:rPr lang="zh-TW" altLang="en-US" sz="1600" b="1" dirty="0"/>
              <a:t>提取特徵的矩陣</a:t>
            </a:r>
            <a:r>
              <a:rPr lang="en-US" altLang="zh-TW" sz="1600" b="1" dirty="0"/>
              <a:t>, </a:t>
            </a:r>
            <a:r>
              <a:rPr lang="zh-TW" altLang="en-US" sz="1600" b="1" dirty="0"/>
              <a:t>一般為</a:t>
            </a:r>
            <a:r>
              <a:rPr lang="en-US" altLang="zh-TW" sz="1600" b="1" dirty="0"/>
              <a:t>2</a:t>
            </a:r>
            <a:r>
              <a:rPr lang="zh-TW" altLang="en-US" sz="1600" b="1" dirty="0"/>
              <a:t>維矩陣</a:t>
            </a:r>
            <a:r>
              <a:rPr lang="en-US" altLang="zh-TW" sz="1600" b="1" dirty="0"/>
              <a:t>, </a:t>
            </a:r>
            <a:r>
              <a:rPr lang="zh-TW" altLang="en-US" sz="1600" b="1" dirty="0"/>
              <a:t>又稱</a:t>
            </a:r>
            <a:r>
              <a:rPr lang="en-US" altLang="zh-TW" sz="1600" b="1" dirty="0"/>
              <a:t>filter</a:t>
            </a:r>
            <a:endParaRPr lang="zh-TW" altLang="en-US" sz="1600" b="1" dirty="0"/>
          </a:p>
        </p:txBody>
      </p:sp>
      <p:pic>
        <p:nvPicPr>
          <p:cNvPr id="2050" name="Picture 2" descr="E:\Delete\git_r\two_month_report\202011_2021_1\11_9_to_11_13_second\img\filt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07654"/>
            <a:ext cx="6480720" cy="312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15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2.1 </a:t>
            </a:r>
            <a:r>
              <a:rPr lang="zh-TW" altLang="en-US" dirty="0"/>
              <a:t>捲積核 </a:t>
            </a:r>
            <a:r>
              <a:rPr lang="en-US" altLang="zh-TW" dirty="0"/>
              <a:t>-kernel </a:t>
            </a:r>
            <a:endParaRPr lang="zh-TW" altLang="en-US" dirty="0"/>
          </a:p>
        </p:txBody>
      </p:sp>
      <p:sp>
        <p:nvSpPr>
          <p:cNvPr id="5" name="文字版面配置區 4"/>
          <p:cNvSpPr>
            <a:spLocks noGrp="1"/>
          </p:cNvSpPr>
          <p:nvPr>
            <p:ph type="body" idx="1"/>
          </p:nvPr>
        </p:nvSpPr>
        <p:spPr/>
        <p:txBody>
          <a:bodyPr/>
          <a:lstStyle/>
          <a:p>
            <a:endParaRPr lang="zh-TW" altLang="en-US" sz="1600" b="1" dirty="0"/>
          </a:p>
        </p:txBody>
      </p:sp>
      <p:pic>
        <p:nvPicPr>
          <p:cNvPr id="3074" name="Picture 2" descr="E:\Delete\git_r\two_month_report\202011_2021_1\11_9_to_11_13_second\img\filt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1419622"/>
            <a:ext cx="6652495"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31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2.1 </a:t>
            </a:r>
            <a:r>
              <a:rPr lang="zh-TW" altLang="en-US" dirty="0"/>
              <a:t>捲積核 </a:t>
            </a:r>
            <a:r>
              <a:rPr lang="en-US" altLang="zh-TW" dirty="0"/>
              <a:t>-kernel </a:t>
            </a:r>
            <a:endParaRPr lang="zh-TW" altLang="en-US" dirty="0"/>
          </a:p>
        </p:txBody>
      </p:sp>
      <p:sp>
        <p:nvSpPr>
          <p:cNvPr id="5" name="文字版面配置區 4"/>
          <p:cNvSpPr>
            <a:spLocks noGrp="1"/>
          </p:cNvSpPr>
          <p:nvPr>
            <p:ph type="body" idx="1"/>
          </p:nvPr>
        </p:nvSpPr>
        <p:spPr/>
        <p:txBody>
          <a:bodyPr/>
          <a:lstStyle/>
          <a:p>
            <a:endParaRPr lang="zh-TW" altLang="en-US" sz="1600" b="1" dirty="0"/>
          </a:p>
        </p:txBody>
      </p:sp>
      <p:pic>
        <p:nvPicPr>
          <p:cNvPr id="4098" name="Picture 2" descr="E:\Delete\git_r\two_month_report\202011_2021_1\11_9_to_11_13_second\img\filter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75606"/>
            <a:ext cx="7323138"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242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2.1 </a:t>
            </a:r>
            <a:r>
              <a:rPr lang="zh-TW" altLang="en-US" dirty="0"/>
              <a:t>捲積核 </a:t>
            </a:r>
            <a:r>
              <a:rPr lang="en-US" altLang="zh-TW" dirty="0"/>
              <a:t>-kernel </a:t>
            </a:r>
            <a:endParaRPr lang="zh-TW" altLang="en-US" dirty="0"/>
          </a:p>
        </p:txBody>
      </p:sp>
      <p:sp>
        <p:nvSpPr>
          <p:cNvPr id="5" name="文字版面配置區 4"/>
          <p:cNvSpPr>
            <a:spLocks noGrp="1"/>
          </p:cNvSpPr>
          <p:nvPr>
            <p:ph type="body" idx="1"/>
          </p:nvPr>
        </p:nvSpPr>
        <p:spPr/>
        <p:txBody>
          <a:bodyPr/>
          <a:lstStyle/>
          <a:p>
            <a:r>
              <a:rPr lang="zh-TW" altLang="en-US" sz="1600" b="1" dirty="0"/>
              <a:t>除了視覺上的娛樂效果以外，每個濾波器對輸入圖片做的卷積運算事實上是一種</a:t>
            </a:r>
            <a:r>
              <a:rPr lang="en-US" altLang="zh-TW" sz="1600" b="1" dirty="0"/>
              <a:t>[</a:t>
            </a:r>
            <a:r>
              <a:rPr lang="zh-TW" altLang="en-US" sz="1600" b="1" dirty="0"/>
              <a:t>特徵提取（</a:t>
            </a:r>
            <a:r>
              <a:rPr lang="en-US" altLang="zh-TW" sz="1600" b="1" dirty="0"/>
              <a:t>feature extraction</a:t>
            </a:r>
            <a:r>
              <a:rPr lang="zh-TW" altLang="en-US" sz="1600" b="1" dirty="0"/>
              <a:t>）</a:t>
            </a:r>
            <a:r>
              <a:rPr lang="en-US" altLang="zh-TW" sz="1600" b="1" dirty="0"/>
              <a:t>](https://zh.wikipedia.org/wiki/</a:t>
            </a:r>
            <a:r>
              <a:rPr lang="zh-TW" altLang="en-US" sz="1600" b="1" dirty="0"/>
              <a:t>特徵提取</a:t>
            </a:r>
            <a:r>
              <a:rPr lang="en-US" altLang="zh-TW" sz="1600" b="1" dirty="0"/>
              <a:t>)</a:t>
            </a:r>
            <a:r>
              <a:rPr lang="zh-TW" altLang="en-US" sz="1600" b="1" dirty="0"/>
              <a:t>步驟。</a:t>
            </a:r>
          </a:p>
          <a:p>
            <a:endParaRPr lang="zh-TW" altLang="en-US" sz="1600" b="1" dirty="0"/>
          </a:p>
          <a:p>
            <a:r>
              <a:rPr lang="zh-TW" altLang="en-US" sz="1600" b="1" dirty="0"/>
              <a:t>不同的濾波器會對圖中所有相同範圍（</a:t>
            </a:r>
            <a:r>
              <a:rPr lang="en-US" altLang="zh-TW" sz="1600" b="1" dirty="0"/>
              <a:t>3 x 3</a:t>
            </a:r>
            <a:r>
              <a:rPr lang="zh-TW" altLang="en-US" sz="1600" b="1" dirty="0"/>
              <a:t>）的像素做不同的轉換，進而從這些像素裡頭提取出：</a:t>
            </a:r>
          </a:p>
          <a:p>
            <a:endParaRPr lang="zh-TW" altLang="en-US" sz="1600" b="1" dirty="0"/>
          </a:p>
          <a:p>
            <a:r>
              <a:rPr lang="en-US" altLang="zh-TW" sz="1600" b="1" dirty="0"/>
              <a:t>- </a:t>
            </a:r>
            <a:r>
              <a:rPr lang="zh-TW" altLang="en-US" sz="1600" b="1" dirty="0"/>
              <a:t>物件</a:t>
            </a:r>
            <a:r>
              <a:rPr lang="zh-TW" altLang="en-US" sz="1600" b="1" dirty="0" smtClean="0"/>
              <a:t>輪廓</a:t>
            </a:r>
            <a:endParaRPr lang="en-US" altLang="zh-TW" sz="1600" b="1" dirty="0" smtClean="0"/>
          </a:p>
          <a:p>
            <a:endParaRPr lang="zh-TW" altLang="en-US" sz="1600" b="1" dirty="0"/>
          </a:p>
          <a:p>
            <a:r>
              <a:rPr lang="en-US" altLang="zh-TW" sz="1600" b="1" dirty="0"/>
              <a:t>- </a:t>
            </a:r>
            <a:r>
              <a:rPr lang="zh-TW" altLang="en-US" sz="1600" b="1" dirty="0"/>
              <a:t>左上</a:t>
            </a:r>
            <a:r>
              <a:rPr lang="zh-TW" altLang="en-US" sz="1600" b="1" dirty="0" smtClean="0"/>
              <a:t>突出</a:t>
            </a:r>
            <a:endParaRPr lang="en-US" altLang="zh-TW" sz="1600" b="1" dirty="0" smtClean="0"/>
          </a:p>
          <a:p>
            <a:endParaRPr lang="zh-TW" altLang="en-US" sz="1600" b="1" dirty="0"/>
          </a:p>
          <a:p>
            <a:r>
              <a:rPr lang="en-US" altLang="zh-TW" sz="1600" b="1" dirty="0"/>
              <a:t>- [</a:t>
            </a:r>
            <a:r>
              <a:rPr lang="zh-TW" altLang="en-US" sz="1600" b="1" dirty="0"/>
              <a:t>邊緣線條</a:t>
            </a:r>
            <a:r>
              <a:rPr lang="en-US" altLang="zh-TW" sz="1600" b="1" dirty="0"/>
              <a:t>](https://zh.wikipedia.org/wiki/</a:t>
            </a:r>
            <a:r>
              <a:rPr lang="zh-TW" altLang="en-US" sz="1600" b="1" dirty="0"/>
              <a:t>边缘检测</a:t>
            </a:r>
            <a:r>
              <a:rPr lang="en-US" altLang="zh-TW" sz="1600" b="1" dirty="0"/>
              <a:t>)</a:t>
            </a:r>
          </a:p>
          <a:p>
            <a:endParaRPr lang="en-US" altLang="zh-TW" sz="1600" b="1" dirty="0"/>
          </a:p>
          <a:p>
            <a:endParaRPr lang="zh-TW" altLang="en-US" sz="1600" b="1" dirty="0"/>
          </a:p>
        </p:txBody>
      </p:sp>
    </p:spTree>
    <p:extLst>
      <p:ext uri="{BB962C8B-B14F-4D97-AF65-F5344CB8AC3E}">
        <p14:creationId xmlns:p14="http://schemas.microsoft.com/office/powerpoint/2010/main" val="3508479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2.2 </a:t>
            </a:r>
            <a:r>
              <a:rPr lang="zh-TW" altLang="en-US" dirty="0"/>
              <a:t>捲積運算</a:t>
            </a:r>
          </a:p>
        </p:txBody>
      </p:sp>
      <p:sp>
        <p:nvSpPr>
          <p:cNvPr id="3" name="文字版面配置區 2"/>
          <p:cNvSpPr>
            <a:spLocks noGrp="1"/>
          </p:cNvSpPr>
          <p:nvPr>
            <p:ph type="body" idx="1"/>
          </p:nvPr>
        </p:nvSpPr>
        <p:spPr/>
        <p:txBody>
          <a:bodyPr/>
          <a:lstStyle/>
          <a:p>
            <a:r>
              <a:rPr lang="zh-TW" altLang="en-US" sz="1400" b="1" dirty="0"/>
              <a:t>卷積就是將濾波器裡頭的每個數字拿去跟圖片對應位置的像素值相乘，再把所有相乘結果加起來</a:t>
            </a:r>
          </a:p>
          <a:p>
            <a:pPr marL="152400" indent="0">
              <a:buNone/>
            </a:pPr>
            <a:r>
              <a:rPr lang="zh-TW" altLang="en-US" dirty="0"/>
              <a:t/>
            </a:r>
            <a:br>
              <a:rPr lang="zh-TW" altLang="en-US" dirty="0"/>
            </a:br>
            <a:endParaRPr lang="zh-TW" altLang="en-US" dirty="0"/>
          </a:p>
        </p:txBody>
      </p:sp>
      <p:pic>
        <p:nvPicPr>
          <p:cNvPr id="5122" name="Picture 2" descr="E:\Delete\git_r\two_month_report\202011_2021_1\11_9_to_11_13_second\img\5_1_corre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807884"/>
            <a:ext cx="3011529" cy="11959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Delete\git_r\two_month_report\202011_2021_1\11_9_to_11_13_second\img\conoulation_math1_Si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435846"/>
            <a:ext cx="3145698" cy="115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38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4"/>
                                        </p:tgtEl>
                                        <p:attrNameLst>
                                          <p:attrName>style.visibility</p:attrName>
                                        </p:attrNameLst>
                                      </p:cBhvr>
                                      <p:to>
                                        <p:strVal val="visible"/>
                                      </p:to>
                                    </p:set>
                                    <p:animEffect transition="in" filter="fade">
                                      <p:cBhvr>
                                        <p:cTn id="14" dur="1000"/>
                                        <p:tgtEl>
                                          <p:spTgt spid="5124"/>
                                        </p:tgtEl>
                                      </p:cBhvr>
                                    </p:animEffect>
                                    <p:anim calcmode="lin" valueType="num">
                                      <p:cBhvr>
                                        <p:cTn id="15" dur="1000" fill="hold"/>
                                        <p:tgtEl>
                                          <p:spTgt spid="5124"/>
                                        </p:tgtEl>
                                        <p:attrNameLst>
                                          <p:attrName>ppt_x</p:attrName>
                                        </p:attrNameLst>
                                      </p:cBhvr>
                                      <p:tavLst>
                                        <p:tav tm="0">
                                          <p:val>
                                            <p:strVal val="#ppt_x"/>
                                          </p:val>
                                        </p:tav>
                                        <p:tav tm="100000">
                                          <p:val>
                                            <p:strVal val="#ppt_x"/>
                                          </p:val>
                                        </p:tav>
                                      </p:tavLst>
                                    </p:anim>
                                    <p:anim calcmode="lin" valueType="num">
                                      <p:cBhvr>
                                        <p:cTn id="16"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1171</Words>
  <Application>Microsoft Office PowerPoint</Application>
  <PresentationFormat>如螢幕大小 (16:9)</PresentationFormat>
  <Paragraphs>134</Paragraphs>
  <Slides>29</Slides>
  <Notes>6</Notes>
  <HiddenSlides>0</HiddenSlides>
  <MMClips>0</MMClips>
  <ScaleCrop>false</ScaleCrop>
  <HeadingPairs>
    <vt:vector size="4" baseType="variant">
      <vt:variant>
        <vt:lpstr>佈景主題</vt:lpstr>
      </vt:variant>
      <vt:variant>
        <vt:i4>1</vt:i4>
      </vt:variant>
      <vt:variant>
        <vt:lpstr>投影片標題</vt:lpstr>
      </vt:variant>
      <vt:variant>
        <vt:i4>29</vt:i4>
      </vt:variant>
    </vt:vector>
  </HeadingPairs>
  <TitlesOfParts>
    <vt:vector size="30" baseType="lpstr">
      <vt:lpstr>Online Notebook by Slidesgo</vt:lpstr>
      <vt:lpstr> 捲積 神經網路介紹 </vt:lpstr>
      <vt:lpstr>Table of Contents</vt:lpstr>
      <vt:lpstr>1.捲積神經網路介紹</vt:lpstr>
      <vt:lpstr>捲積</vt:lpstr>
      <vt:lpstr>2.1 捲積核 -kernel </vt:lpstr>
      <vt:lpstr>2.1 捲積核 -kernel </vt:lpstr>
      <vt:lpstr>2.1 捲積核 -kernel </vt:lpstr>
      <vt:lpstr>2.1 捲積核 -kernel </vt:lpstr>
      <vt:lpstr>2.2 捲積運算</vt:lpstr>
      <vt:lpstr>2.2 捲積運算</vt:lpstr>
      <vt:lpstr>2.2捲積運算 -edge_dection-code</vt:lpstr>
      <vt:lpstr>2.2 捲積運算-係數更新</vt:lpstr>
      <vt:lpstr>PowerPoint 簡報</vt:lpstr>
      <vt:lpstr>3.池化-Max pooling</vt:lpstr>
      <vt:lpstr>3.池化-過程</vt:lpstr>
      <vt:lpstr>3.池化--效果</vt:lpstr>
      <vt:lpstr>3.池化 -Example</vt:lpstr>
      <vt:lpstr>捲積網路概略整理:</vt:lpstr>
      <vt:lpstr>AlexNet</vt:lpstr>
      <vt:lpstr>Alexnet 模型</vt:lpstr>
      <vt:lpstr>4.Alexnet 模型-激活函數</vt:lpstr>
      <vt:lpstr>4.Alexnet 模型-降低 Overfitting 的方法</vt:lpstr>
      <vt:lpstr>4.Alexnet 模型-其他特點</vt:lpstr>
      <vt:lpstr>補充 Dropout, BathNormalization, Adam 概念</vt:lpstr>
      <vt:lpstr>補充 Dropout</vt:lpstr>
      <vt:lpstr>補充 Dropout</vt:lpstr>
      <vt:lpstr>補充 BathNormalization</vt:lpstr>
      <vt:lpstr>補充 Adam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NOTEBOOK</dc:title>
  <dc:creator>王家祥</dc:creator>
  <cp:lastModifiedBy>bihjbhujnujmuiju</cp:lastModifiedBy>
  <cp:revision>60</cp:revision>
  <dcterms:modified xsi:type="dcterms:W3CDTF">2020-12-22T00:57:14Z</dcterms:modified>
</cp:coreProperties>
</file>