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58" r:id="rId4"/>
    <p:sldId id="270" r:id="rId5"/>
    <p:sldId id="285" r:id="rId6"/>
    <p:sldId id="287" r:id="rId7"/>
    <p:sldId id="288" r:id="rId8"/>
    <p:sldId id="290" r:id="rId9"/>
    <p:sldId id="291" r:id="rId10"/>
    <p:sldId id="292" r:id="rId11"/>
    <p:sldId id="286" r:id="rId12"/>
    <p:sldId id="294" r:id="rId13"/>
    <p:sldId id="298" r:id="rId14"/>
    <p:sldId id="278" r:id="rId15"/>
    <p:sldId id="299" r:id="rId16"/>
    <p:sldId id="293" r:id="rId17"/>
    <p:sldId id="301" r:id="rId18"/>
    <p:sldId id="300" r:id="rId19"/>
    <p:sldId id="295" r:id="rId20"/>
    <p:sldId id="280" r:id="rId21"/>
    <p:sldId id="281" r:id="rId22"/>
    <p:sldId id="282" r:id="rId23"/>
    <p:sldId id="283" r:id="rId24"/>
    <p:sldId id="297" r:id="rId25"/>
    <p:sldId id="26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D47"/>
    <a:srgbClr val="210408"/>
    <a:srgbClr val="EC0106"/>
    <a:srgbClr val="B03632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9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xmlns:p14="http://schemas.microsoft.com/office/powerpoint/2010/main" xmlns="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:p14="http://schemas.microsoft.com/office/powerpoint/2010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:a16="http://schemas.microsoft.com/office/drawing/2014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nniliang.com/notebooks/Delete/git_r/two_month_report/202011_2021_1/11_2_to_11__6_first/code/minst_ex1.ipynb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類神經網路介紹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王家祥</a:t>
            </a:r>
            <a:r>
              <a:rPr lang="en-US" altLang="zh-TW" dirty="0" smtClean="0">
                <a:solidFill>
                  <a:schemeClr val="accent3"/>
                </a:solidFill>
              </a:rPr>
              <a:t>	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2020-11-06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寫成向量格式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輸出的值則為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g(x) </a:t>
            </a:r>
            <a:r>
              <a:rPr lang="zh-TW" altLang="en-US" dirty="0"/>
              <a:t>圖像</a:t>
            </a:r>
            <a:r>
              <a:rPr lang="en-US" altLang="zh-TW" dirty="0"/>
              <a:t>: </a:t>
            </a:r>
            <a:r>
              <a:rPr lang="en-US" altLang="zh-TW" dirty="0" smtClean="0"/>
              <a:t>sigmoid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6" y="1347838"/>
            <a:ext cx="5457143" cy="809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85" y="2762308"/>
            <a:ext cx="5790477" cy="9333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4314825"/>
            <a:ext cx="285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損失函數求導更新之前的係數 </a:t>
            </a:r>
            <a:r>
              <a:rPr lang="en-US" altLang="zh-TW" dirty="0" smtClean="0"/>
              <a:t>(ex: ½(y’ - y)^2)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00186"/>
            <a:ext cx="561975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反向传播是根据链式求导法则对参数</a:t>
            </a:r>
            <a:r>
              <a:rPr lang="en-US" altLang="zh-CN" dirty="0" err="1"/>
              <a:t>w,b</a:t>
            </a:r>
            <a:r>
              <a:rPr lang="zh-CN" altLang="en-US" dirty="0" smtClean="0"/>
              <a:t>更新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871662"/>
            <a:ext cx="5586528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整體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88" y="1115441"/>
            <a:ext cx="5627087" cy="55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常用</a:t>
            </a:r>
            <a:r>
              <a:rPr lang="zh-TW" altLang="en-US" dirty="0"/>
              <a:t>框架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93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頂級深度學習框架四大陣營：</a:t>
            </a:r>
          </a:p>
          <a:p>
            <a:r>
              <a:rPr lang="en-US" altLang="zh-TW" dirty="0"/>
              <a:t>1.TensorFlow</a:t>
            </a:r>
            <a:r>
              <a:rPr lang="zh-TW" altLang="en-US" dirty="0"/>
              <a:t>，前端框架</a:t>
            </a:r>
            <a:r>
              <a:rPr lang="en-US" altLang="zh-TW" dirty="0" err="1"/>
              <a:t>Keras</a:t>
            </a:r>
            <a:r>
              <a:rPr lang="zh-TW" altLang="en-US" dirty="0"/>
              <a:t>，背後巨頭</a:t>
            </a:r>
            <a:r>
              <a:rPr lang="en-US" altLang="zh-TW" dirty="0" smtClean="0"/>
              <a:t>Google</a:t>
            </a:r>
            <a:endParaRPr lang="zh-TW" altLang="en-US" dirty="0"/>
          </a:p>
          <a:p>
            <a:r>
              <a:rPr lang="en-US" altLang="zh-TW" dirty="0"/>
              <a:t>2.PyTorch</a:t>
            </a:r>
            <a:r>
              <a:rPr lang="zh-TW" altLang="en-US" dirty="0"/>
              <a:t>，前端框架</a:t>
            </a:r>
            <a:r>
              <a:rPr lang="en-US" altLang="zh-TW" dirty="0" err="1"/>
              <a:t>FastAI</a:t>
            </a:r>
            <a:r>
              <a:rPr lang="zh-TW" altLang="en-US" dirty="0"/>
              <a:t>，背後巨頭</a:t>
            </a:r>
            <a:r>
              <a:rPr lang="en-US" altLang="zh-TW" dirty="0" smtClean="0"/>
              <a:t>Facebook</a:t>
            </a:r>
            <a:endParaRPr lang="zh-TW" altLang="en-US" dirty="0"/>
          </a:p>
          <a:p>
            <a:r>
              <a:rPr lang="en-US" altLang="zh-TW" dirty="0"/>
              <a:t>3.MXNet</a:t>
            </a:r>
            <a:r>
              <a:rPr lang="zh-TW" altLang="en-US" dirty="0"/>
              <a:t>，前端框架</a:t>
            </a:r>
            <a:r>
              <a:rPr lang="en-US" altLang="zh-TW" dirty="0"/>
              <a:t>Gluon</a:t>
            </a:r>
            <a:r>
              <a:rPr lang="zh-TW" altLang="en-US" dirty="0"/>
              <a:t>，背後巨頭</a:t>
            </a:r>
            <a:r>
              <a:rPr lang="en-US" altLang="zh-TW" dirty="0" smtClean="0"/>
              <a:t>Amazon</a:t>
            </a:r>
            <a:endParaRPr lang="zh-TW" altLang="en-US" dirty="0"/>
          </a:p>
          <a:p>
            <a:r>
              <a:rPr lang="en-US" altLang="zh-TW" dirty="0"/>
              <a:t>4.CognitiveToolkit(CNTK)</a:t>
            </a:r>
            <a:r>
              <a:rPr lang="zh-TW" altLang="en-US" dirty="0"/>
              <a:t>，前端框架</a:t>
            </a:r>
            <a:r>
              <a:rPr lang="en-US" altLang="zh-TW" dirty="0" err="1"/>
              <a:t>Keras</a:t>
            </a:r>
            <a:r>
              <a:rPr lang="zh-TW" altLang="en-US" dirty="0"/>
              <a:t>或</a:t>
            </a:r>
            <a:r>
              <a:rPr lang="en-US" altLang="zh-TW" dirty="0"/>
              <a:t>Gluon</a:t>
            </a:r>
            <a:r>
              <a:rPr lang="zh-TW" altLang="en-US" dirty="0"/>
              <a:t>，背後巨頭</a:t>
            </a:r>
            <a:r>
              <a:rPr lang="en-US" altLang="zh-TW" dirty="0"/>
              <a:t>Microsoft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47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97" y="1357562"/>
            <a:ext cx="8361905" cy="3990476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257300" y="1357562"/>
            <a:ext cx="923925" cy="604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257298" y="1962150"/>
            <a:ext cx="923925" cy="604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152525" y="2976812"/>
            <a:ext cx="923925" cy="604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TensorflowTensorFlow</a:t>
            </a:r>
            <a:r>
              <a:rPr lang="zh-TW" altLang="en-US" dirty="0"/>
              <a:t>是一個采用數據流圖（</a:t>
            </a:r>
            <a:r>
              <a:rPr lang="en-US" altLang="zh-TW" dirty="0" err="1"/>
              <a:t>dataflowgraphs</a:t>
            </a:r>
            <a:r>
              <a:rPr lang="zh-TW" altLang="en-US" dirty="0"/>
              <a:t>），用於數值計算的開源軟件庫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（</a:t>
            </a:r>
            <a:r>
              <a:rPr lang="en-US" altLang="zh-TW" dirty="0"/>
              <a:t>Nodes</a:t>
            </a:r>
            <a:r>
              <a:rPr lang="zh-TW" altLang="en-US" dirty="0"/>
              <a:t>）在圖中表示數學操作，圖中的線（</a:t>
            </a:r>
            <a:r>
              <a:rPr lang="en-US" altLang="zh-TW" dirty="0"/>
              <a:t>edges</a:t>
            </a:r>
            <a:r>
              <a:rPr lang="zh-TW" altLang="en-US" dirty="0"/>
              <a:t>）則表示在節點間相互聯系的多維數據數組，即張量（</a:t>
            </a:r>
            <a:r>
              <a:rPr lang="en-US" altLang="zh-TW" dirty="0"/>
              <a:t>tensor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靈活的架構可以在多種平台上展開計算，例如台式計算機中的一個或多個</a:t>
            </a:r>
            <a:r>
              <a:rPr lang="en-US" altLang="zh-TW" dirty="0"/>
              <a:t>CPU</a:t>
            </a:r>
            <a:r>
              <a:rPr lang="zh-TW" altLang="en-US" dirty="0"/>
              <a:t>（或</a:t>
            </a:r>
            <a:r>
              <a:rPr lang="en-US" altLang="zh-TW" dirty="0"/>
              <a:t>GPU</a:t>
            </a:r>
            <a:r>
              <a:rPr lang="zh-TW" altLang="en-US" dirty="0"/>
              <a:t>），服務器，移動設備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4" y="2481514"/>
            <a:ext cx="3057341" cy="41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1.x , 2.x </a:t>
            </a:r>
            <a:r>
              <a:rPr lang="zh-TW" altLang="en-US" dirty="0"/>
              <a:t>版本 </a:t>
            </a:r>
            <a:r>
              <a:rPr lang="en-US" altLang="zh-TW" dirty="0"/>
              <a:t>(</a:t>
            </a:r>
            <a:r>
              <a:rPr lang="zh-TW" altLang="en-US" dirty="0"/>
              <a:t>新版跟舊版的接口差異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相容性問題多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</a:p>
          <a:p>
            <a:r>
              <a:rPr lang="zh-TW" altLang="en-US" dirty="0"/>
              <a:t>高階的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  <a:r>
              <a:rPr lang="en-US" altLang="zh-TW" dirty="0"/>
              <a:t>, </a:t>
            </a:r>
            <a:r>
              <a:rPr lang="zh-TW" altLang="en-US" dirty="0"/>
              <a:t>撰寫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簡單的線性執行的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438523"/>
            <a:ext cx="1038033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7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91" y="1481328"/>
            <a:ext cx="8700364" cy="40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="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類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神經網路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介紹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常用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框架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0" dirty="0" err="1" smtClean="0">
                    <a:latin typeface="+mn-lt"/>
                    <a:ea typeface="+mn-ea"/>
                    <a:sym typeface="+mn-lt"/>
                  </a:rPr>
                  <a:t>Keras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簡單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類神經網路實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作</a:t>
                </a:r>
                <a:r>
                  <a:rPr lang="en-US" altLang="zh-TW" b="0" dirty="0" smtClean="0">
                    <a:latin typeface="+mn-lt"/>
                    <a:ea typeface="+mn-ea"/>
                    <a:sym typeface="+mn-lt"/>
                  </a:rPr>
                  <a:t>Demo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補充</a:t>
                </a:r>
                <a:r>
                  <a:rPr lang="en-US" altLang="zh-TW" b="0" dirty="0">
                    <a:latin typeface="+mn-lt"/>
                    <a:ea typeface="+mn-ea"/>
                    <a:sym typeface="+mn-lt"/>
                  </a:rPr>
                  <a:t>(10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月搞炸的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BERT Model)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CON</a:t>
                </a:r>
                <a:r>
                  <a:rPr lang="tr-TR" sz="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63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http://www.gunniliang.com/notebooks/Delete/git_r/two_month_report/202011_2021_1/11_2_to_11__</a:t>
            </a:r>
            <a:r>
              <a:rPr lang="en-US" altLang="zh-TW" dirty="0" smtClean="0">
                <a:hlinkClick r:id="rId3"/>
              </a:rPr>
              <a:t>6_first/code/minst_ex1.ipynb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90738"/>
            <a:ext cx="7188228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7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(10</a:t>
            </a:r>
            <a:r>
              <a:rPr lang="zh-TW" altLang="en-US" dirty="0"/>
              <a:t>月搞炸的</a:t>
            </a:r>
            <a:r>
              <a:rPr lang="en-US" altLang="zh-TW" dirty="0"/>
              <a:t>BERT)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4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Ref https://leemeng.tw/attack_on_bert_transfer_learning_in_nlp.html </a:t>
            </a:r>
            <a:endParaRPr lang="en-US" altLang="zh-TW" dirty="0" smtClean="0"/>
          </a:p>
          <a:p>
            <a:endParaRPr lang="zh-TW" altLang="en-US" b="1" dirty="0"/>
          </a:p>
        </p:txBody>
      </p:sp>
      <p:pic>
        <p:nvPicPr>
          <p:cNvPr id="7170" name="Picture 2" descr="C:\Users\23742\AppData\Local\Temp\Clipboarder.2020.11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1625462"/>
            <a:ext cx="7450137" cy="44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Transformers</a:t>
            </a:r>
          </a:p>
          <a:p>
            <a:r>
              <a:rPr lang="en-US" altLang="zh-TW" b="1"/>
              <a:t>https://leemeng.tw/neural-machine-translation-with-transformer-and-tensorflow2.html</a:t>
            </a:r>
            <a:endParaRPr lang="en-US" altLang="zh-TW" b="1" dirty="0" smtClean="0"/>
          </a:p>
          <a:p>
            <a:endParaRPr lang="zh-TW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2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altLang="zh-CN" sz="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Next will be CNN  Network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Sean and NN introduce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TW" altLang="en-US" sz="3200" b="0" dirty="0">
                <a:sym typeface="+mn-lt"/>
              </a:rPr>
              <a:t>類神經網路介紹</a:t>
            </a:r>
            <a:endParaRPr lang="en-US" altLang="zh-CN" sz="3200" b="0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神經元架構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请在插入</a:t>
            </a:r>
            <a:r>
              <a:rPr lang="zh-CN" altLang="en-US" sz="100" dirty="0" smtClean="0"/>
              <a:t> 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4" y="2613589"/>
            <a:ext cx="5641087" cy="33706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47750" y="1320927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Dendrite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樹突</a:t>
            </a:r>
            <a:r>
              <a:rPr lang="en-US" altLang="zh-TW" sz="2000" b="1" dirty="0"/>
              <a:t>(input)</a:t>
            </a:r>
          </a:p>
          <a:p>
            <a:r>
              <a:rPr lang="en-US" altLang="zh-TW" sz="2000" b="1" dirty="0"/>
              <a:t>Axon/</a:t>
            </a:r>
            <a:r>
              <a:rPr lang="zh-TW" altLang="en-US" sz="2000" b="1" dirty="0"/>
              <a:t>軸突</a:t>
            </a:r>
            <a:r>
              <a:rPr lang="en-US" altLang="zh-TW" sz="2000" b="1" dirty="0"/>
              <a:t>(output)</a:t>
            </a:r>
          </a:p>
          <a:p>
            <a:r>
              <a:rPr lang="en-US" altLang="zh-TW" sz="2000" b="1" dirty="0" smtClean="0"/>
              <a:t>Nucleus/</a:t>
            </a:r>
            <a:r>
              <a:rPr lang="zh-TW" altLang="en-US" sz="2000" b="1" dirty="0" smtClean="0"/>
              <a:t>神經元</a:t>
            </a:r>
            <a:r>
              <a:rPr lang="en-US" altLang="zh-TW" sz="2000" b="1" dirty="0" smtClean="0"/>
              <a:t>(</a:t>
            </a:r>
            <a:r>
              <a:rPr lang="en-US" altLang="zh-TW" sz="2000" b="1" dirty="0"/>
              <a:t>activate</a:t>
            </a:r>
            <a:r>
              <a:rPr lang="en-US" altLang="zh-TW" sz="2000" b="1" dirty="0" smtClean="0"/>
              <a:t>,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compute</a:t>
            </a:r>
            <a:r>
              <a:rPr lang="en-US" altLang="zh-TW" sz="2000" b="1" dirty="0"/>
              <a:t>)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CN" altLang="en-US" dirty="0"/>
              <a:t>神经网络模型建立在很多神经元之上，每一个神经元又是一个个学习模型。这些神经元（也叫激活单元，</a:t>
            </a:r>
            <a:r>
              <a:rPr lang="en-US" altLang="zh-CN" dirty="0"/>
              <a:t>activation  unit</a:t>
            </a:r>
            <a:r>
              <a:rPr lang="zh-CN" altLang="en-US" dirty="0"/>
              <a:t>）采纳一些特征作为输出，并且根据本身的模型提供一个输出。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5" y="2474477"/>
            <a:ext cx="5991225" cy="36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09725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80" y="1133476"/>
            <a:ext cx="6517612" cy="3209924"/>
          </a:xfrm>
        </p:spPr>
      </p:pic>
      <p:sp>
        <p:nvSpPr>
          <p:cNvPr id="7" name="文字方塊 6"/>
          <p:cNvSpPr txBox="1"/>
          <p:nvPr/>
        </p:nvSpPr>
        <p:spPr>
          <a:xfrm>
            <a:off x="2695575" y="4772024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/>
              <a:t>,x1,x2,x3 </a:t>
            </a:r>
            <a:r>
              <a:rPr lang="zh-CN" altLang="en-US" dirty="0"/>
              <a:t>是输入单元（</a:t>
            </a:r>
            <a:r>
              <a:rPr lang="en-US" altLang="zh-CN" dirty="0"/>
              <a:t>input units</a:t>
            </a:r>
            <a:r>
              <a:rPr lang="zh-CN" altLang="en-US" dirty="0"/>
              <a:t>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们将原始数据输入给它们。 </a:t>
            </a:r>
            <a:r>
              <a:rPr lang="en-US" altLang="zh-CN" dirty="0"/>
              <a:t>a1,a2,a3 </a:t>
            </a:r>
            <a:r>
              <a:rPr lang="zh-CN" altLang="en-US" dirty="0"/>
              <a:t>是中间单元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们负责将数据进行处理，然后呈递到下一层。 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后是输出单元，它负责计算</a:t>
            </a:r>
            <a:r>
              <a:rPr lang="en-US" altLang="zh-CN" dirty="0"/>
              <a:t>h(x)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2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1066801"/>
            <a:ext cx="4734719" cy="291745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90553"/>
            <a:ext cx="9353551" cy="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上面进行的讨论中只是将特征矩阵中的一行（一个训练实例）喂给了神经网络，我们需要将整个训练集都喂给我们的神经网络算法来学习模型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我们可以知道：每一个</a:t>
            </a:r>
            <a:r>
              <a:rPr lang="en-US" altLang="zh-CN" dirty="0"/>
              <a:t>a</a:t>
            </a:r>
            <a:r>
              <a:rPr lang="zh-CN" altLang="en-US" dirty="0"/>
              <a:t>都是由上一层所有的</a:t>
            </a:r>
            <a:r>
              <a:rPr lang="en-US" altLang="zh-CN" dirty="0"/>
              <a:t>x</a:t>
            </a:r>
            <a:r>
              <a:rPr lang="zh-CN" altLang="en-US" dirty="0"/>
              <a:t>和每一个</a:t>
            </a:r>
            <a:r>
              <a:rPr lang="en-US" altLang="zh-CN" dirty="0"/>
              <a:t>x</a:t>
            </a:r>
            <a:r>
              <a:rPr lang="zh-CN" altLang="en-US" dirty="0"/>
              <a:t>所对应的</a:t>
            </a:r>
            <a:r>
              <a:rPr lang="en-US" altLang="zh-CN" dirty="0"/>
              <a:t>w</a:t>
            </a:r>
            <a:r>
              <a:rPr lang="zh-CN" altLang="en-US" dirty="0"/>
              <a:t>决定的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们把</a:t>
            </a:r>
            <a:r>
              <a:rPr lang="zh-CN" altLang="en-US" dirty="0"/>
              <a:t>这样从左到右的算法称为前向传播算法</a:t>
            </a:r>
            <a:r>
              <a:rPr lang="en-US" altLang="zh-CN" dirty="0"/>
              <a:t>( FORWARD PROPAGATION </a:t>
            </a:r>
            <a:r>
              <a:rPr lang="en-US" altLang="zh-CN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90787"/>
            <a:ext cx="504825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718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176</TotalTime>
  <Words>993</Words>
  <Application>Microsoft Office PowerPoint</Application>
  <PresentationFormat>自訂</PresentationFormat>
  <Paragraphs>117</Paragraphs>
  <Slides>25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主题5</vt:lpstr>
      <vt:lpstr>think-cell Slide</vt:lpstr>
      <vt:lpstr>深度學習 類神經網路介紹</vt:lpstr>
      <vt:lpstr>PowerPoint 簡報</vt:lpstr>
      <vt:lpstr>類神經網路介紹</vt:lpstr>
      <vt:lpstr>1.1神經元架構</vt:lpstr>
      <vt:lpstr>1.2定義</vt:lpstr>
      <vt:lpstr>1.2定義</vt:lpstr>
      <vt:lpstr>1.3 簡單的神經網路架構</vt:lpstr>
      <vt:lpstr>1.3 簡單的神經網路架構</vt:lpstr>
      <vt:lpstr>1.4 前向傳播</vt:lpstr>
      <vt:lpstr>1.4 前向傳播</vt:lpstr>
      <vt:lpstr>1.5 反向傳播</vt:lpstr>
      <vt:lpstr>1.5 反向傳播</vt:lpstr>
      <vt:lpstr>1.5 反向傳播</vt:lpstr>
      <vt:lpstr>Python常用框架</vt:lpstr>
      <vt:lpstr>2.神經網路框架</vt:lpstr>
      <vt:lpstr>2.神經網路框架</vt:lpstr>
      <vt:lpstr>2.神經網路框架</vt:lpstr>
      <vt:lpstr>2.神經網路框架</vt:lpstr>
      <vt:lpstr>2.神經網路框架</vt:lpstr>
      <vt:lpstr>簡單類神經網路實作 Demo</vt:lpstr>
      <vt:lpstr>簡單類神經網路實作 Demo</vt:lpstr>
      <vt:lpstr>補充(10月搞炸的BERT)</vt:lpstr>
      <vt:lpstr>BERT Bidirectional Encoder Represetations from Transformers</vt:lpstr>
      <vt:lpstr>BERT Bidirectional Encoder Represetations from Transformers</vt:lpstr>
      <vt:lpstr>Thank s Next will be CNN  Network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bihjbhujnujmuiju</cp:lastModifiedBy>
  <cp:revision>39</cp:revision>
  <cp:lastPrinted>2019-04-27T16:00:00Z</cp:lastPrinted>
  <dcterms:created xsi:type="dcterms:W3CDTF">2019-04-27T16:00:00Z</dcterms:created>
  <dcterms:modified xsi:type="dcterms:W3CDTF">2020-11-05T02:37:45Z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