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Override4.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Override5.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Override6.xml" ContentType="application/vnd.openxmlformats-officedocument.themeOverr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Override7.xml" ContentType="application/vnd.openxmlformats-officedocument.themeOverr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Override8.xml" ContentType="application/vnd.openxmlformats-officedocument.themeOverride+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69" r:id="rId3"/>
    <p:sldId id="258" r:id="rId4"/>
    <p:sldId id="284" r:id="rId5"/>
    <p:sldId id="286" r:id="rId6"/>
    <p:sldId id="271" r:id="rId7"/>
    <p:sldId id="279" r:id="rId8"/>
    <p:sldId id="285" r:id="rId9"/>
    <p:sldId id="287" r:id="rId10"/>
    <p:sldId id="288" r:id="rId11"/>
    <p:sldId id="289" r:id="rId12"/>
    <p:sldId id="272" r:id="rId13"/>
    <p:sldId id="280" r:id="rId14"/>
    <p:sldId id="290" r:id="rId15"/>
    <p:sldId id="291" r:id="rId16"/>
    <p:sldId id="292" r:id="rId17"/>
    <p:sldId id="273" r:id="rId18"/>
    <p:sldId id="281" r:id="rId19"/>
    <p:sldId id="293" r:id="rId20"/>
    <p:sldId id="294" r:id="rId21"/>
    <p:sldId id="295" r:id="rId22"/>
    <p:sldId id="274" r:id="rId23"/>
    <p:sldId id="282" r:id="rId24"/>
    <p:sldId id="296" r:id="rId25"/>
    <p:sldId id="297" r:id="rId26"/>
    <p:sldId id="298" r:id="rId27"/>
    <p:sldId id="261"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a:srgbClr val="EEDC31"/>
    <a:srgbClr val="454289"/>
    <a:srgbClr val="E3DD87"/>
    <a:srgbClr val="F1D713"/>
    <a:srgbClr val="E8CE0E"/>
    <a:srgbClr val="E8DE0E"/>
    <a:srgbClr val="9ED66C"/>
    <a:srgbClr val="A3CA58"/>
    <a:srgbClr val="F7E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p:scale>
          <a:sx n="100" d="100"/>
          <a:sy n="100" d="100"/>
        </p:scale>
        <p:origin x="-84" y="-1314"/>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l="19752" r="23738"/>
          <a:stretch/>
        </p:blipFill>
        <p:spPr>
          <a:xfrm>
            <a:off x="2652293" y="2263"/>
            <a:ext cx="6887414" cy="6855737"/>
          </a:xfrm>
          <a:prstGeom prst="rect">
            <a:avLst/>
          </a:prstGeom>
        </p:spPr>
      </p:pic>
      <p:sp>
        <p:nvSpPr>
          <p:cNvPr id="4" name="椭圆 3"/>
          <p:cNvSpPr/>
          <p:nvPr userDrawn="1"/>
        </p:nvSpPr>
        <p:spPr>
          <a:xfrm>
            <a:off x="2653641" y="-1"/>
            <a:ext cx="6884719" cy="6884719"/>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596188" y="930319"/>
            <a:ext cx="4999623" cy="49996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p:nvPr>
        </p:nvSpPr>
        <p:spPr>
          <a:xfrm>
            <a:off x="3417470" y="3886491"/>
            <a:ext cx="5357061" cy="558799"/>
          </a:xfrm>
        </p:spPr>
        <p:txBody>
          <a:bodyPr anchor="ctr">
            <a:normAutofit/>
          </a:bodyPr>
          <a:lstStyle>
            <a:lvl1pPr marL="0" indent="0" algn="ctr">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3417470" y="2628560"/>
            <a:ext cx="5357061" cy="1257932"/>
          </a:xfrm>
        </p:spPr>
        <p:txBody>
          <a:bodyPr anchor="ctr">
            <a:normAutofit/>
          </a:bodyPr>
          <a:lstStyle>
            <a:lvl1pPr algn="ctr">
              <a:defRPr sz="4000">
                <a:solidFill>
                  <a:schemeClr val="tx1"/>
                </a:solidFill>
              </a:defRPr>
            </a:lvl1pPr>
          </a:lstStyle>
          <a:p>
            <a:r>
              <a:rPr lang="en-US" dirty="0"/>
              <a:t>Click to edit Master title style</a:t>
            </a:r>
            <a:endParaRPr lang="zh-CN" altLang="en-US" dirty="0"/>
          </a:p>
        </p:txBody>
      </p:sp>
      <p:sp>
        <p:nvSpPr>
          <p:cNvPr id="13" name="文本占位符 13"/>
          <p:cNvSpPr>
            <a:spLocks noGrp="1"/>
          </p:cNvSpPr>
          <p:nvPr userDrawn="1">
            <p:ph type="body" sz="quarter" idx="11" hasCustomPrompt="1"/>
          </p:nvPr>
        </p:nvSpPr>
        <p:spPr>
          <a:xfrm>
            <a:off x="697014" y="5817683"/>
            <a:ext cx="5357061"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14" name="文本占位符 13">
            <a:extLst>
              <a:ext uri="{FF2B5EF4-FFF2-40B4-BE49-F238E27FC236}">
                <a16:creationId xmlns:a16="http://schemas.microsoft.com/office/drawing/2014/main" xmlns:p14="http://schemas.microsoft.com/office/powerpoint/2010/main" xmlns:a14="http://schemas.microsoft.com/office/drawing/2010/main" xmlns="" id="{BF6FBA57-2912-4D35-BBCB-4C2C6052F9AA}"/>
              </a:ext>
            </a:extLst>
          </p:cNvPr>
          <p:cNvSpPr>
            <a:spLocks noGrp="1"/>
          </p:cNvSpPr>
          <p:nvPr>
            <p:ph type="body" sz="quarter" idx="12" hasCustomPrompt="1"/>
          </p:nvPr>
        </p:nvSpPr>
        <p:spPr>
          <a:xfrm>
            <a:off x="697013" y="5513812"/>
            <a:ext cx="5357061"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r="11111"/>
          <a:stretch/>
        </p:blipFill>
        <p:spPr>
          <a:xfrm>
            <a:off x="0" y="0"/>
            <a:ext cx="6096000" cy="6858000"/>
          </a:xfrm>
          <a:prstGeom prst="rect">
            <a:avLst/>
          </a:prstGeom>
        </p:spPr>
      </p:pic>
      <p:sp>
        <p:nvSpPr>
          <p:cNvPr id="3" name="矩形 2"/>
          <p:cNvSpPr/>
          <p:nvPr userDrawn="1"/>
        </p:nvSpPr>
        <p:spPr>
          <a:xfrm>
            <a:off x="0" y="0"/>
            <a:ext cx="6096000" cy="6858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2667000" y="0"/>
            <a:ext cx="6858000" cy="685800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3652157" y="985157"/>
            <a:ext cx="4887686" cy="48876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5609257" y="2632517"/>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5610373" y="3527867"/>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p14="http://schemas.microsoft.com/office/powerpoint/2010/main" xmlns="" id="{9888B6D7-9D3F-49D7-BACE-73A9D1149A74}"/>
              </a:ext>
            </a:extLst>
          </p:cNvPr>
          <p:cNvSpPr>
            <a:spLocks noGrp="1"/>
          </p:cNvSpPr>
          <p:nvPr>
            <p:ph type="dt" sz="half" idx="10"/>
          </p:nvPr>
        </p:nvSpPr>
        <p:spPr/>
        <p:txBody>
          <a:bodyPr/>
          <a:lstStyle/>
          <a:p>
            <a:fld id="{6489D9C7-5DC6-4263-87FF-7C99F6FB63C3}" type="datetime1">
              <a:rPr lang="zh-CN" altLang="en-US" smtClean="0"/>
              <a:pPr/>
              <a:t>2020/12/21</a:t>
            </a:fld>
            <a:endParaRPr lang="zh-CN" altLang="en-US"/>
          </a:p>
        </p:txBody>
      </p:sp>
      <p:sp>
        <p:nvSpPr>
          <p:cNvPr id="4" name="页脚占位符 3">
            <a:extLst>
              <a:ext uri="{FF2B5EF4-FFF2-40B4-BE49-F238E27FC236}">
                <a16:creationId xmlns:a16="http://schemas.microsoft.com/office/drawing/2014/main" xmlns:p14="http://schemas.microsoft.com/office/powerpoint/2010/main" xmlns="" id="{7AC997A4-1DD8-4731-B9FD-42398A20FF85}"/>
              </a:ext>
            </a:extLst>
          </p:cNvPr>
          <p:cNvSpPr>
            <a:spLocks noGrp="1"/>
          </p:cNvSpPr>
          <p:nvPr>
            <p:ph type="ftr" sz="quarter" idx="11"/>
          </p:nvPr>
        </p:nvSpPr>
        <p:spPr/>
        <p:txBody>
          <a:bodyPr/>
          <a:lstStyle/>
          <a:p>
            <a:r>
              <a:rPr lang="en-US" altLang="zh-CN" dirty="0"/>
              <a:t>www.islide.cc</a:t>
            </a:r>
            <a:endParaRPr lang="zh-CN" altLang="en-US" dirty="0"/>
          </a:p>
        </p:txBody>
      </p:sp>
      <p:sp>
        <p:nvSpPr>
          <p:cNvPr id="5" name="灯片编号占位符 4">
            <a:extLst>
              <a:ext uri="{FF2B5EF4-FFF2-40B4-BE49-F238E27FC236}">
                <a16:creationId xmlns:a16="http://schemas.microsoft.com/office/drawing/2014/main" xmlns:p14="http://schemas.microsoft.com/office/powerpoint/2010/main" xmlns=""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xmlns:p14="http://schemas.microsoft.com/office/powerpoint/2010/main" xmlns=""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xmlns:p14="http://schemas.microsoft.com/office/powerpoint/2010/main" xmlns=""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xmlns="" id="{8986EA5F-D77D-4318-90E9-C04AA8ADC0D1}"/>
              </a:ext>
            </a:extLst>
          </p:cNvPr>
          <p:cNvSpPr>
            <a:spLocks noGrp="1"/>
          </p:cNvSpPr>
          <p:nvPr>
            <p:ph type="dt" sz="half" idx="10"/>
          </p:nvPr>
        </p:nvSpPr>
        <p:spPr/>
        <p:txBody>
          <a:bodyPr/>
          <a:lstStyle/>
          <a:p>
            <a:fld id="{6489D9C7-5DC6-4263-87FF-7C99F6FB63C3}" type="datetime1">
              <a:rPr lang="zh-CN" altLang="en-US" smtClean="0"/>
              <a:pPr/>
              <a:t>2020/12/21</a:t>
            </a:fld>
            <a:endParaRPr lang="zh-CN" altLang="en-US"/>
          </a:p>
        </p:txBody>
      </p:sp>
      <p:sp>
        <p:nvSpPr>
          <p:cNvPr id="4" name="Footer Placeholder 3">
            <a:extLst>
              <a:ext uri="{FF2B5EF4-FFF2-40B4-BE49-F238E27FC236}">
                <a16:creationId xmlns:a16="http://schemas.microsoft.com/office/drawing/2014/main" xmlns=""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xmlns=""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12" name="图片 11"/>
          <p:cNvPicPr>
            <a:picLocks noChangeAspect="1"/>
          </p:cNvPicPr>
          <p:nvPr userDrawn="1"/>
        </p:nvPicPr>
        <p:blipFill rotWithShape="1">
          <a:blip r:embed="rId2">
            <a:extLst>
              <a:ext uri="{28A0092B-C50C-407E-A947-70E740481C1C}">
                <a14:useLocalDpi xmlns:a14="http://schemas.microsoft.com/office/drawing/2010/main" val="0"/>
              </a:ext>
            </a:extLst>
          </a:blip>
          <a:srcRect l="10965"/>
          <a:stretch/>
        </p:blipFill>
        <p:spPr>
          <a:xfrm flipH="1">
            <a:off x="6084276" y="4515"/>
            <a:ext cx="6112889" cy="6865749"/>
          </a:xfrm>
          <a:prstGeom prst="rect">
            <a:avLst/>
          </a:prstGeom>
        </p:spPr>
      </p:pic>
      <p:pic>
        <p:nvPicPr>
          <p:cNvPr id="14" name="图片 13"/>
          <p:cNvPicPr>
            <a:picLocks noChangeAspect="1"/>
          </p:cNvPicPr>
          <p:nvPr userDrawn="1"/>
        </p:nvPicPr>
        <p:blipFill rotWithShape="1">
          <a:blip r:embed="rId2">
            <a:extLst>
              <a:ext uri="{28A0092B-C50C-407E-A947-70E740481C1C}">
                <a14:useLocalDpi xmlns:a14="http://schemas.microsoft.com/office/drawing/2010/main" val="0"/>
              </a:ext>
            </a:extLst>
          </a:blip>
          <a:srcRect l="10965"/>
          <a:stretch/>
        </p:blipFill>
        <p:spPr>
          <a:xfrm>
            <a:off x="-28614" y="4515"/>
            <a:ext cx="6112889" cy="6865749"/>
          </a:xfrm>
          <a:prstGeom prst="rect">
            <a:avLst/>
          </a:prstGeom>
        </p:spPr>
      </p:pic>
      <p:sp>
        <p:nvSpPr>
          <p:cNvPr id="10" name="Rectangle 8">
            <a:extLst>
              <a:ext uri="{FF2B5EF4-FFF2-40B4-BE49-F238E27FC236}">
                <a16:creationId xmlns:a16="http://schemas.microsoft.com/office/drawing/2014/main" xmlns:p14="http://schemas.microsoft.com/office/powerpoint/2010/main" xmlns:a14="http://schemas.microsoft.com/office/drawing/2010/main" xmlns="" id="{A7AB81CD-72B9-4D40-85E3-1A77BE1D7B0B}"/>
              </a:ext>
            </a:extLst>
          </p:cNvPr>
          <p:cNvSpPr>
            <a:spLocks noChangeArrowheads="1"/>
          </p:cNvSpPr>
          <p:nvPr userDrawn="1"/>
        </p:nvSpPr>
        <p:spPr bwMode="auto">
          <a:xfrm>
            <a:off x="-28615" y="1"/>
            <a:ext cx="12220614" cy="6870264"/>
          </a:xfrm>
          <a:prstGeom prst="rect">
            <a:avLst/>
          </a:prstGeom>
          <a:solidFill>
            <a:schemeClr val="bg1">
              <a:alpha val="80000"/>
            </a:schemeClr>
          </a:soli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454289"/>
              </a:solidFill>
            </a:endParaRPr>
          </a:p>
        </p:txBody>
      </p:sp>
      <p:sp>
        <p:nvSpPr>
          <p:cNvPr id="13" name="标题 1"/>
          <p:cNvSpPr>
            <a:spLocks noGrp="1"/>
          </p:cNvSpPr>
          <p:nvPr userDrawn="1">
            <p:ph type="ctrTitle" hasCustomPrompt="1"/>
          </p:nvPr>
        </p:nvSpPr>
        <p:spPr>
          <a:xfrm>
            <a:off x="3354208" y="2146949"/>
            <a:ext cx="5426076" cy="1621509"/>
          </a:xfrm>
        </p:spPr>
        <p:txBody>
          <a:bodyPr anchor="b">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3354208" y="4453185"/>
            <a:ext cx="5426076" cy="310871"/>
          </a:xfrm>
        </p:spPr>
        <p:txBody>
          <a:bodyPr vert="horz" lIns="91440" tIns="45720" rIns="91440" bIns="45720" rtlCol="0">
            <a:normAutofit/>
          </a:bodyPr>
          <a:lstStyle>
            <a:lvl1pPr marL="0" indent="0" algn="ctr">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xmlns:p14="http://schemas.microsoft.com/office/powerpoint/2010/main" xmlns:a14="http://schemas.microsoft.com/office/drawing/2010/main" xmlns="" id="{05EBDA4F-7210-4CAE-8333-80DB24212E78}"/>
              </a:ext>
            </a:extLst>
          </p:cNvPr>
          <p:cNvSpPr>
            <a:spLocks noGrp="1"/>
          </p:cNvSpPr>
          <p:nvPr>
            <p:ph type="body" sz="quarter" idx="10" hasCustomPrompt="1"/>
          </p:nvPr>
        </p:nvSpPr>
        <p:spPr>
          <a:xfrm>
            <a:off x="3354208" y="4156914"/>
            <a:ext cx="5426076"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xmlns:p15="http://schemas.microsoft.com/office/powerpoint/2012/main" xmlns:p14="http://schemas.microsoft.com/office/powerpoint/2010/main" xmlns=""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2020/12/21</a:t>
            </a:fld>
            <a:endParaRPr lang="zh-CN" altLang="en-US"/>
          </a:p>
        </p:txBody>
      </p:sp>
      <p:sp>
        <p:nvSpPr>
          <p:cNvPr id="9" name="页脚占位符 4">
            <a:extLst>
              <a:ext uri="{FF2B5EF4-FFF2-40B4-BE49-F238E27FC236}">
                <a16:creationId xmlns:a16="http://schemas.microsoft.com/office/drawing/2014/main" xmlns:p15="http://schemas.microsoft.com/office/powerpoint/2012/main" xmlns:p14="http://schemas.microsoft.com/office/powerpoint/2010/main" xmlns=""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xmlns:p15="http://schemas.microsoft.com/office/powerpoint/2012/main" xmlns:p14="http://schemas.microsoft.com/office/powerpoint/2010/main" xmlns=""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p14="http://schemas.microsoft.com/office/powerpoint/2010/main" xmlns:a16="http://schemas.microsoft.com/office/drawing/2014/main" xmlns="">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hemeOverride" Target="../theme/themeOverride6.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hemeOverride" Target="../theme/themeOverride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vmlDrawing" Target="../drawings/vmlDrawing2.vml"/><Relationship Id="rId1" Type="http://schemas.openxmlformats.org/officeDocument/2006/relationships/themeOverride" Target="../theme/themeOverride8.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4"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a16="http://schemas.microsoft.com/office/drawing/2014/main" xmlns:v="urn:schemas-microsoft-com:vml" xmlns:p14="http://schemas.microsoft.com/office/powerpoint/2010/main" xmlns=""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副标题 4"/>
          <p:cNvSpPr>
            <a:spLocks noGrp="1"/>
          </p:cNvSpPr>
          <p:nvPr>
            <p:ph type="subTitle" idx="1"/>
          </p:nvPr>
        </p:nvSpPr>
        <p:spPr/>
        <p:txBody>
          <a:bodyPr/>
          <a:lstStyle/>
          <a:p>
            <a:r>
              <a:rPr lang="zh-TW" altLang="en-US" dirty="0" smtClean="0"/>
              <a:t>詞嵌入以及</a:t>
            </a:r>
            <a:r>
              <a:rPr lang="en-US" altLang="zh-TW" dirty="0" smtClean="0"/>
              <a:t>word2vec</a:t>
            </a:r>
            <a:r>
              <a:rPr lang="zh-TW" altLang="en-US" dirty="0" smtClean="0"/>
              <a:t>介紹</a:t>
            </a:r>
            <a:endParaRPr lang="en-US" altLang="zh-CN" dirty="0"/>
          </a:p>
        </p:txBody>
      </p:sp>
      <p:sp>
        <p:nvSpPr>
          <p:cNvPr id="4" name="标题 3"/>
          <p:cNvSpPr>
            <a:spLocks noGrp="1"/>
          </p:cNvSpPr>
          <p:nvPr>
            <p:ph type="ctrTitle"/>
          </p:nvPr>
        </p:nvSpPr>
        <p:spPr/>
        <p:txBody>
          <a:bodyPr/>
          <a:lstStyle/>
          <a:p>
            <a:r>
              <a:rPr lang="en-US" altLang="zh-CN" dirty="0"/>
              <a:t>Word Embedding &amp; Word2vec</a:t>
            </a:r>
            <a:endParaRPr lang="zh-CN" altLang="en-US" dirty="0"/>
          </a:p>
        </p:txBody>
      </p:sp>
      <p:sp>
        <p:nvSpPr>
          <p:cNvPr id="6" name="文本占位符 5"/>
          <p:cNvSpPr>
            <a:spLocks noGrp="1"/>
          </p:cNvSpPr>
          <p:nvPr>
            <p:ph type="body" sz="quarter" idx="12"/>
          </p:nvPr>
        </p:nvSpPr>
        <p:spPr/>
        <p:txBody>
          <a:bodyPr/>
          <a:lstStyle/>
          <a:p>
            <a:r>
              <a:rPr lang="en-US" altLang="zh-CN" dirty="0" smtClean="0"/>
              <a:t>Sean,</a:t>
            </a:r>
            <a:r>
              <a:rPr lang="zh-TW" altLang="en-US" dirty="0" smtClean="0"/>
              <a:t>王家祥</a:t>
            </a:r>
            <a:endParaRPr lang="en-US" altLang="zh-TW" dirty="0" smtClean="0"/>
          </a:p>
        </p:txBody>
      </p:sp>
    </p:spTree>
    <p:custDataLst>
      <p:tags r:id="rId3"/>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mtClean="0"/>
              <a:t>.</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2" name="标题 1"/>
          <p:cNvSpPr>
            <a:spLocks noGrp="1"/>
          </p:cNvSpPr>
          <p:nvPr>
            <p:ph type="title"/>
          </p:nvPr>
        </p:nvSpPr>
        <p:spPr/>
        <p:txBody>
          <a:bodyPr/>
          <a:lstStyle/>
          <a:p>
            <a:r>
              <a:rPr lang="en-US" altLang="zh-TW" dirty="0"/>
              <a:t>2.</a:t>
            </a:r>
            <a:r>
              <a:rPr lang="zh-TW" altLang="en-US" dirty="0"/>
              <a:t>離散表示 </a:t>
            </a:r>
            <a:r>
              <a:rPr lang="en-US" altLang="zh-TW" dirty="0"/>
              <a:t>- TF-IDF</a:t>
            </a:r>
            <a:endParaRPr lang="zh-TW" altLang="en-US" dirty="0"/>
          </a:p>
        </p:txBody>
      </p:sp>
      <p:sp>
        <p:nvSpPr>
          <p:cNvPr id="5" name="內容版面配置區 4"/>
          <p:cNvSpPr>
            <a:spLocks noGrp="1"/>
          </p:cNvSpPr>
          <p:nvPr>
            <p:ph sz="quarter" idx="13"/>
          </p:nvPr>
        </p:nvSpPr>
        <p:spPr/>
        <p:txBody>
          <a:bodyPr>
            <a:normAutofit/>
          </a:bodyPr>
          <a:lstStyle/>
          <a:p>
            <a:r>
              <a:rPr lang="en-US" altLang="zh-TW" sz="2400" dirty="0" err="1"/>
              <a:t>tf-idf</a:t>
            </a:r>
            <a:r>
              <a:rPr lang="en-US" altLang="zh-TW" sz="2400" dirty="0"/>
              <a:t> = </a:t>
            </a:r>
            <a:r>
              <a:rPr lang="en-US" altLang="zh-TW" sz="2400" dirty="0" err="1"/>
              <a:t>tf</a:t>
            </a:r>
            <a:r>
              <a:rPr lang="en-US" altLang="zh-TW" sz="2400" dirty="0"/>
              <a:t> x </a:t>
            </a:r>
            <a:r>
              <a:rPr lang="en-US" altLang="zh-TW" sz="2400" dirty="0" err="1" smtClean="0"/>
              <a:t>idf</a:t>
            </a:r>
            <a:endParaRPr lang="en-US" altLang="zh-TW" sz="2400" dirty="0" smtClean="0"/>
          </a:p>
          <a:p>
            <a:endParaRPr lang="zh-TW" altLang="en-US" dirty="0" smtClean="0"/>
          </a:p>
          <a:p>
            <a:endParaRPr lang="zh-TW" altLang="en-US" dirty="0"/>
          </a:p>
          <a:p>
            <a:pPr marL="0" indent="0">
              <a:buNone/>
            </a:pPr>
            <a:r>
              <a:rPr lang="zh-TW" altLang="en-US" dirty="0"/>
              <a:t/>
            </a:r>
            <a:br>
              <a:rPr lang="zh-TW" altLang="en-US" dirty="0"/>
            </a:br>
            <a:endParaRPr lang="zh-TW" altLang="en-US" dirty="0"/>
          </a:p>
        </p:txBody>
      </p:sp>
      <p:pic>
        <p:nvPicPr>
          <p:cNvPr id="7170" name="Picture 2" descr="E:\Delete\git_r\two_month_report\202011_2021_1\12_7_to_12_11_sixth\img\tf-idf_tab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238" y="2068512"/>
            <a:ext cx="7270713" cy="332263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7191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circle(in)">
                                      <p:cBhvr>
                                        <p:cTn id="7"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mtClean="0"/>
              <a:t>.</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2" name="标题 1"/>
          <p:cNvSpPr>
            <a:spLocks noGrp="1"/>
          </p:cNvSpPr>
          <p:nvPr>
            <p:ph type="title"/>
          </p:nvPr>
        </p:nvSpPr>
        <p:spPr/>
        <p:txBody>
          <a:bodyPr/>
          <a:lstStyle/>
          <a:p>
            <a:r>
              <a:rPr lang="en-US" altLang="zh-TW" dirty="0"/>
              <a:t>2.</a:t>
            </a:r>
            <a:r>
              <a:rPr lang="zh-TW" altLang="en-US" dirty="0"/>
              <a:t>離散表示 </a:t>
            </a:r>
            <a:r>
              <a:rPr lang="en-US" altLang="zh-TW" dirty="0"/>
              <a:t>- n-gram</a:t>
            </a:r>
            <a:r>
              <a:rPr lang="zh-TW" altLang="en-US" dirty="0"/>
              <a:t>模型</a:t>
            </a:r>
            <a:endParaRPr lang="zh-TW" altLang="en-US" dirty="0"/>
          </a:p>
        </p:txBody>
      </p:sp>
      <p:sp>
        <p:nvSpPr>
          <p:cNvPr id="5" name="內容版面配置區 4"/>
          <p:cNvSpPr>
            <a:spLocks noGrp="1"/>
          </p:cNvSpPr>
          <p:nvPr>
            <p:ph sz="quarter" idx="13"/>
          </p:nvPr>
        </p:nvSpPr>
        <p:spPr/>
        <p:txBody>
          <a:bodyPr>
            <a:normAutofit fontScale="92500" lnSpcReduction="20000"/>
          </a:bodyPr>
          <a:lstStyle/>
          <a:p>
            <a:r>
              <a:rPr lang="en-US" altLang="zh-TW" dirty="0"/>
              <a:t>n-gram</a:t>
            </a:r>
            <a:r>
              <a:rPr lang="zh-TW" altLang="en-US" dirty="0"/>
              <a:t>模型为了保持词的顺序，做了一个滑窗的操作，这里的</a:t>
            </a:r>
            <a:r>
              <a:rPr lang="en-US" altLang="zh-TW" dirty="0"/>
              <a:t>n</a:t>
            </a:r>
            <a:r>
              <a:rPr lang="zh-TW" altLang="en-US" dirty="0"/>
              <a:t>表示的就是滑窗的大小</a:t>
            </a:r>
            <a:r>
              <a:rPr lang="zh-TW" altLang="en-US" dirty="0" smtClean="0"/>
              <a:t>，</a:t>
            </a:r>
            <a:endParaRPr lang="en-US" altLang="zh-TW" dirty="0" smtClean="0"/>
          </a:p>
          <a:p>
            <a:r>
              <a:rPr lang="zh-TW" altLang="en-US" dirty="0" smtClean="0"/>
              <a:t>例如</a:t>
            </a:r>
            <a:r>
              <a:rPr lang="en-US" altLang="zh-TW" dirty="0"/>
              <a:t>2-gram</a:t>
            </a:r>
            <a:r>
              <a:rPr lang="zh-TW" altLang="en-US" dirty="0"/>
              <a:t>模型，也就是把</a:t>
            </a:r>
            <a:r>
              <a:rPr lang="en-US" altLang="zh-TW" dirty="0"/>
              <a:t>2</a:t>
            </a:r>
            <a:r>
              <a:rPr lang="zh-TW" altLang="en-US" dirty="0"/>
              <a:t>个词当做一组来处理，然后向后移动一个词的长度，再次组成另一组词，把这些生成一个字典，按照词袋模型的方式进行编码得到结果</a:t>
            </a:r>
            <a:r>
              <a:rPr lang="zh-TW" altLang="en-US" dirty="0" smtClean="0"/>
              <a:t>。</a:t>
            </a:r>
            <a:endParaRPr lang="en-US" altLang="zh-TW" dirty="0" smtClean="0"/>
          </a:p>
          <a:p>
            <a:endParaRPr lang="zh-TW" altLang="en-US" dirty="0"/>
          </a:p>
          <a:p>
            <a:r>
              <a:rPr lang="zh-TW" altLang="en-US" dirty="0"/>
              <a:t>例如：</a:t>
            </a:r>
          </a:p>
          <a:p>
            <a:r>
              <a:rPr lang="en-US" altLang="zh-TW" b="1" dirty="0"/>
              <a:t>John likes to watch movies. Mary likes too</a:t>
            </a:r>
            <a:endParaRPr lang="en-US" altLang="zh-TW" dirty="0"/>
          </a:p>
          <a:p>
            <a:r>
              <a:rPr lang="en-US" altLang="zh-TW" b="1" dirty="0"/>
              <a:t>John also likes to watch football games</a:t>
            </a:r>
            <a:r>
              <a:rPr lang="en-US" altLang="zh-TW" b="1" dirty="0" smtClean="0"/>
              <a:t>.</a:t>
            </a:r>
          </a:p>
          <a:p>
            <a:endParaRPr lang="en-US" altLang="zh-TW" dirty="0"/>
          </a:p>
          <a:p>
            <a:r>
              <a:rPr lang="zh-TW" altLang="en-US" dirty="0"/>
              <a:t>以上两句可以构造一个词典，</a:t>
            </a:r>
            <a:r>
              <a:rPr lang="en-US" altLang="zh-TW" b="1" dirty="0"/>
              <a:t>{"John likes”: 1, "likes to”: 2, "to watch”: 3, "watch movies”: 4, "Mary likes”: 5, "likes too”: 6, "John also”: 7, "also likes”: 8, “watch football”: 9, "football games": 10}</a:t>
            </a:r>
            <a:endParaRPr lang="en-US" altLang="zh-TW" dirty="0"/>
          </a:p>
          <a:p>
            <a:r>
              <a:rPr lang="zh-TW" altLang="en-US" dirty="0"/>
              <a:t>那么第一句的向量表示为：</a:t>
            </a:r>
            <a:r>
              <a:rPr lang="en-US" altLang="zh-TW" b="1" dirty="0"/>
              <a:t>[1, 1, 1, 1, 1, 1, 0, 0, 0, 0]</a:t>
            </a:r>
            <a:r>
              <a:rPr lang="zh-TW" altLang="en-US" dirty="0"/>
              <a:t>，其中第一个</a:t>
            </a:r>
            <a:r>
              <a:rPr lang="en-US" altLang="zh-TW" dirty="0"/>
              <a:t>1</a:t>
            </a:r>
            <a:r>
              <a:rPr lang="zh-TW" altLang="en-US" dirty="0"/>
              <a:t>表示</a:t>
            </a:r>
            <a:r>
              <a:rPr lang="en-US" altLang="zh-TW" b="1" dirty="0"/>
              <a:t>John likes</a:t>
            </a:r>
            <a:r>
              <a:rPr lang="zh-TW" altLang="en-US" dirty="0"/>
              <a:t>在该句中出现了</a:t>
            </a:r>
            <a:r>
              <a:rPr lang="en-US" altLang="zh-TW" dirty="0"/>
              <a:t>1</a:t>
            </a:r>
            <a:r>
              <a:rPr lang="zh-TW" altLang="en-US" dirty="0"/>
              <a:t>次，依次类推</a:t>
            </a:r>
            <a:r>
              <a:rPr lang="zh-TW" altLang="en-US" dirty="0" smtClean="0"/>
              <a:t>。</a:t>
            </a:r>
            <a:endParaRPr lang="en-US" altLang="zh-TW" dirty="0" smtClean="0"/>
          </a:p>
          <a:p>
            <a:endParaRPr lang="zh-TW" altLang="en-US" dirty="0"/>
          </a:p>
          <a:p>
            <a:r>
              <a:rPr lang="zh-TW" altLang="en-US" b="1" dirty="0"/>
              <a:t>缺点：</a:t>
            </a:r>
            <a:r>
              <a:rPr lang="zh-TW" altLang="en-US" dirty="0"/>
              <a:t>随着</a:t>
            </a:r>
            <a:r>
              <a:rPr lang="en-US" altLang="zh-TW" dirty="0"/>
              <a:t>n</a:t>
            </a:r>
            <a:r>
              <a:rPr lang="zh-TW" altLang="en-US" dirty="0"/>
              <a:t>的大小增加，词表会成指数型膨胀，会越来越大。</a:t>
            </a:r>
          </a:p>
          <a:p>
            <a:endParaRPr lang="zh-TW" altLang="en-US" dirty="0" smtClean="0"/>
          </a:p>
          <a:p>
            <a:endParaRPr lang="zh-TW" altLang="en-US" dirty="0"/>
          </a:p>
          <a:p>
            <a:pPr marL="0" indent="0">
              <a:buNone/>
            </a:pPr>
            <a:r>
              <a:rPr lang="zh-TW" altLang="en-US" dirty="0"/>
              <a:t/>
            </a:r>
            <a:br>
              <a:rPr lang="zh-TW" altLang="en-US" dirty="0"/>
            </a:br>
            <a:endParaRPr lang="zh-TW" altLang="en-US" dirty="0"/>
          </a:p>
        </p:txBody>
      </p:sp>
    </p:spTree>
    <p:custDataLst>
      <p:tags r:id="rId1"/>
    </p:custDataLst>
    <p:extLst>
      <p:ext uri="{BB962C8B-B14F-4D97-AF65-F5344CB8AC3E}">
        <p14:creationId xmlns:p14="http://schemas.microsoft.com/office/powerpoint/2010/main" val="2753023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TW" altLang="en-US" dirty="0"/>
              <a:t>分布式表示</a:t>
            </a:r>
          </a:p>
        </p:txBody>
      </p:sp>
      <p:sp>
        <p:nvSpPr>
          <p:cNvPr id="6" name="文本占位符 5"/>
          <p:cNvSpPr>
            <a:spLocks noGrp="1"/>
          </p:cNvSpPr>
          <p:nvPr>
            <p:ph type="body" idx="1"/>
          </p:nvPr>
        </p:nvSpPr>
        <p:spPr/>
        <p:txBody>
          <a:bodyPr/>
          <a:lstStyle/>
          <a:p>
            <a:pPr lvl="0">
              <a:lnSpc>
                <a:spcPct val="100000"/>
              </a:lnSpc>
            </a:pPr>
            <a:r>
              <a:rPr lang="en-US" altLang="zh-CN" dirty="0" smtClean="0"/>
              <a:t>Relations</a:t>
            </a:r>
            <a:endParaRPr lang="zh-CN" altLang="en-US" dirty="0"/>
          </a:p>
        </p:txBody>
      </p:sp>
      <p:sp>
        <p:nvSpPr>
          <p:cNvPr id="9" name="文本框 8">
            <a:extLst>
              <a:ext uri="{FF2B5EF4-FFF2-40B4-BE49-F238E27FC236}">
                <a16:creationId xmlns:a16="http://schemas.microsoft.com/office/drawing/2014/main" xmlns:p14="http://schemas.microsoft.com/office/powerpoint/2010/main" xmlns="" id="{04F69230-F3A6-4586-9371-A858F4763E9F}"/>
              </a:ext>
            </a:extLst>
          </p:cNvPr>
          <p:cNvSpPr txBox="1"/>
          <p:nvPr/>
        </p:nvSpPr>
        <p:spPr>
          <a:xfrm>
            <a:off x="4372784" y="3145769"/>
            <a:ext cx="1023516" cy="889909"/>
          </a:xfrm>
          <a:prstGeom prst="rect">
            <a:avLst/>
          </a:prstGeom>
          <a:noFill/>
          <a:ln w="117475">
            <a:noFill/>
          </a:ln>
        </p:spPr>
        <p:txBody>
          <a:bodyPr wrap="none" rtlCol="0">
            <a:prstTxWarp prst="textPlain">
              <a:avLst/>
            </a:prstTxWarp>
            <a:spAutoFit/>
          </a:bodyPr>
          <a:lstStyle/>
          <a:p>
            <a:r>
              <a:rPr lang="en-US" altLang="zh-CN" spc="100" dirty="0" smtClean="0">
                <a:latin typeface="Impact" panose="020B0806030902050204" pitchFamily="34" charset="0"/>
                <a:cs typeface="Arial" panose="020B0604020202020204" pitchFamily="34" charset="0"/>
              </a:rPr>
              <a:t>/</a:t>
            </a:r>
            <a:r>
              <a:rPr lang="en-US" altLang="zh-CN" sz="100" spc="100" dirty="0" smtClean="0">
                <a:latin typeface="Impact" panose="020B0806030902050204" pitchFamily="34" charset="0"/>
                <a:cs typeface="Arial" panose="020B0604020202020204" pitchFamily="34" charset="0"/>
              </a:rPr>
              <a:t> </a:t>
            </a:r>
            <a:r>
              <a:rPr lang="en-US" altLang="zh-CN" spc="100" dirty="0" smtClean="0">
                <a:latin typeface="Impact" panose="020B0806030902050204" pitchFamily="34" charset="0"/>
                <a:cs typeface="Arial" panose="020B0604020202020204" pitchFamily="34" charset="0"/>
              </a:rPr>
              <a:t>03</a:t>
            </a:r>
            <a:endParaRPr lang="zh-CN" altLang="en-US" spc="100" dirty="0">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4188077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mtClean="0"/>
              <a:t>.</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2" name="标题 1"/>
          <p:cNvSpPr>
            <a:spLocks noGrp="1"/>
          </p:cNvSpPr>
          <p:nvPr>
            <p:ph type="title"/>
          </p:nvPr>
        </p:nvSpPr>
        <p:spPr/>
        <p:txBody>
          <a:bodyPr/>
          <a:lstStyle/>
          <a:p>
            <a:r>
              <a:rPr lang="en-US" altLang="zh-TW" dirty="0"/>
              <a:t>3. </a:t>
            </a:r>
            <a:r>
              <a:rPr lang="zh-TW" altLang="en-US" dirty="0"/>
              <a:t>分布式表示</a:t>
            </a:r>
            <a:endParaRPr lang="zh-CN" altLang="en-US" dirty="0"/>
          </a:p>
        </p:txBody>
      </p:sp>
      <p:sp>
        <p:nvSpPr>
          <p:cNvPr id="5" name="內容版面配置區 4"/>
          <p:cNvSpPr>
            <a:spLocks noGrp="1"/>
          </p:cNvSpPr>
          <p:nvPr>
            <p:ph sz="quarter" idx="13"/>
          </p:nvPr>
        </p:nvSpPr>
        <p:spPr/>
        <p:txBody>
          <a:bodyPr/>
          <a:lstStyle/>
          <a:p>
            <a:r>
              <a:rPr lang="zh-CN" altLang="en-US" dirty="0"/>
              <a:t>科学家们为了提高模型的精度，又发明出了分布式的表示文本信息的方法，这就是这一节需要介绍的</a:t>
            </a:r>
            <a:r>
              <a:rPr lang="zh-CN" altLang="en-US" dirty="0" smtClean="0"/>
              <a:t>。</a:t>
            </a:r>
            <a:endParaRPr lang="en-US" altLang="zh-CN" dirty="0" smtClean="0"/>
          </a:p>
          <a:p>
            <a:endParaRPr lang="zh-CN" altLang="en-US" dirty="0"/>
          </a:p>
          <a:p>
            <a:r>
              <a:rPr lang="zh-CN" altLang="en-US" b="1" dirty="0"/>
              <a:t>用一个词附近的其它词来表示该词，这是现代统计自然语言处理中最有创见的想法之一</a:t>
            </a:r>
            <a:r>
              <a:rPr lang="zh-CN" altLang="en-US" b="1" dirty="0" smtClean="0"/>
              <a:t>。</a:t>
            </a:r>
            <a:endParaRPr lang="en-US" altLang="zh-CN" b="1" dirty="0" smtClean="0"/>
          </a:p>
          <a:p>
            <a:endParaRPr lang="zh-CN" altLang="en-US" dirty="0"/>
          </a:p>
          <a:p>
            <a:r>
              <a:rPr lang="zh-CN" altLang="en-US" dirty="0"/>
              <a:t>当初科学家发明这种方法是基于人的语言表达，认为一个词是由这个词的周边词汇一起来构成精确的语义信息</a:t>
            </a:r>
            <a:r>
              <a:rPr lang="zh-CN" altLang="en-US" dirty="0" smtClean="0"/>
              <a:t>。</a:t>
            </a:r>
            <a:endParaRPr lang="en-US" altLang="zh-CN" dirty="0" smtClean="0"/>
          </a:p>
          <a:p>
            <a:r>
              <a:rPr lang="zh-CN" altLang="en-US" dirty="0" smtClean="0"/>
              <a:t>就</a:t>
            </a:r>
            <a:r>
              <a:rPr lang="zh-CN" altLang="en-US" dirty="0"/>
              <a:t>好比，物以类聚人以群分，如果你想了解一个人，可以通过他周围的人进行了解，因为周围人都有一些共同点才能聚集起来。</a:t>
            </a:r>
          </a:p>
          <a:p>
            <a:endParaRPr lang="zh-TW" altLang="en-US" dirty="0"/>
          </a:p>
        </p:txBody>
      </p:sp>
      <p:grpSp>
        <p:nvGrpSpPr>
          <p:cNvPr id="6" name="组合 1"/>
          <p:cNvGrpSpPr/>
          <p:nvPr/>
        </p:nvGrpSpPr>
        <p:grpSpPr>
          <a:xfrm rot="19909569">
            <a:off x="8584274" y="4726027"/>
            <a:ext cx="3108269" cy="1467207"/>
            <a:chOff x="3910035" y="2324100"/>
            <a:chExt cx="4375427" cy="2208108"/>
          </a:xfrm>
        </p:grpSpPr>
        <p:grpSp>
          <p:nvGrpSpPr>
            <p:cNvPr id="7" name="组合 4">
              <a:extLst>
                <a:ext uri="{FF2B5EF4-FFF2-40B4-BE49-F238E27FC236}">
                  <a16:creationId xmlns="" xmlns:p14="http://schemas.microsoft.com/office/powerpoint/2010/main" xmlns:a16="http://schemas.microsoft.com/office/drawing/2014/main" id="{62CD7BAE-D5D1-4E39-9FBE-0BB137791422}"/>
                </a:ext>
              </a:extLst>
            </p:cNvPr>
            <p:cNvGrpSpPr/>
            <p:nvPr/>
          </p:nvGrpSpPr>
          <p:grpSpPr>
            <a:xfrm>
              <a:off x="6549579" y="2898933"/>
              <a:ext cx="1735883" cy="1585460"/>
              <a:chOff x="6549579" y="2898933"/>
              <a:chExt cx="1735883" cy="1585460"/>
            </a:xfrm>
          </p:grpSpPr>
          <p:sp>
            <p:nvSpPr>
              <p:cNvPr id="122" name="任意多边形 5">
                <a:extLst>
                  <a:ext uri="{FF2B5EF4-FFF2-40B4-BE49-F238E27FC236}">
                    <a16:creationId xmlns="" xmlns:p14="http://schemas.microsoft.com/office/powerpoint/2010/main" xmlns:a16="http://schemas.microsoft.com/office/drawing/2014/main" id="{FF08B83F-9D1B-4F77-AF38-D667D38FF852}"/>
                  </a:ext>
                </a:extLst>
              </p:cNvPr>
              <p:cNvSpPr/>
              <p:nvPr/>
            </p:nvSpPr>
            <p:spPr>
              <a:xfrm>
                <a:off x="6549579" y="2898933"/>
                <a:ext cx="1522642" cy="1522571"/>
              </a:xfrm>
              <a:custGeom>
                <a:avLst/>
                <a:gdLst>
                  <a:gd name="connsiteX0" fmla="*/ 1514570 w 1522642"/>
                  <a:gd name="connsiteY0" fmla="*/ 46768 h 1522571"/>
                  <a:gd name="connsiteX1" fmla="*/ 46768 w 1522642"/>
                  <a:gd name="connsiteY1" fmla="*/ 1514570 h 1522571"/>
                  <a:gd name="connsiteX2" fmla="*/ 8001 w 1522642"/>
                  <a:gd name="connsiteY2" fmla="*/ 1514570 h 1522571"/>
                  <a:gd name="connsiteX3" fmla="*/ 8001 w 1522642"/>
                  <a:gd name="connsiteY3" fmla="*/ 1514570 h 1522571"/>
                  <a:gd name="connsiteX4" fmla="*/ 8001 w 1522642"/>
                  <a:gd name="connsiteY4" fmla="*/ 1475804 h 1522571"/>
                  <a:gd name="connsiteX5" fmla="*/ 1475804 w 1522642"/>
                  <a:gd name="connsiteY5" fmla="*/ 8001 h 1522571"/>
                  <a:gd name="connsiteX6" fmla="*/ 1514570 w 1522642"/>
                  <a:gd name="connsiteY6" fmla="*/ 8001 h 1522571"/>
                  <a:gd name="connsiteX7" fmla="*/ 1514570 w 1522642"/>
                  <a:gd name="connsiteY7" fmla="*/ 8001 h 1522571"/>
                  <a:gd name="connsiteX8" fmla="*/ 1514570 w 1522642"/>
                  <a:gd name="connsiteY8" fmla="*/ 46768 h 1522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2642" h="1522571">
                    <a:moveTo>
                      <a:pt x="1514570" y="46768"/>
                    </a:moveTo>
                    <a:lnTo>
                      <a:pt x="46768" y="1514570"/>
                    </a:lnTo>
                    <a:cubicBezTo>
                      <a:pt x="36100" y="1525238"/>
                      <a:pt x="18669" y="1525238"/>
                      <a:pt x="8001" y="1514570"/>
                    </a:cubicBezTo>
                    <a:lnTo>
                      <a:pt x="8001" y="1514570"/>
                    </a:lnTo>
                    <a:cubicBezTo>
                      <a:pt x="-2667" y="1503902"/>
                      <a:pt x="-2667" y="1486472"/>
                      <a:pt x="8001" y="1475804"/>
                    </a:cubicBezTo>
                    <a:lnTo>
                      <a:pt x="1475804" y="8001"/>
                    </a:lnTo>
                    <a:cubicBezTo>
                      <a:pt x="1486472" y="-2667"/>
                      <a:pt x="1503902" y="-2667"/>
                      <a:pt x="1514570" y="8001"/>
                    </a:cubicBezTo>
                    <a:lnTo>
                      <a:pt x="1514570" y="8001"/>
                    </a:lnTo>
                    <a:cubicBezTo>
                      <a:pt x="1525334" y="18669"/>
                      <a:pt x="1525334" y="36004"/>
                      <a:pt x="1514570" y="46768"/>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123" name="任意多边形 6">
                <a:extLst>
                  <a:ext uri="{FF2B5EF4-FFF2-40B4-BE49-F238E27FC236}">
                    <a16:creationId xmlns="" xmlns:p14="http://schemas.microsoft.com/office/powerpoint/2010/main" xmlns:a16="http://schemas.microsoft.com/office/drawing/2014/main" id="{9CA4CFB4-29C1-494C-9849-1FBE29B4246E}"/>
                  </a:ext>
                </a:extLst>
              </p:cNvPr>
              <p:cNvSpPr/>
              <p:nvPr/>
            </p:nvSpPr>
            <p:spPr>
              <a:xfrm>
                <a:off x="7452883" y="3551920"/>
                <a:ext cx="651140" cy="651224"/>
              </a:xfrm>
              <a:custGeom>
                <a:avLst/>
                <a:gdLst>
                  <a:gd name="connsiteX0" fmla="*/ 639556 w 651140"/>
                  <a:gd name="connsiteY0" fmla="*/ 67389 h 651224"/>
                  <a:gd name="connsiteX1" fmla="*/ 67294 w 651140"/>
                  <a:gd name="connsiteY1" fmla="*/ 639651 h 651224"/>
                  <a:gd name="connsiteX2" fmla="*/ 11573 w 651140"/>
                  <a:gd name="connsiteY2" fmla="*/ 639651 h 651224"/>
                  <a:gd name="connsiteX3" fmla="*/ 11573 w 651140"/>
                  <a:gd name="connsiteY3" fmla="*/ 639651 h 651224"/>
                  <a:gd name="connsiteX4" fmla="*/ 11573 w 651140"/>
                  <a:gd name="connsiteY4" fmla="*/ 583835 h 651224"/>
                  <a:gd name="connsiteX5" fmla="*/ 583835 w 651140"/>
                  <a:gd name="connsiteY5" fmla="*/ 11573 h 651224"/>
                  <a:gd name="connsiteX6" fmla="*/ 639651 w 651140"/>
                  <a:gd name="connsiteY6" fmla="*/ 11573 h 651224"/>
                  <a:gd name="connsiteX7" fmla="*/ 639651 w 651140"/>
                  <a:gd name="connsiteY7" fmla="*/ 11573 h 651224"/>
                  <a:gd name="connsiteX8" fmla="*/ 639556 w 651140"/>
                  <a:gd name="connsiteY8" fmla="*/ 67389 h 65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140" h="651224">
                    <a:moveTo>
                      <a:pt x="639556" y="67389"/>
                    </a:moveTo>
                    <a:lnTo>
                      <a:pt x="67294" y="639651"/>
                    </a:lnTo>
                    <a:cubicBezTo>
                      <a:pt x="51864" y="655082"/>
                      <a:pt x="26908" y="655082"/>
                      <a:pt x="11573" y="639651"/>
                    </a:cubicBezTo>
                    <a:lnTo>
                      <a:pt x="11573" y="639651"/>
                    </a:lnTo>
                    <a:cubicBezTo>
                      <a:pt x="-3858" y="624221"/>
                      <a:pt x="-3858" y="599265"/>
                      <a:pt x="11573" y="583835"/>
                    </a:cubicBezTo>
                    <a:lnTo>
                      <a:pt x="583835" y="11573"/>
                    </a:lnTo>
                    <a:cubicBezTo>
                      <a:pt x="599265" y="-3858"/>
                      <a:pt x="624221" y="-3858"/>
                      <a:pt x="639651" y="11573"/>
                    </a:cubicBezTo>
                    <a:lnTo>
                      <a:pt x="639651" y="11573"/>
                    </a:lnTo>
                    <a:cubicBezTo>
                      <a:pt x="654987" y="27099"/>
                      <a:pt x="654987" y="52054"/>
                      <a:pt x="639556" y="67389"/>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24" name="任意多边形 7">
                <a:extLst>
                  <a:ext uri="{FF2B5EF4-FFF2-40B4-BE49-F238E27FC236}">
                    <a16:creationId xmlns="" xmlns:p14="http://schemas.microsoft.com/office/powerpoint/2010/main" xmlns:a16="http://schemas.microsoft.com/office/drawing/2014/main" id="{A9DAB7AA-59A3-4634-BAB9-64EFFC86140D}"/>
                  </a:ext>
                </a:extLst>
              </p:cNvPr>
              <p:cNvSpPr/>
              <p:nvPr/>
            </p:nvSpPr>
            <p:spPr>
              <a:xfrm>
                <a:off x="7168752" y="3326939"/>
                <a:ext cx="651105" cy="651224"/>
              </a:xfrm>
              <a:custGeom>
                <a:avLst/>
                <a:gdLst>
                  <a:gd name="connsiteX0" fmla="*/ 639556 w 651105"/>
                  <a:gd name="connsiteY0" fmla="*/ 67389 h 651224"/>
                  <a:gd name="connsiteX1" fmla="*/ 67294 w 651105"/>
                  <a:gd name="connsiteY1" fmla="*/ 639651 h 651224"/>
                  <a:gd name="connsiteX2" fmla="*/ 11573 w 651105"/>
                  <a:gd name="connsiteY2" fmla="*/ 639651 h 651224"/>
                  <a:gd name="connsiteX3" fmla="*/ 11573 w 651105"/>
                  <a:gd name="connsiteY3" fmla="*/ 639651 h 651224"/>
                  <a:gd name="connsiteX4" fmla="*/ 11573 w 651105"/>
                  <a:gd name="connsiteY4" fmla="*/ 583835 h 651224"/>
                  <a:gd name="connsiteX5" fmla="*/ 583835 w 651105"/>
                  <a:gd name="connsiteY5" fmla="*/ 11573 h 651224"/>
                  <a:gd name="connsiteX6" fmla="*/ 639651 w 651105"/>
                  <a:gd name="connsiteY6" fmla="*/ 11573 h 651224"/>
                  <a:gd name="connsiteX7" fmla="*/ 639651 w 651105"/>
                  <a:gd name="connsiteY7" fmla="*/ 11573 h 651224"/>
                  <a:gd name="connsiteX8" fmla="*/ 639556 w 651105"/>
                  <a:gd name="connsiteY8" fmla="*/ 67389 h 65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105" h="651224">
                    <a:moveTo>
                      <a:pt x="639556" y="67389"/>
                    </a:moveTo>
                    <a:lnTo>
                      <a:pt x="67294" y="639651"/>
                    </a:lnTo>
                    <a:cubicBezTo>
                      <a:pt x="51864" y="655082"/>
                      <a:pt x="26908" y="655082"/>
                      <a:pt x="11573" y="639651"/>
                    </a:cubicBezTo>
                    <a:lnTo>
                      <a:pt x="11573" y="639651"/>
                    </a:lnTo>
                    <a:cubicBezTo>
                      <a:pt x="-3858" y="624221"/>
                      <a:pt x="-3858" y="599265"/>
                      <a:pt x="11573" y="583835"/>
                    </a:cubicBezTo>
                    <a:lnTo>
                      <a:pt x="583835" y="11573"/>
                    </a:lnTo>
                    <a:cubicBezTo>
                      <a:pt x="599265" y="-3858"/>
                      <a:pt x="624221" y="-3858"/>
                      <a:pt x="639651" y="11573"/>
                    </a:cubicBezTo>
                    <a:lnTo>
                      <a:pt x="639651" y="11573"/>
                    </a:lnTo>
                    <a:cubicBezTo>
                      <a:pt x="654891" y="27099"/>
                      <a:pt x="654987" y="52054"/>
                      <a:pt x="639556" y="67389"/>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25" name="任意多边形 8">
                <a:extLst>
                  <a:ext uri="{FF2B5EF4-FFF2-40B4-BE49-F238E27FC236}">
                    <a16:creationId xmlns="" xmlns:p14="http://schemas.microsoft.com/office/powerpoint/2010/main" xmlns:a16="http://schemas.microsoft.com/office/drawing/2014/main" id="{0898AA1D-711C-4D61-8923-25D68A1F55F9}"/>
                  </a:ext>
                </a:extLst>
              </p:cNvPr>
              <p:cNvSpPr/>
              <p:nvPr/>
            </p:nvSpPr>
            <p:spPr>
              <a:xfrm>
                <a:off x="7102125" y="3242024"/>
                <a:ext cx="1076325" cy="1076289"/>
              </a:xfrm>
              <a:custGeom>
                <a:avLst/>
                <a:gdLst>
                  <a:gd name="connsiteX0" fmla="*/ 1053465 w 1076325"/>
                  <a:gd name="connsiteY0" fmla="*/ 133064 h 1076289"/>
                  <a:gd name="connsiteX1" fmla="*/ 133064 w 1076325"/>
                  <a:gd name="connsiteY1" fmla="*/ 1053465 h 1076289"/>
                  <a:gd name="connsiteX2" fmla="*/ 22860 w 1076325"/>
                  <a:gd name="connsiteY2" fmla="*/ 1053465 h 1076289"/>
                  <a:gd name="connsiteX3" fmla="*/ 22860 w 1076325"/>
                  <a:gd name="connsiteY3" fmla="*/ 1053465 h 1076289"/>
                  <a:gd name="connsiteX4" fmla="*/ 22860 w 1076325"/>
                  <a:gd name="connsiteY4" fmla="*/ 943261 h 1076289"/>
                  <a:gd name="connsiteX5" fmla="*/ 943261 w 1076325"/>
                  <a:gd name="connsiteY5" fmla="*/ 22860 h 1076289"/>
                  <a:gd name="connsiteX6" fmla="*/ 1053465 w 1076325"/>
                  <a:gd name="connsiteY6" fmla="*/ 22860 h 1076289"/>
                  <a:gd name="connsiteX7" fmla="*/ 1053465 w 1076325"/>
                  <a:gd name="connsiteY7" fmla="*/ 22860 h 1076289"/>
                  <a:gd name="connsiteX8" fmla="*/ 1053465 w 1076325"/>
                  <a:gd name="connsiteY8" fmla="*/ 133064 h 107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6325" h="1076289">
                    <a:moveTo>
                      <a:pt x="1053465" y="133064"/>
                    </a:moveTo>
                    <a:lnTo>
                      <a:pt x="133064" y="1053465"/>
                    </a:lnTo>
                    <a:cubicBezTo>
                      <a:pt x="102680" y="1083945"/>
                      <a:pt x="53245" y="1083850"/>
                      <a:pt x="22860" y="1053465"/>
                    </a:cubicBezTo>
                    <a:lnTo>
                      <a:pt x="22860" y="1053465"/>
                    </a:lnTo>
                    <a:cubicBezTo>
                      <a:pt x="-7620" y="1022985"/>
                      <a:pt x="-7620" y="973646"/>
                      <a:pt x="22860" y="943261"/>
                    </a:cubicBezTo>
                    <a:lnTo>
                      <a:pt x="943261" y="22860"/>
                    </a:lnTo>
                    <a:cubicBezTo>
                      <a:pt x="973741" y="-7620"/>
                      <a:pt x="1023080" y="-7620"/>
                      <a:pt x="1053465" y="22860"/>
                    </a:cubicBezTo>
                    <a:lnTo>
                      <a:pt x="1053465" y="22860"/>
                    </a:lnTo>
                    <a:cubicBezTo>
                      <a:pt x="1083945" y="53245"/>
                      <a:pt x="1083945" y="102584"/>
                      <a:pt x="1053465" y="133064"/>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126" name="任意多边形 9">
                <a:extLst>
                  <a:ext uri="{FF2B5EF4-FFF2-40B4-BE49-F238E27FC236}">
                    <a16:creationId xmlns="" xmlns:p14="http://schemas.microsoft.com/office/powerpoint/2010/main" xmlns:a16="http://schemas.microsoft.com/office/drawing/2014/main" id="{C2D664C0-7138-4842-B70A-831EF730F640}"/>
                  </a:ext>
                </a:extLst>
              </p:cNvPr>
              <p:cNvSpPr/>
              <p:nvPr/>
            </p:nvSpPr>
            <p:spPr>
              <a:xfrm>
                <a:off x="7067728" y="4002547"/>
                <a:ext cx="78831" cy="78866"/>
              </a:xfrm>
              <a:custGeom>
                <a:avLst/>
                <a:gdLst>
                  <a:gd name="connsiteX0" fmla="*/ 67258 w 78831"/>
                  <a:gd name="connsiteY0" fmla="*/ 11573 h 78866"/>
                  <a:gd name="connsiteX1" fmla="*/ 67258 w 78831"/>
                  <a:gd name="connsiteY1" fmla="*/ 67294 h 78866"/>
                  <a:gd name="connsiteX2" fmla="*/ 11537 w 78831"/>
                  <a:gd name="connsiteY2" fmla="*/ 67294 h 78866"/>
                  <a:gd name="connsiteX3" fmla="*/ 11537 w 78831"/>
                  <a:gd name="connsiteY3" fmla="*/ 11573 h 78866"/>
                  <a:gd name="connsiteX4" fmla="*/ 67258 w 78831"/>
                  <a:gd name="connsiteY4" fmla="*/ 11573 h 7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31" h="78866">
                    <a:moveTo>
                      <a:pt x="67258" y="11573"/>
                    </a:moveTo>
                    <a:cubicBezTo>
                      <a:pt x="82689" y="27003"/>
                      <a:pt x="82689" y="51959"/>
                      <a:pt x="67258" y="67294"/>
                    </a:cubicBezTo>
                    <a:cubicBezTo>
                      <a:pt x="51828" y="82725"/>
                      <a:pt x="26872" y="82725"/>
                      <a:pt x="11537" y="67294"/>
                    </a:cubicBezTo>
                    <a:cubicBezTo>
                      <a:pt x="-3798" y="51864"/>
                      <a:pt x="-3893" y="26908"/>
                      <a:pt x="11537" y="11573"/>
                    </a:cubicBezTo>
                    <a:cubicBezTo>
                      <a:pt x="26968" y="-3858"/>
                      <a:pt x="51923" y="-3858"/>
                      <a:pt x="67258" y="11573"/>
                    </a:cubicBezTo>
                    <a:close/>
                  </a:path>
                </a:pathLst>
              </a:custGeom>
              <a:solidFill>
                <a:srgbClr val="32E2FF"/>
              </a:solidFill>
              <a:ln w="9525" cap="flat">
                <a:noFill/>
                <a:prstDash val="solid"/>
                <a:miter/>
              </a:ln>
            </p:spPr>
            <p:txBody>
              <a:bodyPr rtlCol="0" anchor="ctr"/>
              <a:lstStyle/>
              <a:p>
                <a:endParaRPr lang="zh-CN" altLang="en-US"/>
              </a:p>
            </p:txBody>
          </p:sp>
          <p:sp>
            <p:nvSpPr>
              <p:cNvPr id="127" name="任意多边形 10">
                <a:extLst>
                  <a:ext uri="{FF2B5EF4-FFF2-40B4-BE49-F238E27FC236}">
                    <a16:creationId xmlns="" xmlns:p14="http://schemas.microsoft.com/office/powerpoint/2010/main" xmlns:a16="http://schemas.microsoft.com/office/drawing/2014/main" id="{A310AD0C-A4E9-4BB9-BBE1-17004EBE05D5}"/>
                  </a:ext>
                </a:extLst>
              </p:cNvPr>
              <p:cNvSpPr/>
              <p:nvPr/>
            </p:nvSpPr>
            <p:spPr>
              <a:xfrm>
                <a:off x="7639132" y="3064335"/>
                <a:ext cx="78831" cy="78867"/>
              </a:xfrm>
              <a:custGeom>
                <a:avLst/>
                <a:gdLst>
                  <a:gd name="connsiteX0" fmla="*/ 67259 w 78831"/>
                  <a:gd name="connsiteY0" fmla="*/ 11573 h 78867"/>
                  <a:gd name="connsiteX1" fmla="*/ 67259 w 78831"/>
                  <a:gd name="connsiteY1" fmla="*/ 67294 h 78867"/>
                  <a:gd name="connsiteX2" fmla="*/ 11537 w 78831"/>
                  <a:gd name="connsiteY2" fmla="*/ 67294 h 78867"/>
                  <a:gd name="connsiteX3" fmla="*/ 11537 w 78831"/>
                  <a:gd name="connsiteY3" fmla="*/ 11573 h 78867"/>
                  <a:gd name="connsiteX4" fmla="*/ 67259 w 78831"/>
                  <a:gd name="connsiteY4" fmla="*/ 11573 h 7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31" h="78867">
                    <a:moveTo>
                      <a:pt x="67259" y="11573"/>
                    </a:moveTo>
                    <a:cubicBezTo>
                      <a:pt x="82689" y="27003"/>
                      <a:pt x="82689" y="51959"/>
                      <a:pt x="67259" y="67294"/>
                    </a:cubicBezTo>
                    <a:cubicBezTo>
                      <a:pt x="51828" y="82725"/>
                      <a:pt x="26872" y="82725"/>
                      <a:pt x="11537" y="67294"/>
                    </a:cubicBezTo>
                    <a:cubicBezTo>
                      <a:pt x="-3798" y="51864"/>
                      <a:pt x="-3893" y="26908"/>
                      <a:pt x="11537" y="11573"/>
                    </a:cubicBezTo>
                    <a:cubicBezTo>
                      <a:pt x="26872" y="-3858"/>
                      <a:pt x="51828" y="-3858"/>
                      <a:pt x="67259" y="11573"/>
                    </a:cubicBezTo>
                    <a:close/>
                  </a:path>
                </a:pathLst>
              </a:custGeom>
              <a:solidFill>
                <a:srgbClr val="32E2FF"/>
              </a:solidFill>
              <a:ln w="9525" cap="flat">
                <a:noFill/>
                <a:prstDash val="solid"/>
                <a:miter/>
              </a:ln>
            </p:spPr>
            <p:txBody>
              <a:bodyPr rtlCol="0" anchor="ctr"/>
              <a:lstStyle/>
              <a:p>
                <a:endParaRPr lang="zh-CN" altLang="en-US"/>
              </a:p>
            </p:txBody>
          </p:sp>
          <p:sp>
            <p:nvSpPr>
              <p:cNvPr id="128" name="任意多边形 11">
                <a:extLst>
                  <a:ext uri="{FF2B5EF4-FFF2-40B4-BE49-F238E27FC236}">
                    <a16:creationId xmlns="" xmlns:p14="http://schemas.microsoft.com/office/powerpoint/2010/main" xmlns:a16="http://schemas.microsoft.com/office/drawing/2014/main" id="{E7515FCC-A587-4AF8-BA8E-74A1463EB552}"/>
                  </a:ext>
                </a:extLst>
              </p:cNvPr>
              <p:cNvSpPr/>
              <p:nvPr/>
            </p:nvSpPr>
            <p:spPr>
              <a:xfrm>
                <a:off x="8114870" y="3464480"/>
                <a:ext cx="78867" cy="78867"/>
              </a:xfrm>
              <a:custGeom>
                <a:avLst/>
                <a:gdLst>
                  <a:gd name="connsiteX0" fmla="*/ 67294 w 78867"/>
                  <a:gd name="connsiteY0" fmla="*/ 11573 h 78867"/>
                  <a:gd name="connsiteX1" fmla="*/ 67294 w 78867"/>
                  <a:gd name="connsiteY1" fmla="*/ 67294 h 78867"/>
                  <a:gd name="connsiteX2" fmla="*/ 11573 w 78867"/>
                  <a:gd name="connsiteY2" fmla="*/ 67294 h 78867"/>
                  <a:gd name="connsiteX3" fmla="*/ 11573 w 78867"/>
                  <a:gd name="connsiteY3" fmla="*/ 11573 h 78867"/>
                  <a:gd name="connsiteX4" fmla="*/ 67294 w 78867"/>
                  <a:gd name="connsiteY4" fmla="*/ 11573 h 7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7" h="78867">
                    <a:moveTo>
                      <a:pt x="67294" y="11573"/>
                    </a:moveTo>
                    <a:cubicBezTo>
                      <a:pt x="82725" y="27003"/>
                      <a:pt x="82725" y="51959"/>
                      <a:pt x="67294" y="67294"/>
                    </a:cubicBezTo>
                    <a:cubicBezTo>
                      <a:pt x="51864" y="82725"/>
                      <a:pt x="26908" y="82725"/>
                      <a:pt x="11573" y="67294"/>
                    </a:cubicBezTo>
                    <a:cubicBezTo>
                      <a:pt x="-3858" y="51864"/>
                      <a:pt x="-3858" y="26908"/>
                      <a:pt x="11573" y="11573"/>
                    </a:cubicBezTo>
                    <a:cubicBezTo>
                      <a:pt x="27004" y="-3858"/>
                      <a:pt x="51959" y="-3858"/>
                      <a:pt x="67294" y="11573"/>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29" name="任意多边形 12">
                <a:extLst>
                  <a:ext uri="{FF2B5EF4-FFF2-40B4-BE49-F238E27FC236}">
                    <a16:creationId xmlns="" xmlns:p14="http://schemas.microsoft.com/office/powerpoint/2010/main" xmlns:a16="http://schemas.microsoft.com/office/drawing/2014/main" id="{3EB5B6F1-DE94-4BBE-BAB4-FDB60C509B31}"/>
                  </a:ext>
                </a:extLst>
              </p:cNvPr>
              <p:cNvSpPr/>
              <p:nvPr/>
            </p:nvSpPr>
            <p:spPr>
              <a:xfrm>
                <a:off x="6933699" y="4315194"/>
                <a:ext cx="169211" cy="169199"/>
              </a:xfrm>
              <a:custGeom>
                <a:avLst/>
                <a:gdLst>
                  <a:gd name="connsiteX0" fmla="*/ 144423 w 169211"/>
                  <a:gd name="connsiteY0" fmla="*/ 24777 h 169199"/>
                  <a:gd name="connsiteX1" fmla="*/ 144423 w 169211"/>
                  <a:gd name="connsiteY1" fmla="*/ 144411 h 169199"/>
                  <a:gd name="connsiteX2" fmla="*/ 24789 w 169211"/>
                  <a:gd name="connsiteY2" fmla="*/ 144411 h 169199"/>
                  <a:gd name="connsiteX3" fmla="*/ 24789 w 169211"/>
                  <a:gd name="connsiteY3" fmla="*/ 24872 h 169199"/>
                  <a:gd name="connsiteX4" fmla="*/ 144423 w 169211"/>
                  <a:gd name="connsiteY4" fmla="*/ 24777 h 169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211" h="169199">
                    <a:moveTo>
                      <a:pt x="144423" y="24777"/>
                    </a:moveTo>
                    <a:cubicBezTo>
                      <a:pt x="177475" y="57829"/>
                      <a:pt x="177475" y="111359"/>
                      <a:pt x="144423" y="144411"/>
                    </a:cubicBezTo>
                    <a:cubicBezTo>
                      <a:pt x="111371" y="177463"/>
                      <a:pt x="57841" y="177463"/>
                      <a:pt x="24789" y="144411"/>
                    </a:cubicBezTo>
                    <a:cubicBezTo>
                      <a:pt x="-8263" y="111359"/>
                      <a:pt x="-8263" y="57829"/>
                      <a:pt x="24789" y="24872"/>
                    </a:cubicBezTo>
                    <a:cubicBezTo>
                      <a:pt x="57841" y="-8275"/>
                      <a:pt x="111371" y="-8275"/>
                      <a:pt x="144423" y="24777"/>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130" name="任意多边形 13">
                <a:extLst>
                  <a:ext uri="{FF2B5EF4-FFF2-40B4-BE49-F238E27FC236}">
                    <a16:creationId xmlns="" xmlns:p14="http://schemas.microsoft.com/office/powerpoint/2010/main" xmlns:a16="http://schemas.microsoft.com/office/drawing/2014/main" id="{156D75A7-EA41-4103-861E-E35BAFBC7A93}"/>
                  </a:ext>
                </a:extLst>
              </p:cNvPr>
              <p:cNvSpPr/>
              <p:nvPr/>
            </p:nvSpPr>
            <p:spPr>
              <a:xfrm>
                <a:off x="8206632" y="3365706"/>
                <a:ext cx="78831" cy="78867"/>
              </a:xfrm>
              <a:custGeom>
                <a:avLst/>
                <a:gdLst>
                  <a:gd name="connsiteX0" fmla="*/ 67258 w 78831"/>
                  <a:gd name="connsiteY0" fmla="*/ 11573 h 78867"/>
                  <a:gd name="connsiteX1" fmla="*/ 67258 w 78831"/>
                  <a:gd name="connsiteY1" fmla="*/ 67294 h 78867"/>
                  <a:gd name="connsiteX2" fmla="*/ 11537 w 78831"/>
                  <a:gd name="connsiteY2" fmla="*/ 67294 h 78867"/>
                  <a:gd name="connsiteX3" fmla="*/ 11537 w 78831"/>
                  <a:gd name="connsiteY3" fmla="*/ 11573 h 78867"/>
                  <a:gd name="connsiteX4" fmla="*/ 67258 w 78831"/>
                  <a:gd name="connsiteY4" fmla="*/ 11573 h 7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31" h="78867">
                    <a:moveTo>
                      <a:pt x="67258" y="11573"/>
                    </a:moveTo>
                    <a:cubicBezTo>
                      <a:pt x="82689" y="27003"/>
                      <a:pt x="82689" y="51959"/>
                      <a:pt x="67258" y="67294"/>
                    </a:cubicBezTo>
                    <a:cubicBezTo>
                      <a:pt x="51828" y="82725"/>
                      <a:pt x="26873" y="82725"/>
                      <a:pt x="11537" y="67294"/>
                    </a:cubicBezTo>
                    <a:cubicBezTo>
                      <a:pt x="-3798" y="51864"/>
                      <a:pt x="-3893" y="26908"/>
                      <a:pt x="11537" y="11573"/>
                    </a:cubicBezTo>
                    <a:cubicBezTo>
                      <a:pt x="26873" y="-3858"/>
                      <a:pt x="51828" y="-3858"/>
                      <a:pt x="67258" y="11573"/>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31" name="任意多边形 14">
                <a:extLst>
                  <a:ext uri="{FF2B5EF4-FFF2-40B4-BE49-F238E27FC236}">
                    <a16:creationId xmlns="" xmlns:p14="http://schemas.microsoft.com/office/powerpoint/2010/main" xmlns:a16="http://schemas.microsoft.com/office/drawing/2014/main" id="{03B5A499-EC3E-4FC9-9527-B16FCB142A96}"/>
                  </a:ext>
                </a:extLst>
              </p:cNvPr>
              <p:cNvSpPr/>
              <p:nvPr/>
            </p:nvSpPr>
            <p:spPr>
              <a:xfrm>
                <a:off x="6943786" y="3164252"/>
                <a:ext cx="672640" cy="673222"/>
              </a:xfrm>
              <a:custGeom>
                <a:avLst/>
                <a:gdLst>
                  <a:gd name="connsiteX0" fmla="*/ 605347 w 672640"/>
                  <a:gd name="connsiteY0" fmla="*/ 11573 h 673222"/>
                  <a:gd name="connsiteX1" fmla="*/ 12796 w 672640"/>
                  <a:gd name="connsiteY1" fmla="*/ 604123 h 673222"/>
                  <a:gd name="connsiteX2" fmla="*/ 9748 w 672640"/>
                  <a:gd name="connsiteY2" fmla="*/ 660416 h 673222"/>
                  <a:gd name="connsiteX3" fmla="*/ 66708 w 672640"/>
                  <a:gd name="connsiteY3" fmla="*/ 661654 h 673222"/>
                  <a:gd name="connsiteX4" fmla="*/ 661068 w 672640"/>
                  <a:gd name="connsiteY4" fmla="*/ 67294 h 673222"/>
                  <a:gd name="connsiteX5" fmla="*/ 661068 w 672640"/>
                  <a:gd name="connsiteY5" fmla="*/ 11573 h 673222"/>
                  <a:gd name="connsiteX6" fmla="*/ 661068 w 672640"/>
                  <a:gd name="connsiteY6" fmla="*/ 11573 h 673222"/>
                  <a:gd name="connsiteX7" fmla="*/ 605347 w 672640"/>
                  <a:gd name="connsiteY7" fmla="*/ 11573 h 67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40" h="673222">
                    <a:moveTo>
                      <a:pt x="605347" y="11573"/>
                    </a:moveTo>
                    <a:lnTo>
                      <a:pt x="12796" y="604123"/>
                    </a:lnTo>
                    <a:cubicBezTo>
                      <a:pt x="-2444" y="619363"/>
                      <a:pt x="-4825" y="644509"/>
                      <a:pt x="9748" y="660416"/>
                    </a:cubicBezTo>
                    <a:cubicBezTo>
                      <a:pt x="24988" y="677085"/>
                      <a:pt x="50896" y="677466"/>
                      <a:pt x="66708" y="661654"/>
                    </a:cubicBezTo>
                    <a:lnTo>
                      <a:pt x="661068" y="67294"/>
                    </a:lnTo>
                    <a:cubicBezTo>
                      <a:pt x="676498" y="51864"/>
                      <a:pt x="676498" y="26908"/>
                      <a:pt x="661068" y="11573"/>
                    </a:cubicBezTo>
                    <a:lnTo>
                      <a:pt x="661068" y="11573"/>
                    </a:lnTo>
                    <a:cubicBezTo>
                      <a:pt x="645732" y="-3858"/>
                      <a:pt x="620777" y="-3858"/>
                      <a:pt x="605347" y="11573"/>
                    </a:cubicBezTo>
                    <a:close/>
                  </a:path>
                </a:pathLst>
              </a:custGeom>
              <a:solidFill>
                <a:srgbClr val="9BE9EC">
                  <a:alpha val="50000"/>
                </a:srgbClr>
              </a:solidFill>
              <a:ln w="9525" cap="flat">
                <a:noFill/>
                <a:prstDash val="solid"/>
                <a:miter/>
              </a:ln>
            </p:spPr>
            <p:txBody>
              <a:bodyPr rtlCol="0" anchor="ctr"/>
              <a:lstStyle/>
              <a:p>
                <a:endParaRPr lang="zh-CN" altLang="en-US"/>
              </a:p>
            </p:txBody>
          </p:sp>
        </p:grpSp>
        <p:grpSp>
          <p:nvGrpSpPr>
            <p:cNvPr id="8" name="组合 15">
              <a:extLst>
                <a:ext uri="{FF2B5EF4-FFF2-40B4-BE49-F238E27FC236}">
                  <a16:creationId xmlns="" xmlns:p14="http://schemas.microsoft.com/office/powerpoint/2010/main" xmlns:a16="http://schemas.microsoft.com/office/drawing/2014/main" id="{62CD7BAE-D5D1-4E39-9FBE-0BB137791422}"/>
                </a:ext>
              </a:extLst>
            </p:cNvPr>
            <p:cNvGrpSpPr/>
            <p:nvPr/>
          </p:nvGrpSpPr>
          <p:grpSpPr>
            <a:xfrm>
              <a:off x="5412485" y="2452973"/>
              <a:ext cx="1735788" cy="1585460"/>
              <a:chOff x="5412485" y="2452973"/>
              <a:chExt cx="1735788" cy="1585460"/>
            </a:xfrm>
          </p:grpSpPr>
          <p:sp>
            <p:nvSpPr>
              <p:cNvPr id="112" name="任意多边形 16">
                <a:extLst>
                  <a:ext uri="{FF2B5EF4-FFF2-40B4-BE49-F238E27FC236}">
                    <a16:creationId xmlns="" xmlns:p14="http://schemas.microsoft.com/office/powerpoint/2010/main" xmlns:a16="http://schemas.microsoft.com/office/drawing/2014/main" id="{0AB35504-0A09-48E0-9393-90DB6E39BD24}"/>
                  </a:ext>
                </a:extLst>
              </p:cNvPr>
              <p:cNvSpPr/>
              <p:nvPr/>
            </p:nvSpPr>
            <p:spPr>
              <a:xfrm>
                <a:off x="5412485" y="2452973"/>
                <a:ext cx="1522571" cy="1522571"/>
              </a:xfrm>
              <a:custGeom>
                <a:avLst/>
                <a:gdLst>
                  <a:gd name="connsiteX0" fmla="*/ 1514570 w 1522571"/>
                  <a:gd name="connsiteY0" fmla="*/ 46768 h 1522571"/>
                  <a:gd name="connsiteX1" fmla="*/ 46768 w 1522571"/>
                  <a:gd name="connsiteY1" fmla="*/ 1514570 h 1522571"/>
                  <a:gd name="connsiteX2" fmla="*/ 8001 w 1522571"/>
                  <a:gd name="connsiteY2" fmla="*/ 1514570 h 1522571"/>
                  <a:gd name="connsiteX3" fmla="*/ 8001 w 1522571"/>
                  <a:gd name="connsiteY3" fmla="*/ 1514570 h 1522571"/>
                  <a:gd name="connsiteX4" fmla="*/ 8001 w 1522571"/>
                  <a:gd name="connsiteY4" fmla="*/ 1475804 h 1522571"/>
                  <a:gd name="connsiteX5" fmla="*/ 1475803 w 1522571"/>
                  <a:gd name="connsiteY5" fmla="*/ 8001 h 1522571"/>
                  <a:gd name="connsiteX6" fmla="*/ 1514570 w 1522571"/>
                  <a:gd name="connsiteY6" fmla="*/ 8001 h 1522571"/>
                  <a:gd name="connsiteX7" fmla="*/ 1514570 w 1522571"/>
                  <a:gd name="connsiteY7" fmla="*/ 8001 h 1522571"/>
                  <a:gd name="connsiteX8" fmla="*/ 1514570 w 1522571"/>
                  <a:gd name="connsiteY8" fmla="*/ 46768 h 1522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2571" h="1522571">
                    <a:moveTo>
                      <a:pt x="1514570" y="46768"/>
                    </a:moveTo>
                    <a:lnTo>
                      <a:pt x="46768" y="1514570"/>
                    </a:lnTo>
                    <a:cubicBezTo>
                      <a:pt x="36100" y="1525238"/>
                      <a:pt x="18669" y="1525238"/>
                      <a:pt x="8001" y="1514570"/>
                    </a:cubicBezTo>
                    <a:lnTo>
                      <a:pt x="8001" y="1514570"/>
                    </a:lnTo>
                    <a:cubicBezTo>
                      <a:pt x="-2667" y="1503902"/>
                      <a:pt x="-2667" y="1486472"/>
                      <a:pt x="8001" y="1475804"/>
                    </a:cubicBezTo>
                    <a:lnTo>
                      <a:pt x="1475803" y="8001"/>
                    </a:lnTo>
                    <a:cubicBezTo>
                      <a:pt x="1486471" y="-2667"/>
                      <a:pt x="1503902" y="-2667"/>
                      <a:pt x="1514570" y="8001"/>
                    </a:cubicBezTo>
                    <a:lnTo>
                      <a:pt x="1514570" y="8001"/>
                    </a:lnTo>
                    <a:cubicBezTo>
                      <a:pt x="1525238" y="18669"/>
                      <a:pt x="1525238" y="36004"/>
                      <a:pt x="1514570" y="46768"/>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113" name="任意多边形 17">
                <a:extLst>
                  <a:ext uri="{FF2B5EF4-FFF2-40B4-BE49-F238E27FC236}">
                    <a16:creationId xmlns="" xmlns:p14="http://schemas.microsoft.com/office/powerpoint/2010/main" xmlns:a16="http://schemas.microsoft.com/office/drawing/2014/main" id="{E963054D-BD49-419E-87A6-2340D5D52AD5}"/>
                  </a:ext>
                </a:extLst>
              </p:cNvPr>
              <p:cNvSpPr/>
              <p:nvPr/>
            </p:nvSpPr>
            <p:spPr>
              <a:xfrm>
                <a:off x="6315788" y="3105959"/>
                <a:ext cx="651069" cy="651224"/>
              </a:xfrm>
              <a:custGeom>
                <a:avLst/>
                <a:gdLst>
                  <a:gd name="connsiteX0" fmla="*/ 639556 w 651069"/>
                  <a:gd name="connsiteY0" fmla="*/ 67389 h 651224"/>
                  <a:gd name="connsiteX1" fmla="*/ 67294 w 651069"/>
                  <a:gd name="connsiteY1" fmla="*/ 639651 h 651224"/>
                  <a:gd name="connsiteX2" fmla="*/ 11573 w 651069"/>
                  <a:gd name="connsiteY2" fmla="*/ 639651 h 651224"/>
                  <a:gd name="connsiteX3" fmla="*/ 11573 w 651069"/>
                  <a:gd name="connsiteY3" fmla="*/ 639651 h 651224"/>
                  <a:gd name="connsiteX4" fmla="*/ 11573 w 651069"/>
                  <a:gd name="connsiteY4" fmla="*/ 583835 h 651224"/>
                  <a:gd name="connsiteX5" fmla="*/ 583835 w 651069"/>
                  <a:gd name="connsiteY5" fmla="*/ 11573 h 651224"/>
                  <a:gd name="connsiteX6" fmla="*/ 639652 w 651069"/>
                  <a:gd name="connsiteY6" fmla="*/ 11573 h 651224"/>
                  <a:gd name="connsiteX7" fmla="*/ 639652 w 651069"/>
                  <a:gd name="connsiteY7" fmla="*/ 11573 h 651224"/>
                  <a:gd name="connsiteX8" fmla="*/ 639556 w 651069"/>
                  <a:gd name="connsiteY8" fmla="*/ 67389 h 65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069" h="651224">
                    <a:moveTo>
                      <a:pt x="639556" y="67389"/>
                    </a:moveTo>
                    <a:lnTo>
                      <a:pt x="67294" y="639651"/>
                    </a:lnTo>
                    <a:cubicBezTo>
                      <a:pt x="51864" y="655082"/>
                      <a:pt x="26908" y="655082"/>
                      <a:pt x="11573" y="639651"/>
                    </a:cubicBezTo>
                    <a:lnTo>
                      <a:pt x="11573" y="639651"/>
                    </a:lnTo>
                    <a:cubicBezTo>
                      <a:pt x="-3858" y="624221"/>
                      <a:pt x="-3858" y="599265"/>
                      <a:pt x="11573" y="583835"/>
                    </a:cubicBezTo>
                    <a:lnTo>
                      <a:pt x="583835" y="11573"/>
                    </a:lnTo>
                    <a:cubicBezTo>
                      <a:pt x="599265" y="-3858"/>
                      <a:pt x="624221" y="-3858"/>
                      <a:pt x="639652" y="11573"/>
                    </a:cubicBezTo>
                    <a:lnTo>
                      <a:pt x="639652" y="11573"/>
                    </a:lnTo>
                    <a:cubicBezTo>
                      <a:pt x="654891" y="27099"/>
                      <a:pt x="654891" y="52054"/>
                      <a:pt x="639556" y="67389"/>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14" name="任意多边形 18">
                <a:extLst>
                  <a:ext uri="{FF2B5EF4-FFF2-40B4-BE49-F238E27FC236}">
                    <a16:creationId xmlns="" xmlns:p14="http://schemas.microsoft.com/office/powerpoint/2010/main" xmlns:a16="http://schemas.microsoft.com/office/drawing/2014/main" id="{5F8BBFEE-37A5-4888-80FF-2FC31FD2CFD7}"/>
                  </a:ext>
                </a:extLst>
              </p:cNvPr>
              <p:cNvSpPr/>
              <p:nvPr/>
            </p:nvSpPr>
            <p:spPr>
              <a:xfrm>
                <a:off x="6031562" y="2881074"/>
                <a:ext cx="651140" cy="651224"/>
              </a:xfrm>
              <a:custGeom>
                <a:avLst/>
                <a:gdLst>
                  <a:gd name="connsiteX0" fmla="*/ 639556 w 651140"/>
                  <a:gd name="connsiteY0" fmla="*/ 67389 h 651224"/>
                  <a:gd name="connsiteX1" fmla="*/ 67294 w 651140"/>
                  <a:gd name="connsiteY1" fmla="*/ 639651 h 651224"/>
                  <a:gd name="connsiteX2" fmla="*/ 11573 w 651140"/>
                  <a:gd name="connsiteY2" fmla="*/ 639651 h 651224"/>
                  <a:gd name="connsiteX3" fmla="*/ 11573 w 651140"/>
                  <a:gd name="connsiteY3" fmla="*/ 639651 h 651224"/>
                  <a:gd name="connsiteX4" fmla="*/ 11573 w 651140"/>
                  <a:gd name="connsiteY4" fmla="*/ 583835 h 651224"/>
                  <a:gd name="connsiteX5" fmla="*/ 583835 w 651140"/>
                  <a:gd name="connsiteY5" fmla="*/ 11573 h 651224"/>
                  <a:gd name="connsiteX6" fmla="*/ 639652 w 651140"/>
                  <a:gd name="connsiteY6" fmla="*/ 11573 h 651224"/>
                  <a:gd name="connsiteX7" fmla="*/ 639652 w 651140"/>
                  <a:gd name="connsiteY7" fmla="*/ 11573 h 651224"/>
                  <a:gd name="connsiteX8" fmla="*/ 639556 w 651140"/>
                  <a:gd name="connsiteY8" fmla="*/ 67389 h 65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140" h="651224">
                    <a:moveTo>
                      <a:pt x="639556" y="67389"/>
                    </a:moveTo>
                    <a:lnTo>
                      <a:pt x="67294" y="639651"/>
                    </a:lnTo>
                    <a:cubicBezTo>
                      <a:pt x="51864" y="655082"/>
                      <a:pt x="26908" y="655082"/>
                      <a:pt x="11573" y="639651"/>
                    </a:cubicBezTo>
                    <a:lnTo>
                      <a:pt x="11573" y="639651"/>
                    </a:lnTo>
                    <a:cubicBezTo>
                      <a:pt x="-3858" y="624221"/>
                      <a:pt x="-3858" y="599265"/>
                      <a:pt x="11573" y="583835"/>
                    </a:cubicBezTo>
                    <a:lnTo>
                      <a:pt x="583835" y="11573"/>
                    </a:lnTo>
                    <a:cubicBezTo>
                      <a:pt x="599265" y="-3858"/>
                      <a:pt x="624221" y="-3858"/>
                      <a:pt x="639652" y="11573"/>
                    </a:cubicBezTo>
                    <a:lnTo>
                      <a:pt x="639652" y="11573"/>
                    </a:lnTo>
                    <a:cubicBezTo>
                      <a:pt x="654987" y="27003"/>
                      <a:pt x="654987" y="51959"/>
                      <a:pt x="639556" y="67389"/>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15" name="任意多边形 19">
                <a:extLst>
                  <a:ext uri="{FF2B5EF4-FFF2-40B4-BE49-F238E27FC236}">
                    <a16:creationId xmlns="" xmlns:p14="http://schemas.microsoft.com/office/powerpoint/2010/main" xmlns:a16="http://schemas.microsoft.com/office/drawing/2014/main" id="{B2B86EB4-7C08-4EAD-A919-1A13F7BEEDDF}"/>
                  </a:ext>
                </a:extLst>
              </p:cNvPr>
              <p:cNvSpPr/>
              <p:nvPr/>
            </p:nvSpPr>
            <p:spPr>
              <a:xfrm>
                <a:off x="5965030" y="2796063"/>
                <a:ext cx="1076253" cy="1076289"/>
              </a:xfrm>
              <a:custGeom>
                <a:avLst/>
                <a:gdLst>
                  <a:gd name="connsiteX0" fmla="*/ 1053465 w 1076253"/>
                  <a:gd name="connsiteY0" fmla="*/ 133064 h 1076289"/>
                  <a:gd name="connsiteX1" fmla="*/ 133064 w 1076253"/>
                  <a:gd name="connsiteY1" fmla="*/ 1053465 h 1076289"/>
                  <a:gd name="connsiteX2" fmla="*/ 22860 w 1076253"/>
                  <a:gd name="connsiteY2" fmla="*/ 1053465 h 1076289"/>
                  <a:gd name="connsiteX3" fmla="*/ 22860 w 1076253"/>
                  <a:gd name="connsiteY3" fmla="*/ 1053465 h 1076289"/>
                  <a:gd name="connsiteX4" fmla="*/ 22860 w 1076253"/>
                  <a:gd name="connsiteY4" fmla="*/ 943261 h 1076289"/>
                  <a:gd name="connsiteX5" fmla="*/ 943261 w 1076253"/>
                  <a:gd name="connsiteY5" fmla="*/ 22860 h 1076289"/>
                  <a:gd name="connsiteX6" fmla="*/ 1053465 w 1076253"/>
                  <a:gd name="connsiteY6" fmla="*/ 22860 h 1076289"/>
                  <a:gd name="connsiteX7" fmla="*/ 1053465 w 1076253"/>
                  <a:gd name="connsiteY7" fmla="*/ 22860 h 1076289"/>
                  <a:gd name="connsiteX8" fmla="*/ 1053465 w 1076253"/>
                  <a:gd name="connsiteY8" fmla="*/ 133064 h 107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6253" h="1076289">
                    <a:moveTo>
                      <a:pt x="1053465" y="133064"/>
                    </a:moveTo>
                    <a:lnTo>
                      <a:pt x="133064" y="1053465"/>
                    </a:lnTo>
                    <a:cubicBezTo>
                      <a:pt x="102584" y="1083945"/>
                      <a:pt x="53245" y="1083850"/>
                      <a:pt x="22860" y="1053465"/>
                    </a:cubicBezTo>
                    <a:lnTo>
                      <a:pt x="22860" y="1053465"/>
                    </a:lnTo>
                    <a:cubicBezTo>
                      <a:pt x="-7620" y="1022985"/>
                      <a:pt x="-7620" y="973646"/>
                      <a:pt x="22860" y="943261"/>
                    </a:cubicBezTo>
                    <a:lnTo>
                      <a:pt x="943261" y="22860"/>
                    </a:lnTo>
                    <a:cubicBezTo>
                      <a:pt x="973741" y="-7620"/>
                      <a:pt x="1023080" y="-7620"/>
                      <a:pt x="1053465" y="22860"/>
                    </a:cubicBezTo>
                    <a:lnTo>
                      <a:pt x="1053465" y="22860"/>
                    </a:lnTo>
                    <a:cubicBezTo>
                      <a:pt x="1083850" y="53245"/>
                      <a:pt x="1083850" y="102584"/>
                      <a:pt x="1053465" y="133064"/>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116" name="任意多边形 20">
                <a:extLst>
                  <a:ext uri="{FF2B5EF4-FFF2-40B4-BE49-F238E27FC236}">
                    <a16:creationId xmlns="" xmlns:p14="http://schemas.microsoft.com/office/powerpoint/2010/main" xmlns:a16="http://schemas.microsoft.com/office/drawing/2014/main" id="{4C371B73-F680-46C9-86FD-787800404F88}"/>
                  </a:ext>
                </a:extLst>
              </p:cNvPr>
              <p:cNvSpPr/>
              <p:nvPr/>
            </p:nvSpPr>
            <p:spPr>
              <a:xfrm>
                <a:off x="5930597" y="3556587"/>
                <a:ext cx="78867" cy="78866"/>
              </a:xfrm>
              <a:custGeom>
                <a:avLst/>
                <a:gdLst>
                  <a:gd name="connsiteX0" fmla="*/ 67294 w 78867"/>
                  <a:gd name="connsiteY0" fmla="*/ 11573 h 78866"/>
                  <a:gd name="connsiteX1" fmla="*/ 67294 w 78867"/>
                  <a:gd name="connsiteY1" fmla="*/ 67294 h 78866"/>
                  <a:gd name="connsiteX2" fmla="*/ 11573 w 78867"/>
                  <a:gd name="connsiteY2" fmla="*/ 67294 h 78866"/>
                  <a:gd name="connsiteX3" fmla="*/ 11573 w 78867"/>
                  <a:gd name="connsiteY3" fmla="*/ 11573 h 78866"/>
                  <a:gd name="connsiteX4" fmla="*/ 67294 w 78867"/>
                  <a:gd name="connsiteY4" fmla="*/ 11573 h 7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7" h="78866">
                    <a:moveTo>
                      <a:pt x="67294" y="11573"/>
                    </a:moveTo>
                    <a:cubicBezTo>
                      <a:pt x="82725" y="27003"/>
                      <a:pt x="82725" y="51959"/>
                      <a:pt x="67294" y="67294"/>
                    </a:cubicBezTo>
                    <a:cubicBezTo>
                      <a:pt x="51864" y="82725"/>
                      <a:pt x="26908" y="82725"/>
                      <a:pt x="11573" y="67294"/>
                    </a:cubicBezTo>
                    <a:cubicBezTo>
                      <a:pt x="-3858" y="51864"/>
                      <a:pt x="-3858" y="26908"/>
                      <a:pt x="11573" y="11573"/>
                    </a:cubicBezTo>
                    <a:cubicBezTo>
                      <a:pt x="26908" y="-3858"/>
                      <a:pt x="51864" y="-3858"/>
                      <a:pt x="67294" y="11573"/>
                    </a:cubicBezTo>
                    <a:close/>
                  </a:path>
                </a:pathLst>
              </a:custGeom>
              <a:solidFill>
                <a:srgbClr val="32E2FF"/>
              </a:solidFill>
              <a:ln w="9525" cap="flat">
                <a:noFill/>
                <a:prstDash val="solid"/>
                <a:miter/>
              </a:ln>
            </p:spPr>
            <p:txBody>
              <a:bodyPr rtlCol="0" anchor="ctr"/>
              <a:lstStyle/>
              <a:p>
                <a:endParaRPr lang="zh-CN" altLang="en-US"/>
              </a:p>
            </p:txBody>
          </p:sp>
          <p:sp>
            <p:nvSpPr>
              <p:cNvPr id="117" name="任意多边形 21">
                <a:extLst>
                  <a:ext uri="{FF2B5EF4-FFF2-40B4-BE49-F238E27FC236}">
                    <a16:creationId xmlns="" xmlns:p14="http://schemas.microsoft.com/office/powerpoint/2010/main" xmlns:a16="http://schemas.microsoft.com/office/drawing/2014/main" id="{F3FC5841-DF69-476B-B699-1AA100FE8EA6}"/>
                  </a:ext>
                </a:extLst>
              </p:cNvPr>
              <p:cNvSpPr/>
              <p:nvPr/>
            </p:nvSpPr>
            <p:spPr>
              <a:xfrm>
                <a:off x="6501907" y="2618374"/>
                <a:ext cx="78866" cy="78867"/>
              </a:xfrm>
              <a:custGeom>
                <a:avLst/>
                <a:gdLst>
                  <a:gd name="connsiteX0" fmla="*/ 67294 w 78866"/>
                  <a:gd name="connsiteY0" fmla="*/ 11573 h 78867"/>
                  <a:gd name="connsiteX1" fmla="*/ 67294 w 78866"/>
                  <a:gd name="connsiteY1" fmla="*/ 67294 h 78867"/>
                  <a:gd name="connsiteX2" fmla="*/ 11573 w 78866"/>
                  <a:gd name="connsiteY2" fmla="*/ 67294 h 78867"/>
                  <a:gd name="connsiteX3" fmla="*/ 11573 w 78866"/>
                  <a:gd name="connsiteY3" fmla="*/ 11573 h 78867"/>
                  <a:gd name="connsiteX4" fmla="*/ 67294 w 78866"/>
                  <a:gd name="connsiteY4" fmla="*/ 11573 h 78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6" h="78867">
                    <a:moveTo>
                      <a:pt x="67294" y="11573"/>
                    </a:moveTo>
                    <a:cubicBezTo>
                      <a:pt x="82725" y="27003"/>
                      <a:pt x="82725" y="51959"/>
                      <a:pt x="67294" y="67294"/>
                    </a:cubicBezTo>
                    <a:cubicBezTo>
                      <a:pt x="51864" y="82725"/>
                      <a:pt x="26908" y="82725"/>
                      <a:pt x="11573" y="67294"/>
                    </a:cubicBezTo>
                    <a:cubicBezTo>
                      <a:pt x="-3858" y="51864"/>
                      <a:pt x="-3858" y="26908"/>
                      <a:pt x="11573" y="11573"/>
                    </a:cubicBezTo>
                    <a:cubicBezTo>
                      <a:pt x="27004" y="-3858"/>
                      <a:pt x="51959" y="-3858"/>
                      <a:pt x="67294" y="11573"/>
                    </a:cubicBezTo>
                    <a:close/>
                  </a:path>
                </a:pathLst>
              </a:custGeom>
              <a:solidFill>
                <a:srgbClr val="32E2FF"/>
              </a:solidFill>
              <a:ln w="9525" cap="flat">
                <a:noFill/>
                <a:prstDash val="solid"/>
                <a:miter/>
              </a:ln>
            </p:spPr>
            <p:txBody>
              <a:bodyPr rtlCol="0" anchor="ctr"/>
              <a:lstStyle/>
              <a:p>
                <a:endParaRPr lang="zh-CN" altLang="en-US"/>
              </a:p>
            </p:txBody>
          </p:sp>
          <p:sp>
            <p:nvSpPr>
              <p:cNvPr id="118" name="任意多边形 22">
                <a:extLst>
                  <a:ext uri="{FF2B5EF4-FFF2-40B4-BE49-F238E27FC236}">
                    <a16:creationId xmlns="" xmlns:p14="http://schemas.microsoft.com/office/powerpoint/2010/main" xmlns:a16="http://schemas.microsoft.com/office/drawing/2014/main" id="{5EC67B98-837E-4CA9-9757-8EF09726A042}"/>
                  </a:ext>
                </a:extLst>
              </p:cNvPr>
              <p:cNvSpPr/>
              <p:nvPr/>
            </p:nvSpPr>
            <p:spPr>
              <a:xfrm>
                <a:off x="6977776" y="3018520"/>
                <a:ext cx="78866" cy="78866"/>
              </a:xfrm>
              <a:custGeom>
                <a:avLst/>
                <a:gdLst>
                  <a:gd name="connsiteX0" fmla="*/ 67294 w 78866"/>
                  <a:gd name="connsiteY0" fmla="*/ 11573 h 78866"/>
                  <a:gd name="connsiteX1" fmla="*/ 67294 w 78866"/>
                  <a:gd name="connsiteY1" fmla="*/ 67294 h 78866"/>
                  <a:gd name="connsiteX2" fmla="*/ 11573 w 78866"/>
                  <a:gd name="connsiteY2" fmla="*/ 67294 h 78866"/>
                  <a:gd name="connsiteX3" fmla="*/ 11573 w 78866"/>
                  <a:gd name="connsiteY3" fmla="*/ 11573 h 78866"/>
                  <a:gd name="connsiteX4" fmla="*/ 67294 w 78866"/>
                  <a:gd name="connsiteY4" fmla="*/ 11573 h 7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6" h="78866">
                    <a:moveTo>
                      <a:pt x="67294" y="11573"/>
                    </a:moveTo>
                    <a:cubicBezTo>
                      <a:pt x="82725" y="27003"/>
                      <a:pt x="82725" y="51959"/>
                      <a:pt x="67294" y="67294"/>
                    </a:cubicBezTo>
                    <a:cubicBezTo>
                      <a:pt x="51863" y="82725"/>
                      <a:pt x="26908" y="82725"/>
                      <a:pt x="11573" y="67294"/>
                    </a:cubicBezTo>
                    <a:cubicBezTo>
                      <a:pt x="-3858" y="51864"/>
                      <a:pt x="-3858" y="26908"/>
                      <a:pt x="11573" y="11573"/>
                    </a:cubicBezTo>
                    <a:cubicBezTo>
                      <a:pt x="26908" y="-3858"/>
                      <a:pt x="51863" y="-3858"/>
                      <a:pt x="67294" y="11573"/>
                    </a:cubicBezTo>
                    <a:close/>
                  </a:path>
                </a:pathLst>
              </a:custGeom>
              <a:solidFill>
                <a:srgbClr val="32E2FF"/>
              </a:solidFill>
              <a:ln w="9525" cap="flat">
                <a:noFill/>
                <a:prstDash val="solid"/>
                <a:miter/>
              </a:ln>
            </p:spPr>
            <p:txBody>
              <a:bodyPr rtlCol="0" anchor="ctr"/>
              <a:lstStyle/>
              <a:p>
                <a:endParaRPr lang="zh-CN" altLang="en-US"/>
              </a:p>
            </p:txBody>
          </p:sp>
          <p:sp>
            <p:nvSpPr>
              <p:cNvPr id="119" name="任意多边形 23">
                <a:extLst>
                  <a:ext uri="{FF2B5EF4-FFF2-40B4-BE49-F238E27FC236}">
                    <a16:creationId xmlns="" xmlns:p14="http://schemas.microsoft.com/office/powerpoint/2010/main" xmlns:a16="http://schemas.microsoft.com/office/drawing/2014/main" id="{ECEAAB4C-F0C7-4A99-BC3E-0B118FD59174}"/>
                  </a:ext>
                </a:extLst>
              </p:cNvPr>
              <p:cNvSpPr/>
              <p:nvPr/>
            </p:nvSpPr>
            <p:spPr>
              <a:xfrm>
                <a:off x="5796604" y="3869305"/>
                <a:ext cx="169116" cy="169128"/>
              </a:xfrm>
              <a:custGeom>
                <a:avLst/>
                <a:gdLst>
                  <a:gd name="connsiteX0" fmla="*/ 144328 w 169116"/>
                  <a:gd name="connsiteY0" fmla="*/ 24706 h 169128"/>
                  <a:gd name="connsiteX1" fmla="*/ 144328 w 169116"/>
                  <a:gd name="connsiteY1" fmla="*/ 144340 h 169128"/>
                  <a:gd name="connsiteX2" fmla="*/ 24789 w 169116"/>
                  <a:gd name="connsiteY2" fmla="*/ 144340 h 169128"/>
                  <a:gd name="connsiteX3" fmla="*/ 24789 w 169116"/>
                  <a:gd name="connsiteY3" fmla="*/ 24801 h 169128"/>
                  <a:gd name="connsiteX4" fmla="*/ 144328 w 169116"/>
                  <a:gd name="connsiteY4" fmla="*/ 24706 h 169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6" h="169128">
                    <a:moveTo>
                      <a:pt x="144328" y="24706"/>
                    </a:moveTo>
                    <a:cubicBezTo>
                      <a:pt x="177379" y="57757"/>
                      <a:pt x="177379" y="111288"/>
                      <a:pt x="144328" y="144340"/>
                    </a:cubicBezTo>
                    <a:cubicBezTo>
                      <a:pt x="111276" y="177391"/>
                      <a:pt x="57745" y="177391"/>
                      <a:pt x="24789" y="144340"/>
                    </a:cubicBezTo>
                    <a:cubicBezTo>
                      <a:pt x="-8263" y="111288"/>
                      <a:pt x="-8263" y="57757"/>
                      <a:pt x="24789" y="24801"/>
                    </a:cubicBezTo>
                    <a:cubicBezTo>
                      <a:pt x="57745" y="-8251"/>
                      <a:pt x="111276" y="-8251"/>
                      <a:pt x="144328" y="24706"/>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120" name="任意多边形 24">
                <a:extLst>
                  <a:ext uri="{FF2B5EF4-FFF2-40B4-BE49-F238E27FC236}">
                    <a16:creationId xmlns="" xmlns:p14="http://schemas.microsoft.com/office/powerpoint/2010/main" xmlns:a16="http://schemas.microsoft.com/office/drawing/2014/main" id="{8973EB07-263D-4D8F-AE67-C79ECC848170}"/>
                  </a:ext>
                </a:extLst>
              </p:cNvPr>
              <p:cNvSpPr/>
              <p:nvPr/>
            </p:nvSpPr>
            <p:spPr>
              <a:xfrm>
                <a:off x="7069442" y="2919817"/>
                <a:ext cx="78831" cy="78795"/>
              </a:xfrm>
              <a:custGeom>
                <a:avLst/>
                <a:gdLst>
                  <a:gd name="connsiteX0" fmla="*/ 67259 w 78831"/>
                  <a:gd name="connsiteY0" fmla="*/ 11501 h 78795"/>
                  <a:gd name="connsiteX1" fmla="*/ 67259 w 78831"/>
                  <a:gd name="connsiteY1" fmla="*/ 67223 h 78795"/>
                  <a:gd name="connsiteX2" fmla="*/ 11537 w 78831"/>
                  <a:gd name="connsiteY2" fmla="*/ 67223 h 78795"/>
                  <a:gd name="connsiteX3" fmla="*/ 11537 w 78831"/>
                  <a:gd name="connsiteY3" fmla="*/ 11501 h 78795"/>
                  <a:gd name="connsiteX4" fmla="*/ 67259 w 78831"/>
                  <a:gd name="connsiteY4" fmla="*/ 11501 h 78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31" h="78795">
                    <a:moveTo>
                      <a:pt x="67259" y="11501"/>
                    </a:moveTo>
                    <a:cubicBezTo>
                      <a:pt x="82689" y="26932"/>
                      <a:pt x="82689" y="51887"/>
                      <a:pt x="67259" y="67223"/>
                    </a:cubicBezTo>
                    <a:cubicBezTo>
                      <a:pt x="51828" y="82653"/>
                      <a:pt x="26872" y="82653"/>
                      <a:pt x="11537" y="67223"/>
                    </a:cubicBezTo>
                    <a:cubicBezTo>
                      <a:pt x="-3798" y="51792"/>
                      <a:pt x="-3893" y="26837"/>
                      <a:pt x="11537" y="11501"/>
                    </a:cubicBezTo>
                    <a:cubicBezTo>
                      <a:pt x="26872" y="-3834"/>
                      <a:pt x="51923" y="-3834"/>
                      <a:pt x="67259" y="11501"/>
                    </a:cubicBezTo>
                    <a:close/>
                  </a:path>
                </a:pathLst>
              </a:custGeom>
              <a:solidFill>
                <a:srgbClr val="32E2FF"/>
              </a:solidFill>
              <a:ln w="9525" cap="flat">
                <a:noFill/>
                <a:prstDash val="solid"/>
                <a:miter/>
              </a:ln>
            </p:spPr>
            <p:txBody>
              <a:bodyPr rtlCol="0" anchor="ctr"/>
              <a:lstStyle/>
              <a:p>
                <a:endParaRPr lang="zh-CN" altLang="en-US"/>
              </a:p>
            </p:txBody>
          </p:sp>
          <p:sp>
            <p:nvSpPr>
              <p:cNvPr id="121" name="任意多边形 25">
                <a:extLst>
                  <a:ext uri="{FF2B5EF4-FFF2-40B4-BE49-F238E27FC236}">
                    <a16:creationId xmlns="" xmlns:p14="http://schemas.microsoft.com/office/powerpoint/2010/main" xmlns:a16="http://schemas.microsoft.com/office/drawing/2014/main" id="{7B267534-02E9-4C33-9B29-F9E63B545DB8}"/>
                  </a:ext>
                </a:extLst>
              </p:cNvPr>
              <p:cNvSpPr/>
              <p:nvPr/>
            </p:nvSpPr>
            <p:spPr>
              <a:xfrm>
                <a:off x="5806597" y="2718292"/>
                <a:ext cx="672640" cy="673222"/>
              </a:xfrm>
              <a:custGeom>
                <a:avLst/>
                <a:gdLst>
                  <a:gd name="connsiteX0" fmla="*/ 605347 w 672640"/>
                  <a:gd name="connsiteY0" fmla="*/ 11573 h 673222"/>
                  <a:gd name="connsiteX1" fmla="*/ 12796 w 672640"/>
                  <a:gd name="connsiteY1" fmla="*/ 604123 h 673222"/>
                  <a:gd name="connsiteX2" fmla="*/ 9748 w 672640"/>
                  <a:gd name="connsiteY2" fmla="*/ 660416 h 673222"/>
                  <a:gd name="connsiteX3" fmla="*/ 66708 w 672640"/>
                  <a:gd name="connsiteY3" fmla="*/ 661654 h 673222"/>
                  <a:gd name="connsiteX4" fmla="*/ 661068 w 672640"/>
                  <a:gd name="connsiteY4" fmla="*/ 67294 h 673222"/>
                  <a:gd name="connsiteX5" fmla="*/ 661068 w 672640"/>
                  <a:gd name="connsiteY5" fmla="*/ 11573 h 673222"/>
                  <a:gd name="connsiteX6" fmla="*/ 661068 w 672640"/>
                  <a:gd name="connsiteY6" fmla="*/ 11573 h 673222"/>
                  <a:gd name="connsiteX7" fmla="*/ 605347 w 672640"/>
                  <a:gd name="connsiteY7" fmla="*/ 11573 h 67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40" h="673222">
                    <a:moveTo>
                      <a:pt x="605347" y="11573"/>
                    </a:moveTo>
                    <a:lnTo>
                      <a:pt x="12796" y="604123"/>
                    </a:lnTo>
                    <a:cubicBezTo>
                      <a:pt x="-2444" y="619363"/>
                      <a:pt x="-4825" y="644509"/>
                      <a:pt x="9748" y="660416"/>
                    </a:cubicBezTo>
                    <a:cubicBezTo>
                      <a:pt x="24988" y="677085"/>
                      <a:pt x="50896" y="677466"/>
                      <a:pt x="66708" y="661654"/>
                    </a:cubicBezTo>
                    <a:lnTo>
                      <a:pt x="661068" y="67294"/>
                    </a:lnTo>
                    <a:cubicBezTo>
                      <a:pt x="676498" y="51864"/>
                      <a:pt x="676498" y="26908"/>
                      <a:pt x="661068" y="11573"/>
                    </a:cubicBezTo>
                    <a:lnTo>
                      <a:pt x="661068" y="11573"/>
                    </a:lnTo>
                    <a:cubicBezTo>
                      <a:pt x="645733" y="-3858"/>
                      <a:pt x="620777" y="-3858"/>
                      <a:pt x="605347" y="11573"/>
                    </a:cubicBezTo>
                    <a:close/>
                  </a:path>
                </a:pathLst>
              </a:custGeom>
              <a:solidFill>
                <a:srgbClr val="9BE9EC">
                  <a:alpha val="50000"/>
                </a:srgbClr>
              </a:solidFill>
              <a:ln w="9525" cap="flat">
                <a:noFill/>
                <a:prstDash val="solid"/>
                <a:miter/>
              </a:ln>
            </p:spPr>
            <p:txBody>
              <a:bodyPr rtlCol="0" anchor="ctr"/>
              <a:lstStyle/>
              <a:p>
                <a:endParaRPr lang="zh-CN" altLang="en-US"/>
              </a:p>
            </p:txBody>
          </p:sp>
        </p:grpSp>
        <p:grpSp>
          <p:nvGrpSpPr>
            <p:cNvPr id="9" name="组合 26">
              <a:extLst>
                <a:ext uri="{FF2B5EF4-FFF2-40B4-BE49-F238E27FC236}">
                  <a16:creationId xmlns="" xmlns:p14="http://schemas.microsoft.com/office/powerpoint/2010/main" xmlns:a16="http://schemas.microsoft.com/office/drawing/2014/main" id="{62CD7BAE-D5D1-4E39-9FBE-0BB137791422}"/>
                </a:ext>
              </a:extLst>
            </p:cNvPr>
            <p:cNvGrpSpPr/>
            <p:nvPr/>
          </p:nvGrpSpPr>
          <p:grpSpPr>
            <a:xfrm>
              <a:off x="3910035" y="2979300"/>
              <a:ext cx="1597057" cy="1458706"/>
              <a:chOff x="3910035" y="2979300"/>
              <a:chExt cx="1597057" cy="1458706"/>
            </a:xfrm>
          </p:grpSpPr>
          <p:sp>
            <p:nvSpPr>
              <p:cNvPr id="103" name="任意多边形 27">
                <a:extLst>
                  <a:ext uri="{FF2B5EF4-FFF2-40B4-BE49-F238E27FC236}">
                    <a16:creationId xmlns="" xmlns:p14="http://schemas.microsoft.com/office/powerpoint/2010/main" xmlns:a16="http://schemas.microsoft.com/office/drawing/2014/main" id="{388A3ACD-27A5-45B1-8344-35AD04E5A445}"/>
                  </a:ext>
                </a:extLst>
              </p:cNvPr>
              <p:cNvSpPr/>
              <p:nvPr/>
            </p:nvSpPr>
            <p:spPr>
              <a:xfrm>
                <a:off x="4106215" y="3037212"/>
                <a:ext cx="1400877" cy="1400794"/>
              </a:xfrm>
              <a:custGeom>
                <a:avLst/>
                <a:gdLst>
                  <a:gd name="connsiteX0" fmla="*/ 7346 w 1400877"/>
                  <a:gd name="connsiteY0" fmla="*/ 1357813 h 1400794"/>
                  <a:gd name="connsiteX1" fmla="*/ 1357801 w 1400877"/>
                  <a:gd name="connsiteY1" fmla="*/ 7358 h 1400794"/>
                  <a:gd name="connsiteX2" fmla="*/ 1393519 w 1400877"/>
                  <a:gd name="connsiteY2" fmla="*/ 7358 h 1400794"/>
                  <a:gd name="connsiteX3" fmla="*/ 1393519 w 1400877"/>
                  <a:gd name="connsiteY3" fmla="*/ 7358 h 1400794"/>
                  <a:gd name="connsiteX4" fmla="*/ 1393519 w 1400877"/>
                  <a:gd name="connsiteY4" fmla="*/ 42982 h 1400794"/>
                  <a:gd name="connsiteX5" fmla="*/ 43065 w 1400877"/>
                  <a:gd name="connsiteY5" fmla="*/ 1393436 h 1400794"/>
                  <a:gd name="connsiteX6" fmla="*/ 7441 w 1400877"/>
                  <a:gd name="connsiteY6" fmla="*/ 1393436 h 1400794"/>
                  <a:gd name="connsiteX7" fmla="*/ 7441 w 1400877"/>
                  <a:gd name="connsiteY7" fmla="*/ 1393436 h 1400794"/>
                  <a:gd name="connsiteX8" fmla="*/ 7346 w 1400877"/>
                  <a:gd name="connsiteY8" fmla="*/ 1357813 h 14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0877" h="1400794">
                    <a:moveTo>
                      <a:pt x="7346" y="1357813"/>
                    </a:moveTo>
                    <a:lnTo>
                      <a:pt x="1357801" y="7358"/>
                    </a:lnTo>
                    <a:cubicBezTo>
                      <a:pt x="1367611" y="-2453"/>
                      <a:pt x="1383614" y="-2453"/>
                      <a:pt x="1393519" y="7358"/>
                    </a:cubicBezTo>
                    <a:lnTo>
                      <a:pt x="1393519" y="7358"/>
                    </a:lnTo>
                    <a:cubicBezTo>
                      <a:pt x="1403330" y="17169"/>
                      <a:pt x="1403330" y="33171"/>
                      <a:pt x="1393519" y="42982"/>
                    </a:cubicBezTo>
                    <a:lnTo>
                      <a:pt x="43065" y="1393436"/>
                    </a:lnTo>
                    <a:cubicBezTo>
                      <a:pt x="33254" y="1403247"/>
                      <a:pt x="17252" y="1403247"/>
                      <a:pt x="7441" y="1393436"/>
                    </a:cubicBezTo>
                    <a:lnTo>
                      <a:pt x="7441" y="1393436"/>
                    </a:lnTo>
                    <a:cubicBezTo>
                      <a:pt x="-2465" y="1383625"/>
                      <a:pt x="-2465" y="1367623"/>
                      <a:pt x="7346" y="1357813"/>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104" name="任意多边形 28">
                <a:extLst>
                  <a:ext uri="{FF2B5EF4-FFF2-40B4-BE49-F238E27FC236}">
                    <a16:creationId xmlns="" xmlns:p14="http://schemas.microsoft.com/office/powerpoint/2010/main" xmlns:a16="http://schemas.microsoft.com/office/drawing/2014/main" id="{A95B42C8-7A1C-40DC-86AD-F78B8B829AE8}"/>
                  </a:ext>
                </a:extLst>
              </p:cNvPr>
              <p:cNvSpPr/>
              <p:nvPr/>
            </p:nvSpPr>
            <p:spPr>
              <a:xfrm>
                <a:off x="4076913" y="3237952"/>
                <a:ext cx="599170" cy="599170"/>
              </a:xfrm>
              <a:custGeom>
                <a:avLst/>
                <a:gdLst>
                  <a:gd name="connsiteX0" fmla="*/ 10644 w 599170"/>
                  <a:gd name="connsiteY0" fmla="*/ 537186 h 599170"/>
                  <a:gd name="connsiteX1" fmla="*/ 537186 w 599170"/>
                  <a:gd name="connsiteY1" fmla="*/ 10644 h 599170"/>
                  <a:gd name="connsiteX2" fmla="*/ 588526 w 599170"/>
                  <a:gd name="connsiteY2" fmla="*/ 10644 h 599170"/>
                  <a:gd name="connsiteX3" fmla="*/ 588526 w 599170"/>
                  <a:gd name="connsiteY3" fmla="*/ 10644 h 599170"/>
                  <a:gd name="connsiteX4" fmla="*/ 588526 w 599170"/>
                  <a:gd name="connsiteY4" fmla="*/ 61984 h 599170"/>
                  <a:gd name="connsiteX5" fmla="*/ 61984 w 599170"/>
                  <a:gd name="connsiteY5" fmla="*/ 588526 h 599170"/>
                  <a:gd name="connsiteX6" fmla="*/ 10644 w 599170"/>
                  <a:gd name="connsiteY6" fmla="*/ 588526 h 599170"/>
                  <a:gd name="connsiteX7" fmla="*/ 10644 w 599170"/>
                  <a:gd name="connsiteY7" fmla="*/ 588526 h 599170"/>
                  <a:gd name="connsiteX8" fmla="*/ 10644 w 599170"/>
                  <a:gd name="connsiteY8" fmla="*/ 537186 h 59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9170" h="599170">
                    <a:moveTo>
                      <a:pt x="10644" y="537186"/>
                    </a:moveTo>
                    <a:lnTo>
                      <a:pt x="537186" y="10644"/>
                    </a:lnTo>
                    <a:cubicBezTo>
                      <a:pt x="551379" y="-3548"/>
                      <a:pt x="574334" y="-3548"/>
                      <a:pt x="588526" y="10644"/>
                    </a:cubicBezTo>
                    <a:lnTo>
                      <a:pt x="588526" y="10644"/>
                    </a:lnTo>
                    <a:cubicBezTo>
                      <a:pt x="602718" y="24836"/>
                      <a:pt x="602718" y="47792"/>
                      <a:pt x="588526" y="61984"/>
                    </a:cubicBezTo>
                    <a:lnTo>
                      <a:pt x="61984" y="588526"/>
                    </a:lnTo>
                    <a:cubicBezTo>
                      <a:pt x="47792" y="602718"/>
                      <a:pt x="24836" y="602718"/>
                      <a:pt x="10644" y="588526"/>
                    </a:cubicBezTo>
                    <a:lnTo>
                      <a:pt x="10644" y="588526"/>
                    </a:lnTo>
                    <a:cubicBezTo>
                      <a:pt x="-3548" y="574334"/>
                      <a:pt x="-3548" y="551378"/>
                      <a:pt x="10644" y="537186"/>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05" name="任意多边形 30">
                <a:extLst>
                  <a:ext uri="{FF2B5EF4-FFF2-40B4-BE49-F238E27FC236}">
                    <a16:creationId xmlns="" xmlns:p14="http://schemas.microsoft.com/office/powerpoint/2010/main" xmlns:a16="http://schemas.microsoft.com/office/drawing/2014/main" id="{7D1D18EE-90F4-4740-BEBE-9C08295A3B6B}"/>
                  </a:ext>
                </a:extLst>
              </p:cNvPr>
              <p:cNvSpPr/>
              <p:nvPr/>
            </p:nvSpPr>
            <p:spPr>
              <a:xfrm>
                <a:off x="4008452" y="3132058"/>
                <a:ext cx="990218" cy="990219"/>
              </a:xfrm>
              <a:custGeom>
                <a:avLst/>
                <a:gdLst>
                  <a:gd name="connsiteX0" fmla="*/ 21003 w 990218"/>
                  <a:gd name="connsiteY0" fmla="*/ 867775 h 990219"/>
                  <a:gd name="connsiteX1" fmla="*/ 867775 w 990218"/>
                  <a:gd name="connsiteY1" fmla="*/ 21003 h 990219"/>
                  <a:gd name="connsiteX2" fmla="*/ 969216 w 990218"/>
                  <a:gd name="connsiteY2" fmla="*/ 21003 h 990219"/>
                  <a:gd name="connsiteX3" fmla="*/ 969216 w 990218"/>
                  <a:gd name="connsiteY3" fmla="*/ 21003 h 990219"/>
                  <a:gd name="connsiteX4" fmla="*/ 969216 w 990218"/>
                  <a:gd name="connsiteY4" fmla="*/ 122444 h 990219"/>
                  <a:gd name="connsiteX5" fmla="*/ 122444 w 990218"/>
                  <a:gd name="connsiteY5" fmla="*/ 969216 h 990219"/>
                  <a:gd name="connsiteX6" fmla="*/ 21003 w 990218"/>
                  <a:gd name="connsiteY6" fmla="*/ 969216 h 990219"/>
                  <a:gd name="connsiteX7" fmla="*/ 21003 w 990218"/>
                  <a:gd name="connsiteY7" fmla="*/ 969216 h 990219"/>
                  <a:gd name="connsiteX8" fmla="*/ 21003 w 990218"/>
                  <a:gd name="connsiteY8" fmla="*/ 867775 h 99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218" h="990219">
                    <a:moveTo>
                      <a:pt x="21003" y="867775"/>
                    </a:moveTo>
                    <a:lnTo>
                      <a:pt x="867775" y="21003"/>
                    </a:lnTo>
                    <a:cubicBezTo>
                      <a:pt x="895779" y="-7001"/>
                      <a:pt x="941213" y="-7001"/>
                      <a:pt x="969216" y="21003"/>
                    </a:cubicBezTo>
                    <a:lnTo>
                      <a:pt x="969216" y="21003"/>
                    </a:lnTo>
                    <a:cubicBezTo>
                      <a:pt x="997220" y="49006"/>
                      <a:pt x="997220" y="94440"/>
                      <a:pt x="969216" y="122444"/>
                    </a:cubicBezTo>
                    <a:lnTo>
                      <a:pt x="122444" y="969216"/>
                    </a:lnTo>
                    <a:cubicBezTo>
                      <a:pt x="94440" y="997220"/>
                      <a:pt x="49006" y="997220"/>
                      <a:pt x="21003" y="969216"/>
                    </a:cubicBezTo>
                    <a:lnTo>
                      <a:pt x="21003" y="969216"/>
                    </a:lnTo>
                    <a:cubicBezTo>
                      <a:pt x="-7001" y="941213"/>
                      <a:pt x="-7001" y="895874"/>
                      <a:pt x="21003" y="867775"/>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106" name="任意多边形 31">
                <a:extLst>
                  <a:ext uri="{FF2B5EF4-FFF2-40B4-BE49-F238E27FC236}">
                    <a16:creationId xmlns="" xmlns:p14="http://schemas.microsoft.com/office/powerpoint/2010/main" xmlns:a16="http://schemas.microsoft.com/office/drawing/2014/main" id="{61CB589F-7600-444A-92D6-126D13C9FFD5}"/>
                  </a:ext>
                </a:extLst>
              </p:cNvPr>
              <p:cNvSpPr/>
              <p:nvPr/>
            </p:nvSpPr>
            <p:spPr>
              <a:xfrm>
                <a:off x="4957881" y="3349966"/>
                <a:ext cx="72628" cy="72628"/>
              </a:xfrm>
              <a:custGeom>
                <a:avLst/>
                <a:gdLst>
                  <a:gd name="connsiteX0" fmla="*/ 10644 w 72628"/>
                  <a:gd name="connsiteY0" fmla="*/ 61984 h 72628"/>
                  <a:gd name="connsiteX1" fmla="*/ 10644 w 72628"/>
                  <a:gd name="connsiteY1" fmla="*/ 10644 h 72628"/>
                  <a:gd name="connsiteX2" fmla="*/ 61984 w 72628"/>
                  <a:gd name="connsiteY2" fmla="*/ 10644 h 72628"/>
                  <a:gd name="connsiteX3" fmla="*/ 61984 w 72628"/>
                  <a:gd name="connsiteY3" fmla="*/ 61984 h 72628"/>
                  <a:gd name="connsiteX4" fmla="*/ 10644 w 72628"/>
                  <a:gd name="connsiteY4" fmla="*/ 61984 h 7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8" h="72628">
                    <a:moveTo>
                      <a:pt x="10644" y="61984"/>
                    </a:moveTo>
                    <a:cubicBezTo>
                      <a:pt x="-3548" y="47792"/>
                      <a:pt x="-3548" y="24836"/>
                      <a:pt x="10644" y="10644"/>
                    </a:cubicBezTo>
                    <a:cubicBezTo>
                      <a:pt x="24836" y="-3548"/>
                      <a:pt x="47792" y="-3548"/>
                      <a:pt x="61984" y="10644"/>
                    </a:cubicBezTo>
                    <a:cubicBezTo>
                      <a:pt x="76176" y="24836"/>
                      <a:pt x="76176" y="47792"/>
                      <a:pt x="61984" y="61984"/>
                    </a:cubicBezTo>
                    <a:cubicBezTo>
                      <a:pt x="47696" y="76176"/>
                      <a:pt x="24741" y="76176"/>
                      <a:pt x="10644" y="61984"/>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07" name="任意多边形 32">
                <a:extLst>
                  <a:ext uri="{FF2B5EF4-FFF2-40B4-BE49-F238E27FC236}">
                    <a16:creationId xmlns="" xmlns:p14="http://schemas.microsoft.com/office/powerpoint/2010/main" xmlns:a16="http://schemas.microsoft.com/office/drawing/2014/main" id="{B3AE3F63-F6FF-4C2C-82E3-6BF91240B047}"/>
                  </a:ext>
                </a:extLst>
              </p:cNvPr>
              <p:cNvSpPr/>
              <p:nvPr/>
            </p:nvSpPr>
            <p:spPr>
              <a:xfrm>
                <a:off x="4432101" y="4213217"/>
                <a:ext cx="72628" cy="72556"/>
              </a:xfrm>
              <a:custGeom>
                <a:avLst/>
                <a:gdLst>
                  <a:gd name="connsiteX0" fmla="*/ 10644 w 72628"/>
                  <a:gd name="connsiteY0" fmla="*/ 61984 h 72556"/>
                  <a:gd name="connsiteX1" fmla="*/ 10644 w 72628"/>
                  <a:gd name="connsiteY1" fmla="*/ 10644 h 72556"/>
                  <a:gd name="connsiteX2" fmla="*/ 61984 w 72628"/>
                  <a:gd name="connsiteY2" fmla="*/ 10644 h 72556"/>
                  <a:gd name="connsiteX3" fmla="*/ 61984 w 72628"/>
                  <a:gd name="connsiteY3" fmla="*/ 61984 h 72556"/>
                  <a:gd name="connsiteX4" fmla="*/ 10644 w 72628"/>
                  <a:gd name="connsiteY4" fmla="*/ 61984 h 72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8" h="72556">
                    <a:moveTo>
                      <a:pt x="10644" y="61984"/>
                    </a:moveTo>
                    <a:cubicBezTo>
                      <a:pt x="-3548" y="47792"/>
                      <a:pt x="-3548" y="24836"/>
                      <a:pt x="10644" y="10644"/>
                    </a:cubicBezTo>
                    <a:cubicBezTo>
                      <a:pt x="24836" y="-3548"/>
                      <a:pt x="47792" y="-3548"/>
                      <a:pt x="61984" y="10644"/>
                    </a:cubicBezTo>
                    <a:cubicBezTo>
                      <a:pt x="76176" y="24836"/>
                      <a:pt x="76176" y="47792"/>
                      <a:pt x="61984" y="61984"/>
                    </a:cubicBezTo>
                    <a:cubicBezTo>
                      <a:pt x="47792" y="76081"/>
                      <a:pt x="24836" y="76081"/>
                      <a:pt x="10644" y="61984"/>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08" name="任意多边形 33">
                <a:extLst>
                  <a:ext uri="{FF2B5EF4-FFF2-40B4-BE49-F238E27FC236}">
                    <a16:creationId xmlns="" xmlns:p14="http://schemas.microsoft.com/office/powerpoint/2010/main" xmlns:a16="http://schemas.microsoft.com/office/drawing/2014/main" id="{3F1A1C8B-AFB2-4EC4-9A94-66C1B1E4AEB2}"/>
                  </a:ext>
                </a:extLst>
              </p:cNvPr>
              <p:cNvSpPr/>
              <p:nvPr/>
            </p:nvSpPr>
            <p:spPr>
              <a:xfrm>
                <a:off x="3994332" y="3844980"/>
                <a:ext cx="72628" cy="72628"/>
              </a:xfrm>
              <a:custGeom>
                <a:avLst/>
                <a:gdLst>
                  <a:gd name="connsiteX0" fmla="*/ 10644 w 72628"/>
                  <a:gd name="connsiteY0" fmla="*/ 61984 h 72628"/>
                  <a:gd name="connsiteX1" fmla="*/ 10644 w 72628"/>
                  <a:gd name="connsiteY1" fmla="*/ 10644 h 72628"/>
                  <a:gd name="connsiteX2" fmla="*/ 61984 w 72628"/>
                  <a:gd name="connsiteY2" fmla="*/ 10644 h 72628"/>
                  <a:gd name="connsiteX3" fmla="*/ 61984 w 72628"/>
                  <a:gd name="connsiteY3" fmla="*/ 61984 h 72628"/>
                  <a:gd name="connsiteX4" fmla="*/ 10644 w 72628"/>
                  <a:gd name="connsiteY4" fmla="*/ 61984 h 7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8" h="72628">
                    <a:moveTo>
                      <a:pt x="10644" y="61984"/>
                    </a:moveTo>
                    <a:cubicBezTo>
                      <a:pt x="-3548" y="47792"/>
                      <a:pt x="-3548" y="24836"/>
                      <a:pt x="10644" y="10644"/>
                    </a:cubicBezTo>
                    <a:cubicBezTo>
                      <a:pt x="24836" y="-3548"/>
                      <a:pt x="47792" y="-3548"/>
                      <a:pt x="61984" y="10644"/>
                    </a:cubicBezTo>
                    <a:cubicBezTo>
                      <a:pt x="76176" y="24836"/>
                      <a:pt x="76176" y="47792"/>
                      <a:pt x="61984" y="61984"/>
                    </a:cubicBezTo>
                    <a:cubicBezTo>
                      <a:pt x="47792" y="76176"/>
                      <a:pt x="24836" y="76176"/>
                      <a:pt x="10644" y="61984"/>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09" name="任意多边形 34">
                <a:extLst>
                  <a:ext uri="{FF2B5EF4-FFF2-40B4-BE49-F238E27FC236}">
                    <a16:creationId xmlns="" xmlns:p14="http://schemas.microsoft.com/office/powerpoint/2010/main" xmlns:a16="http://schemas.microsoft.com/office/drawing/2014/main" id="{44060B75-681F-4F40-BC03-9EA750BC320D}"/>
                  </a:ext>
                </a:extLst>
              </p:cNvPr>
              <p:cNvSpPr/>
              <p:nvPr/>
            </p:nvSpPr>
            <p:spPr>
              <a:xfrm>
                <a:off x="4998124" y="2979300"/>
                <a:ext cx="155590" cy="155590"/>
              </a:xfrm>
              <a:custGeom>
                <a:avLst/>
                <a:gdLst>
                  <a:gd name="connsiteX0" fmla="*/ 22789 w 155590"/>
                  <a:gd name="connsiteY0" fmla="*/ 132802 h 155590"/>
                  <a:gd name="connsiteX1" fmla="*/ 22789 w 155590"/>
                  <a:gd name="connsiteY1" fmla="*/ 22789 h 155590"/>
                  <a:gd name="connsiteX2" fmla="*/ 132802 w 155590"/>
                  <a:gd name="connsiteY2" fmla="*/ 22789 h 155590"/>
                  <a:gd name="connsiteX3" fmla="*/ 132802 w 155590"/>
                  <a:gd name="connsiteY3" fmla="*/ 132802 h 155590"/>
                  <a:gd name="connsiteX4" fmla="*/ 22789 w 155590"/>
                  <a:gd name="connsiteY4" fmla="*/ 132802 h 155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90" h="155590">
                    <a:moveTo>
                      <a:pt x="22789" y="132802"/>
                    </a:moveTo>
                    <a:cubicBezTo>
                      <a:pt x="-7596" y="102418"/>
                      <a:pt x="-7596" y="53173"/>
                      <a:pt x="22789" y="22789"/>
                    </a:cubicBezTo>
                    <a:cubicBezTo>
                      <a:pt x="53173" y="-7596"/>
                      <a:pt x="102418" y="-7596"/>
                      <a:pt x="132802" y="22789"/>
                    </a:cubicBezTo>
                    <a:cubicBezTo>
                      <a:pt x="163187" y="53173"/>
                      <a:pt x="163187" y="102418"/>
                      <a:pt x="132802" y="132802"/>
                    </a:cubicBezTo>
                    <a:cubicBezTo>
                      <a:pt x="102418" y="163187"/>
                      <a:pt x="53173" y="163187"/>
                      <a:pt x="22789" y="132802"/>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110" name="任意多边形 35">
                <a:extLst>
                  <a:ext uri="{FF2B5EF4-FFF2-40B4-BE49-F238E27FC236}">
                    <a16:creationId xmlns="" xmlns:p14="http://schemas.microsoft.com/office/powerpoint/2010/main" xmlns:a16="http://schemas.microsoft.com/office/drawing/2014/main" id="{44B69185-02B7-423C-AAEE-8190788046DE}"/>
                  </a:ext>
                </a:extLst>
              </p:cNvPr>
              <p:cNvSpPr/>
              <p:nvPr/>
            </p:nvSpPr>
            <p:spPr>
              <a:xfrm>
                <a:off x="3910035" y="3935849"/>
                <a:ext cx="72628" cy="72628"/>
              </a:xfrm>
              <a:custGeom>
                <a:avLst/>
                <a:gdLst>
                  <a:gd name="connsiteX0" fmla="*/ 10644 w 72628"/>
                  <a:gd name="connsiteY0" fmla="*/ 61984 h 72628"/>
                  <a:gd name="connsiteX1" fmla="*/ 10644 w 72628"/>
                  <a:gd name="connsiteY1" fmla="*/ 10644 h 72628"/>
                  <a:gd name="connsiteX2" fmla="*/ 61984 w 72628"/>
                  <a:gd name="connsiteY2" fmla="*/ 10644 h 72628"/>
                  <a:gd name="connsiteX3" fmla="*/ 61984 w 72628"/>
                  <a:gd name="connsiteY3" fmla="*/ 61984 h 72628"/>
                  <a:gd name="connsiteX4" fmla="*/ 10644 w 72628"/>
                  <a:gd name="connsiteY4" fmla="*/ 61984 h 7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8" h="72628">
                    <a:moveTo>
                      <a:pt x="10644" y="61984"/>
                    </a:moveTo>
                    <a:cubicBezTo>
                      <a:pt x="-3548" y="47792"/>
                      <a:pt x="-3548" y="24837"/>
                      <a:pt x="10644" y="10644"/>
                    </a:cubicBezTo>
                    <a:cubicBezTo>
                      <a:pt x="24836" y="-3548"/>
                      <a:pt x="47792" y="-3548"/>
                      <a:pt x="61984" y="10644"/>
                    </a:cubicBezTo>
                    <a:cubicBezTo>
                      <a:pt x="76176" y="24837"/>
                      <a:pt x="76176" y="47792"/>
                      <a:pt x="61984" y="61984"/>
                    </a:cubicBezTo>
                    <a:cubicBezTo>
                      <a:pt x="47696" y="76176"/>
                      <a:pt x="24741" y="76176"/>
                      <a:pt x="10644" y="61984"/>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11" name="任意多边形 36">
                <a:extLst>
                  <a:ext uri="{FF2B5EF4-FFF2-40B4-BE49-F238E27FC236}">
                    <a16:creationId xmlns="" xmlns:p14="http://schemas.microsoft.com/office/powerpoint/2010/main" xmlns:a16="http://schemas.microsoft.com/office/drawing/2014/main" id="{CF9EA966-B8D1-452E-8257-7F8717A2DF80}"/>
                  </a:ext>
                </a:extLst>
              </p:cNvPr>
              <p:cNvSpPr/>
              <p:nvPr/>
            </p:nvSpPr>
            <p:spPr>
              <a:xfrm>
                <a:off x="4525541" y="3574463"/>
                <a:ext cx="618946" cy="619394"/>
              </a:xfrm>
              <a:custGeom>
                <a:avLst/>
                <a:gdLst>
                  <a:gd name="connsiteX0" fmla="*/ 61984 w 618946"/>
                  <a:gd name="connsiteY0" fmla="*/ 608822 h 619394"/>
                  <a:gd name="connsiteX1" fmla="*/ 607195 w 618946"/>
                  <a:gd name="connsiteY1" fmla="*/ 63610 h 619394"/>
                  <a:gd name="connsiteX2" fmla="*/ 609957 w 618946"/>
                  <a:gd name="connsiteY2" fmla="*/ 11794 h 619394"/>
                  <a:gd name="connsiteX3" fmla="*/ 557570 w 618946"/>
                  <a:gd name="connsiteY3" fmla="*/ 10651 h 619394"/>
                  <a:gd name="connsiteX4" fmla="*/ 10644 w 618946"/>
                  <a:gd name="connsiteY4" fmla="*/ 557482 h 619394"/>
                  <a:gd name="connsiteX5" fmla="*/ 10644 w 618946"/>
                  <a:gd name="connsiteY5" fmla="*/ 608822 h 619394"/>
                  <a:gd name="connsiteX6" fmla="*/ 10644 w 618946"/>
                  <a:gd name="connsiteY6" fmla="*/ 608822 h 619394"/>
                  <a:gd name="connsiteX7" fmla="*/ 61984 w 618946"/>
                  <a:gd name="connsiteY7" fmla="*/ 608822 h 61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8946" h="619394">
                    <a:moveTo>
                      <a:pt x="61984" y="608822"/>
                    </a:moveTo>
                    <a:lnTo>
                      <a:pt x="607195" y="63610"/>
                    </a:lnTo>
                    <a:cubicBezTo>
                      <a:pt x="621197" y="49609"/>
                      <a:pt x="623388" y="26463"/>
                      <a:pt x="609957" y="11794"/>
                    </a:cubicBezTo>
                    <a:cubicBezTo>
                      <a:pt x="595860" y="-3541"/>
                      <a:pt x="572048" y="-3922"/>
                      <a:pt x="557570" y="10651"/>
                    </a:cubicBezTo>
                    <a:lnTo>
                      <a:pt x="10644" y="557482"/>
                    </a:lnTo>
                    <a:cubicBezTo>
                      <a:pt x="-3548" y="571674"/>
                      <a:pt x="-3548" y="594629"/>
                      <a:pt x="10644" y="608822"/>
                    </a:cubicBezTo>
                    <a:lnTo>
                      <a:pt x="10644" y="608822"/>
                    </a:lnTo>
                    <a:cubicBezTo>
                      <a:pt x="24836" y="622919"/>
                      <a:pt x="47792" y="622919"/>
                      <a:pt x="61984" y="608822"/>
                    </a:cubicBezTo>
                    <a:close/>
                  </a:path>
                </a:pathLst>
              </a:custGeom>
              <a:solidFill>
                <a:srgbClr val="9BE9EC">
                  <a:alpha val="50000"/>
                </a:srgbClr>
              </a:solidFill>
              <a:ln w="9525" cap="flat">
                <a:noFill/>
                <a:prstDash val="solid"/>
                <a:miter/>
              </a:ln>
            </p:spPr>
            <p:txBody>
              <a:bodyPr rtlCol="0" anchor="ctr"/>
              <a:lstStyle/>
              <a:p>
                <a:endParaRPr lang="zh-CN" altLang="en-US"/>
              </a:p>
            </p:txBody>
          </p:sp>
        </p:grpSp>
        <p:grpSp>
          <p:nvGrpSpPr>
            <p:cNvPr id="10" name="组合 37">
              <a:extLst>
                <a:ext uri="{FF2B5EF4-FFF2-40B4-BE49-F238E27FC236}">
                  <a16:creationId xmlns="" xmlns:p14="http://schemas.microsoft.com/office/powerpoint/2010/main" xmlns:a16="http://schemas.microsoft.com/office/drawing/2014/main" id="{62CD7BAE-D5D1-4E39-9FBE-0BB137791422}"/>
                </a:ext>
              </a:extLst>
            </p:cNvPr>
            <p:cNvGrpSpPr/>
            <p:nvPr/>
          </p:nvGrpSpPr>
          <p:grpSpPr>
            <a:xfrm>
              <a:off x="4719827" y="3704677"/>
              <a:ext cx="905946" cy="827531"/>
              <a:chOff x="4719827" y="3704677"/>
              <a:chExt cx="905946" cy="827531"/>
            </a:xfrm>
          </p:grpSpPr>
          <p:sp>
            <p:nvSpPr>
              <p:cNvPr id="93" name="任意多边形 38">
                <a:extLst>
                  <a:ext uri="{FF2B5EF4-FFF2-40B4-BE49-F238E27FC236}">
                    <a16:creationId xmlns="" xmlns:p14="http://schemas.microsoft.com/office/powerpoint/2010/main" xmlns:a16="http://schemas.microsoft.com/office/drawing/2014/main" id="{2B7DD6DC-878A-42BF-9313-1925E669C654}"/>
                  </a:ext>
                </a:extLst>
              </p:cNvPr>
              <p:cNvSpPr/>
              <p:nvPr/>
            </p:nvSpPr>
            <p:spPr>
              <a:xfrm>
                <a:off x="4831127" y="3737490"/>
                <a:ext cx="794646" cy="794718"/>
              </a:xfrm>
              <a:custGeom>
                <a:avLst/>
                <a:gdLst>
                  <a:gd name="connsiteX0" fmla="*/ 4143 w 794646"/>
                  <a:gd name="connsiteY0" fmla="*/ 770310 h 794718"/>
                  <a:gd name="connsiteX1" fmla="*/ 770239 w 794646"/>
                  <a:gd name="connsiteY1" fmla="*/ 4215 h 794718"/>
                  <a:gd name="connsiteX2" fmla="*/ 790432 w 794646"/>
                  <a:gd name="connsiteY2" fmla="*/ 4215 h 794718"/>
                  <a:gd name="connsiteX3" fmla="*/ 790432 w 794646"/>
                  <a:gd name="connsiteY3" fmla="*/ 4215 h 794718"/>
                  <a:gd name="connsiteX4" fmla="*/ 790432 w 794646"/>
                  <a:gd name="connsiteY4" fmla="*/ 24408 h 794718"/>
                  <a:gd name="connsiteX5" fmla="*/ 24336 w 794646"/>
                  <a:gd name="connsiteY5" fmla="*/ 790504 h 794718"/>
                  <a:gd name="connsiteX6" fmla="*/ 4143 w 794646"/>
                  <a:gd name="connsiteY6" fmla="*/ 790504 h 794718"/>
                  <a:gd name="connsiteX7" fmla="*/ 4143 w 794646"/>
                  <a:gd name="connsiteY7" fmla="*/ 790504 h 794718"/>
                  <a:gd name="connsiteX8" fmla="*/ 4143 w 794646"/>
                  <a:gd name="connsiteY8" fmla="*/ 770310 h 79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4646" h="794718">
                    <a:moveTo>
                      <a:pt x="4143" y="770310"/>
                    </a:moveTo>
                    <a:lnTo>
                      <a:pt x="770239" y="4215"/>
                    </a:lnTo>
                    <a:cubicBezTo>
                      <a:pt x="775859" y="-1405"/>
                      <a:pt x="784908" y="-1405"/>
                      <a:pt x="790432" y="4215"/>
                    </a:cubicBezTo>
                    <a:lnTo>
                      <a:pt x="790432" y="4215"/>
                    </a:lnTo>
                    <a:cubicBezTo>
                      <a:pt x="796052" y="9835"/>
                      <a:pt x="796052" y="18883"/>
                      <a:pt x="790432" y="24408"/>
                    </a:cubicBezTo>
                    <a:lnTo>
                      <a:pt x="24336" y="790504"/>
                    </a:lnTo>
                    <a:cubicBezTo>
                      <a:pt x="18717" y="796123"/>
                      <a:pt x="9668" y="796123"/>
                      <a:pt x="4143" y="790504"/>
                    </a:cubicBezTo>
                    <a:lnTo>
                      <a:pt x="4143" y="790504"/>
                    </a:lnTo>
                    <a:cubicBezTo>
                      <a:pt x="-1381" y="784979"/>
                      <a:pt x="-1381" y="775930"/>
                      <a:pt x="4143" y="770310"/>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94" name="任意多边形 39">
                <a:extLst>
                  <a:ext uri="{FF2B5EF4-FFF2-40B4-BE49-F238E27FC236}">
                    <a16:creationId xmlns="" xmlns:p14="http://schemas.microsoft.com/office/powerpoint/2010/main" xmlns:a16="http://schemas.microsoft.com/office/drawing/2014/main" id="{31ABF300-4478-4DD2-8FD5-29B8DB9140A6}"/>
                  </a:ext>
                </a:extLst>
              </p:cNvPr>
              <p:cNvSpPr/>
              <p:nvPr/>
            </p:nvSpPr>
            <p:spPr>
              <a:xfrm>
                <a:off x="4814505" y="3851433"/>
                <a:ext cx="339852" cy="339852"/>
              </a:xfrm>
              <a:custGeom>
                <a:avLst/>
                <a:gdLst>
                  <a:gd name="connsiteX0" fmla="*/ 6001 w 339852"/>
                  <a:gd name="connsiteY0" fmla="*/ 304705 h 339852"/>
                  <a:gd name="connsiteX1" fmla="*/ 304705 w 339852"/>
                  <a:gd name="connsiteY1" fmla="*/ 6001 h 339852"/>
                  <a:gd name="connsiteX2" fmla="*/ 333851 w 339852"/>
                  <a:gd name="connsiteY2" fmla="*/ 6001 h 339852"/>
                  <a:gd name="connsiteX3" fmla="*/ 333851 w 339852"/>
                  <a:gd name="connsiteY3" fmla="*/ 6001 h 339852"/>
                  <a:gd name="connsiteX4" fmla="*/ 333851 w 339852"/>
                  <a:gd name="connsiteY4" fmla="*/ 35147 h 339852"/>
                  <a:gd name="connsiteX5" fmla="*/ 35147 w 339852"/>
                  <a:gd name="connsiteY5" fmla="*/ 333851 h 339852"/>
                  <a:gd name="connsiteX6" fmla="*/ 6001 w 339852"/>
                  <a:gd name="connsiteY6" fmla="*/ 333851 h 339852"/>
                  <a:gd name="connsiteX7" fmla="*/ 6001 w 339852"/>
                  <a:gd name="connsiteY7" fmla="*/ 333851 h 339852"/>
                  <a:gd name="connsiteX8" fmla="*/ 6001 w 339852"/>
                  <a:gd name="connsiteY8" fmla="*/ 304705 h 339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852" h="339852">
                    <a:moveTo>
                      <a:pt x="6001" y="304705"/>
                    </a:moveTo>
                    <a:lnTo>
                      <a:pt x="304705" y="6001"/>
                    </a:lnTo>
                    <a:cubicBezTo>
                      <a:pt x="312706" y="-2000"/>
                      <a:pt x="325755" y="-2000"/>
                      <a:pt x="333851" y="6001"/>
                    </a:cubicBezTo>
                    <a:lnTo>
                      <a:pt x="333851" y="6001"/>
                    </a:lnTo>
                    <a:cubicBezTo>
                      <a:pt x="341852" y="14002"/>
                      <a:pt x="341852" y="27051"/>
                      <a:pt x="333851" y="35147"/>
                    </a:cubicBezTo>
                    <a:lnTo>
                      <a:pt x="35147" y="333851"/>
                    </a:lnTo>
                    <a:cubicBezTo>
                      <a:pt x="27146" y="341852"/>
                      <a:pt x="14097" y="341852"/>
                      <a:pt x="6001" y="333851"/>
                    </a:cubicBezTo>
                    <a:lnTo>
                      <a:pt x="6001" y="333851"/>
                    </a:lnTo>
                    <a:cubicBezTo>
                      <a:pt x="-2000" y="325755"/>
                      <a:pt x="-2000" y="312801"/>
                      <a:pt x="6001" y="304705"/>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95" name="任意多边形 40">
                <a:extLst>
                  <a:ext uri="{FF2B5EF4-FFF2-40B4-BE49-F238E27FC236}">
                    <a16:creationId xmlns="" xmlns:p14="http://schemas.microsoft.com/office/powerpoint/2010/main" xmlns:a16="http://schemas.microsoft.com/office/drawing/2014/main" id="{AB740471-A0BB-4C7A-A7E0-80A3BEC2D4EE}"/>
                  </a:ext>
                </a:extLst>
              </p:cNvPr>
              <p:cNvSpPr/>
              <p:nvPr/>
            </p:nvSpPr>
            <p:spPr>
              <a:xfrm>
                <a:off x="4962834" y="3968877"/>
                <a:ext cx="339923" cy="339852"/>
              </a:xfrm>
              <a:custGeom>
                <a:avLst/>
                <a:gdLst>
                  <a:gd name="connsiteX0" fmla="*/ 6072 w 339923"/>
                  <a:gd name="connsiteY0" fmla="*/ 304705 h 339852"/>
                  <a:gd name="connsiteX1" fmla="*/ 304776 w 339923"/>
                  <a:gd name="connsiteY1" fmla="*/ 6001 h 339852"/>
                  <a:gd name="connsiteX2" fmla="*/ 333923 w 339923"/>
                  <a:gd name="connsiteY2" fmla="*/ 6001 h 339852"/>
                  <a:gd name="connsiteX3" fmla="*/ 333923 w 339923"/>
                  <a:gd name="connsiteY3" fmla="*/ 6001 h 339852"/>
                  <a:gd name="connsiteX4" fmla="*/ 333923 w 339923"/>
                  <a:gd name="connsiteY4" fmla="*/ 35147 h 339852"/>
                  <a:gd name="connsiteX5" fmla="*/ 35219 w 339923"/>
                  <a:gd name="connsiteY5" fmla="*/ 333851 h 339852"/>
                  <a:gd name="connsiteX6" fmla="*/ 6072 w 339923"/>
                  <a:gd name="connsiteY6" fmla="*/ 333851 h 339852"/>
                  <a:gd name="connsiteX7" fmla="*/ 6072 w 339923"/>
                  <a:gd name="connsiteY7" fmla="*/ 333851 h 339852"/>
                  <a:gd name="connsiteX8" fmla="*/ 6072 w 339923"/>
                  <a:gd name="connsiteY8" fmla="*/ 304705 h 339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923" h="339852">
                    <a:moveTo>
                      <a:pt x="6072" y="304705"/>
                    </a:moveTo>
                    <a:lnTo>
                      <a:pt x="304776" y="6001"/>
                    </a:lnTo>
                    <a:cubicBezTo>
                      <a:pt x="312777" y="-2000"/>
                      <a:pt x="325827" y="-2000"/>
                      <a:pt x="333923" y="6001"/>
                    </a:cubicBezTo>
                    <a:lnTo>
                      <a:pt x="333923" y="6001"/>
                    </a:lnTo>
                    <a:cubicBezTo>
                      <a:pt x="341924" y="14002"/>
                      <a:pt x="341924" y="27051"/>
                      <a:pt x="333923" y="35147"/>
                    </a:cubicBezTo>
                    <a:lnTo>
                      <a:pt x="35219" y="333851"/>
                    </a:lnTo>
                    <a:cubicBezTo>
                      <a:pt x="27218" y="341852"/>
                      <a:pt x="14168" y="341852"/>
                      <a:pt x="6072" y="333851"/>
                    </a:cubicBezTo>
                    <a:lnTo>
                      <a:pt x="6072" y="333851"/>
                    </a:lnTo>
                    <a:cubicBezTo>
                      <a:pt x="-2024" y="325755"/>
                      <a:pt x="-2024" y="312706"/>
                      <a:pt x="6072" y="304705"/>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96" name="任意多边形 41">
                <a:extLst>
                  <a:ext uri="{FF2B5EF4-FFF2-40B4-BE49-F238E27FC236}">
                    <a16:creationId xmlns="" xmlns:p14="http://schemas.microsoft.com/office/powerpoint/2010/main" xmlns:a16="http://schemas.microsoft.com/office/drawing/2014/main" id="{48246FED-B1E0-4EAF-8193-DF30C97047CE}"/>
                  </a:ext>
                </a:extLst>
              </p:cNvPr>
              <p:cNvSpPr/>
              <p:nvPr/>
            </p:nvSpPr>
            <p:spPr>
              <a:xfrm>
                <a:off x="4775691" y="3791307"/>
                <a:ext cx="561760" cy="561832"/>
              </a:xfrm>
              <a:custGeom>
                <a:avLst/>
                <a:gdLst>
                  <a:gd name="connsiteX0" fmla="*/ 11859 w 561760"/>
                  <a:gd name="connsiteY0" fmla="*/ 492371 h 561832"/>
                  <a:gd name="connsiteX1" fmla="*/ 492300 w 561760"/>
                  <a:gd name="connsiteY1" fmla="*/ 11930 h 561832"/>
                  <a:gd name="connsiteX2" fmla="*/ 549831 w 561760"/>
                  <a:gd name="connsiteY2" fmla="*/ 11930 h 561832"/>
                  <a:gd name="connsiteX3" fmla="*/ 549831 w 561760"/>
                  <a:gd name="connsiteY3" fmla="*/ 11930 h 561832"/>
                  <a:gd name="connsiteX4" fmla="*/ 549831 w 561760"/>
                  <a:gd name="connsiteY4" fmla="*/ 69461 h 561832"/>
                  <a:gd name="connsiteX5" fmla="*/ 69390 w 561760"/>
                  <a:gd name="connsiteY5" fmla="*/ 549902 h 561832"/>
                  <a:gd name="connsiteX6" fmla="*/ 11859 w 561760"/>
                  <a:gd name="connsiteY6" fmla="*/ 549902 h 561832"/>
                  <a:gd name="connsiteX7" fmla="*/ 11859 w 561760"/>
                  <a:gd name="connsiteY7" fmla="*/ 549902 h 561832"/>
                  <a:gd name="connsiteX8" fmla="*/ 11859 w 561760"/>
                  <a:gd name="connsiteY8" fmla="*/ 492371 h 56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760" h="561832">
                    <a:moveTo>
                      <a:pt x="11859" y="492371"/>
                    </a:moveTo>
                    <a:lnTo>
                      <a:pt x="492300" y="11930"/>
                    </a:lnTo>
                    <a:cubicBezTo>
                      <a:pt x="508206" y="-3977"/>
                      <a:pt x="533924" y="-3977"/>
                      <a:pt x="549831" y="11930"/>
                    </a:cubicBezTo>
                    <a:lnTo>
                      <a:pt x="549831" y="11930"/>
                    </a:lnTo>
                    <a:cubicBezTo>
                      <a:pt x="565737" y="27837"/>
                      <a:pt x="565737" y="53554"/>
                      <a:pt x="549831" y="69461"/>
                    </a:cubicBezTo>
                    <a:lnTo>
                      <a:pt x="69390" y="549902"/>
                    </a:lnTo>
                    <a:cubicBezTo>
                      <a:pt x="53483" y="565809"/>
                      <a:pt x="27765" y="565809"/>
                      <a:pt x="11859" y="549902"/>
                    </a:cubicBezTo>
                    <a:lnTo>
                      <a:pt x="11859" y="549902"/>
                    </a:lnTo>
                    <a:cubicBezTo>
                      <a:pt x="-3953" y="533995"/>
                      <a:pt x="-3953" y="508278"/>
                      <a:pt x="11859" y="492371"/>
                    </a:cubicBezTo>
                    <a:close/>
                  </a:path>
                </a:pathLst>
              </a:custGeom>
              <a:solidFill>
                <a:srgbClr val="F58E84">
                  <a:alpha val="50000"/>
                </a:srgbClr>
              </a:solidFill>
              <a:ln w="9525" cap="flat">
                <a:noFill/>
                <a:prstDash val="solid"/>
                <a:miter/>
              </a:ln>
            </p:spPr>
            <p:txBody>
              <a:bodyPr rtlCol="0" anchor="ctr"/>
              <a:lstStyle/>
              <a:p>
                <a:endParaRPr lang="zh-CN" altLang="en-US"/>
              </a:p>
            </p:txBody>
          </p:sp>
          <p:sp>
            <p:nvSpPr>
              <p:cNvPr id="97" name="任意多边形 42">
                <a:extLst>
                  <a:ext uri="{FF2B5EF4-FFF2-40B4-BE49-F238E27FC236}">
                    <a16:creationId xmlns="" xmlns:p14="http://schemas.microsoft.com/office/powerpoint/2010/main" xmlns:a16="http://schemas.microsoft.com/office/drawing/2014/main" id="{9A8A7A38-A207-493D-AFDA-46F53F260BB8}"/>
                  </a:ext>
                </a:extLst>
              </p:cNvPr>
              <p:cNvSpPr/>
              <p:nvPr/>
            </p:nvSpPr>
            <p:spPr>
              <a:xfrm>
                <a:off x="5314282" y="3914929"/>
                <a:ext cx="41183" cy="41183"/>
              </a:xfrm>
              <a:custGeom>
                <a:avLst/>
                <a:gdLst>
                  <a:gd name="connsiteX0" fmla="*/ 6001 w 41183"/>
                  <a:gd name="connsiteY0" fmla="*/ 35183 h 41183"/>
                  <a:gd name="connsiteX1" fmla="*/ 6001 w 41183"/>
                  <a:gd name="connsiteY1" fmla="*/ 6036 h 41183"/>
                  <a:gd name="connsiteX2" fmla="*/ 35147 w 41183"/>
                  <a:gd name="connsiteY2" fmla="*/ 6036 h 41183"/>
                  <a:gd name="connsiteX3" fmla="*/ 35147 w 41183"/>
                  <a:gd name="connsiteY3" fmla="*/ 35183 h 41183"/>
                  <a:gd name="connsiteX4" fmla="*/ 6001 w 41183"/>
                  <a:gd name="connsiteY4" fmla="*/ 35183 h 41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83" h="41183">
                    <a:moveTo>
                      <a:pt x="6001" y="35183"/>
                    </a:moveTo>
                    <a:cubicBezTo>
                      <a:pt x="-2000" y="27182"/>
                      <a:pt x="-2000" y="14133"/>
                      <a:pt x="6001" y="6036"/>
                    </a:cubicBezTo>
                    <a:cubicBezTo>
                      <a:pt x="14002" y="-2060"/>
                      <a:pt x="27051" y="-1964"/>
                      <a:pt x="35147" y="6036"/>
                    </a:cubicBezTo>
                    <a:cubicBezTo>
                      <a:pt x="43244" y="14038"/>
                      <a:pt x="43148" y="27087"/>
                      <a:pt x="35147" y="35183"/>
                    </a:cubicBezTo>
                    <a:cubicBezTo>
                      <a:pt x="27146" y="43184"/>
                      <a:pt x="14097" y="43184"/>
                      <a:pt x="6001" y="35183"/>
                    </a:cubicBezTo>
                    <a:close/>
                  </a:path>
                </a:pathLst>
              </a:custGeom>
              <a:solidFill>
                <a:srgbClr val="32E2FF"/>
              </a:solidFill>
              <a:ln w="9525" cap="flat">
                <a:noFill/>
                <a:prstDash val="solid"/>
                <a:miter/>
              </a:ln>
            </p:spPr>
            <p:txBody>
              <a:bodyPr rtlCol="0" anchor="ctr"/>
              <a:lstStyle/>
              <a:p>
                <a:endParaRPr lang="zh-CN" altLang="en-US"/>
              </a:p>
            </p:txBody>
          </p:sp>
          <p:sp>
            <p:nvSpPr>
              <p:cNvPr id="98" name="任意多边形 43">
                <a:extLst>
                  <a:ext uri="{FF2B5EF4-FFF2-40B4-BE49-F238E27FC236}">
                    <a16:creationId xmlns="" xmlns:p14="http://schemas.microsoft.com/office/powerpoint/2010/main" xmlns:a16="http://schemas.microsoft.com/office/drawing/2014/main" id="{83FF7852-0960-49D4-97CB-57564DDB805E}"/>
                  </a:ext>
                </a:extLst>
              </p:cNvPr>
              <p:cNvSpPr/>
              <p:nvPr/>
            </p:nvSpPr>
            <p:spPr>
              <a:xfrm>
                <a:off x="5016055" y="4404645"/>
                <a:ext cx="41147" cy="41219"/>
              </a:xfrm>
              <a:custGeom>
                <a:avLst/>
                <a:gdLst>
                  <a:gd name="connsiteX0" fmla="*/ 6001 w 41147"/>
                  <a:gd name="connsiteY0" fmla="*/ 35147 h 41219"/>
                  <a:gd name="connsiteX1" fmla="*/ 6001 w 41147"/>
                  <a:gd name="connsiteY1" fmla="*/ 6001 h 41219"/>
                  <a:gd name="connsiteX2" fmla="*/ 35147 w 41147"/>
                  <a:gd name="connsiteY2" fmla="*/ 6001 h 41219"/>
                  <a:gd name="connsiteX3" fmla="*/ 35147 w 41147"/>
                  <a:gd name="connsiteY3" fmla="*/ 35147 h 41219"/>
                  <a:gd name="connsiteX4" fmla="*/ 6001 w 41147"/>
                  <a:gd name="connsiteY4" fmla="*/ 35147 h 41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7" h="41219">
                    <a:moveTo>
                      <a:pt x="6001" y="35147"/>
                    </a:moveTo>
                    <a:cubicBezTo>
                      <a:pt x="-2000" y="27146"/>
                      <a:pt x="-2000" y="14097"/>
                      <a:pt x="6001" y="6001"/>
                    </a:cubicBezTo>
                    <a:cubicBezTo>
                      <a:pt x="14002" y="-2000"/>
                      <a:pt x="27051" y="-2000"/>
                      <a:pt x="35147" y="6001"/>
                    </a:cubicBezTo>
                    <a:cubicBezTo>
                      <a:pt x="43148" y="14002"/>
                      <a:pt x="43148" y="27051"/>
                      <a:pt x="35147" y="35147"/>
                    </a:cubicBezTo>
                    <a:cubicBezTo>
                      <a:pt x="27051" y="43244"/>
                      <a:pt x="14097" y="43244"/>
                      <a:pt x="6001" y="35147"/>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99" name="任意多边形 44">
                <a:extLst>
                  <a:ext uri="{FF2B5EF4-FFF2-40B4-BE49-F238E27FC236}">
                    <a16:creationId xmlns="" xmlns:p14="http://schemas.microsoft.com/office/powerpoint/2010/main" xmlns:a16="http://schemas.microsoft.com/office/drawing/2014/main" id="{3BD07A39-E6BB-48F2-B9CF-3E8149FF9EF3}"/>
                  </a:ext>
                </a:extLst>
              </p:cNvPr>
              <p:cNvSpPr/>
              <p:nvPr/>
            </p:nvSpPr>
            <p:spPr>
              <a:xfrm>
                <a:off x="4767738" y="4195762"/>
                <a:ext cx="41148" cy="41219"/>
              </a:xfrm>
              <a:custGeom>
                <a:avLst/>
                <a:gdLst>
                  <a:gd name="connsiteX0" fmla="*/ 6001 w 41148"/>
                  <a:gd name="connsiteY0" fmla="*/ 35147 h 41219"/>
                  <a:gd name="connsiteX1" fmla="*/ 6001 w 41148"/>
                  <a:gd name="connsiteY1" fmla="*/ 6001 h 41219"/>
                  <a:gd name="connsiteX2" fmla="*/ 35147 w 41148"/>
                  <a:gd name="connsiteY2" fmla="*/ 6001 h 41219"/>
                  <a:gd name="connsiteX3" fmla="*/ 35147 w 41148"/>
                  <a:gd name="connsiteY3" fmla="*/ 35147 h 41219"/>
                  <a:gd name="connsiteX4" fmla="*/ 6001 w 41148"/>
                  <a:gd name="connsiteY4" fmla="*/ 35147 h 41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 h="41219">
                    <a:moveTo>
                      <a:pt x="6001" y="35147"/>
                    </a:moveTo>
                    <a:cubicBezTo>
                      <a:pt x="-2000" y="27146"/>
                      <a:pt x="-2000" y="14097"/>
                      <a:pt x="6001" y="6001"/>
                    </a:cubicBezTo>
                    <a:cubicBezTo>
                      <a:pt x="14002" y="-2000"/>
                      <a:pt x="27051" y="-2000"/>
                      <a:pt x="35147" y="6001"/>
                    </a:cubicBezTo>
                    <a:cubicBezTo>
                      <a:pt x="43148" y="14002"/>
                      <a:pt x="43148" y="27051"/>
                      <a:pt x="35147" y="35147"/>
                    </a:cubicBezTo>
                    <a:cubicBezTo>
                      <a:pt x="27051" y="43243"/>
                      <a:pt x="14002" y="43243"/>
                      <a:pt x="6001" y="35147"/>
                    </a:cubicBezTo>
                    <a:close/>
                  </a:path>
                </a:pathLst>
              </a:custGeom>
              <a:solidFill>
                <a:srgbClr val="32E2FF"/>
              </a:solidFill>
              <a:ln w="9525" cap="flat">
                <a:noFill/>
                <a:prstDash val="solid"/>
                <a:miter/>
              </a:ln>
            </p:spPr>
            <p:txBody>
              <a:bodyPr rtlCol="0" anchor="ctr"/>
              <a:lstStyle/>
              <a:p>
                <a:endParaRPr lang="zh-CN" altLang="en-US"/>
              </a:p>
            </p:txBody>
          </p:sp>
          <p:sp>
            <p:nvSpPr>
              <p:cNvPr id="100" name="任意多边形 45">
                <a:extLst>
                  <a:ext uri="{FF2B5EF4-FFF2-40B4-BE49-F238E27FC236}">
                    <a16:creationId xmlns="" xmlns:p14="http://schemas.microsoft.com/office/powerpoint/2010/main" xmlns:a16="http://schemas.microsoft.com/office/drawing/2014/main" id="{F6201348-1A3B-4F3D-895B-CD3D6E17F9BA}"/>
                  </a:ext>
                </a:extLst>
              </p:cNvPr>
              <p:cNvSpPr/>
              <p:nvPr/>
            </p:nvSpPr>
            <p:spPr>
              <a:xfrm>
                <a:off x="5337071" y="3704677"/>
                <a:ext cx="88249" cy="88249"/>
              </a:xfrm>
              <a:custGeom>
                <a:avLst/>
                <a:gdLst>
                  <a:gd name="connsiteX0" fmla="*/ 12930 w 88249"/>
                  <a:gd name="connsiteY0" fmla="*/ 75319 h 88249"/>
                  <a:gd name="connsiteX1" fmla="*/ 12930 w 88249"/>
                  <a:gd name="connsiteY1" fmla="*/ 12930 h 88249"/>
                  <a:gd name="connsiteX2" fmla="*/ 75319 w 88249"/>
                  <a:gd name="connsiteY2" fmla="*/ 12930 h 88249"/>
                  <a:gd name="connsiteX3" fmla="*/ 75319 w 88249"/>
                  <a:gd name="connsiteY3" fmla="*/ 75319 h 88249"/>
                  <a:gd name="connsiteX4" fmla="*/ 12930 w 88249"/>
                  <a:gd name="connsiteY4" fmla="*/ 75319 h 88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49" h="88249">
                    <a:moveTo>
                      <a:pt x="12930" y="75319"/>
                    </a:moveTo>
                    <a:cubicBezTo>
                      <a:pt x="-4310" y="58079"/>
                      <a:pt x="-4310" y="30170"/>
                      <a:pt x="12930" y="12930"/>
                    </a:cubicBezTo>
                    <a:cubicBezTo>
                      <a:pt x="30171" y="-4310"/>
                      <a:pt x="58079" y="-4310"/>
                      <a:pt x="75319" y="12930"/>
                    </a:cubicBezTo>
                    <a:cubicBezTo>
                      <a:pt x="92559" y="30170"/>
                      <a:pt x="92559" y="58079"/>
                      <a:pt x="75319" y="75319"/>
                    </a:cubicBezTo>
                    <a:cubicBezTo>
                      <a:pt x="58174" y="92559"/>
                      <a:pt x="30171" y="92559"/>
                      <a:pt x="12930" y="75319"/>
                    </a:cubicBezTo>
                    <a:close/>
                  </a:path>
                </a:pathLst>
              </a:custGeom>
              <a:solidFill>
                <a:srgbClr val="F2DF91"/>
              </a:solidFill>
              <a:ln w="9525" cap="flat">
                <a:noFill/>
                <a:prstDash val="solid"/>
                <a:miter/>
              </a:ln>
            </p:spPr>
            <p:txBody>
              <a:bodyPr rtlCol="0" anchor="ctr"/>
              <a:lstStyle/>
              <a:p>
                <a:endParaRPr lang="zh-CN" altLang="en-US"/>
              </a:p>
            </p:txBody>
          </p:sp>
          <p:sp>
            <p:nvSpPr>
              <p:cNvPr id="101" name="任意多边形 46">
                <a:extLst>
                  <a:ext uri="{FF2B5EF4-FFF2-40B4-BE49-F238E27FC236}">
                    <a16:creationId xmlns="" xmlns:p14="http://schemas.microsoft.com/office/powerpoint/2010/main" xmlns:a16="http://schemas.microsoft.com/office/drawing/2014/main" id="{BED55007-F0C9-4F1B-B671-BE404FA709C3}"/>
                  </a:ext>
                </a:extLst>
              </p:cNvPr>
              <p:cNvSpPr/>
              <p:nvPr/>
            </p:nvSpPr>
            <p:spPr>
              <a:xfrm>
                <a:off x="4719827" y="4247388"/>
                <a:ext cx="41148" cy="41147"/>
              </a:xfrm>
              <a:custGeom>
                <a:avLst/>
                <a:gdLst>
                  <a:gd name="connsiteX0" fmla="*/ 6001 w 41148"/>
                  <a:gd name="connsiteY0" fmla="*/ 35147 h 41147"/>
                  <a:gd name="connsiteX1" fmla="*/ 6001 w 41148"/>
                  <a:gd name="connsiteY1" fmla="*/ 6001 h 41147"/>
                  <a:gd name="connsiteX2" fmla="*/ 35147 w 41148"/>
                  <a:gd name="connsiteY2" fmla="*/ 6001 h 41147"/>
                  <a:gd name="connsiteX3" fmla="*/ 35147 w 41148"/>
                  <a:gd name="connsiteY3" fmla="*/ 35147 h 41147"/>
                  <a:gd name="connsiteX4" fmla="*/ 6001 w 41148"/>
                  <a:gd name="connsiteY4" fmla="*/ 35147 h 41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 h="41147">
                    <a:moveTo>
                      <a:pt x="6001" y="35147"/>
                    </a:moveTo>
                    <a:cubicBezTo>
                      <a:pt x="-2000" y="27146"/>
                      <a:pt x="-2000" y="14097"/>
                      <a:pt x="6001" y="6001"/>
                    </a:cubicBezTo>
                    <a:cubicBezTo>
                      <a:pt x="14002" y="-2000"/>
                      <a:pt x="27051" y="-2000"/>
                      <a:pt x="35147" y="6001"/>
                    </a:cubicBezTo>
                    <a:cubicBezTo>
                      <a:pt x="43148" y="14002"/>
                      <a:pt x="43148" y="27051"/>
                      <a:pt x="35147" y="35147"/>
                    </a:cubicBezTo>
                    <a:cubicBezTo>
                      <a:pt x="27051" y="43148"/>
                      <a:pt x="14097" y="43148"/>
                      <a:pt x="6001" y="35147"/>
                    </a:cubicBezTo>
                    <a:close/>
                  </a:path>
                </a:pathLst>
              </a:custGeom>
              <a:solidFill>
                <a:srgbClr val="9BE9EC">
                  <a:alpha val="50000"/>
                </a:srgbClr>
              </a:solidFill>
              <a:ln w="9525" cap="flat">
                <a:noFill/>
                <a:prstDash val="solid"/>
                <a:miter/>
              </a:ln>
            </p:spPr>
            <p:txBody>
              <a:bodyPr rtlCol="0" anchor="ctr"/>
              <a:lstStyle/>
              <a:p>
                <a:endParaRPr lang="zh-CN" altLang="en-US"/>
              </a:p>
            </p:txBody>
          </p:sp>
          <p:sp>
            <p:nvSpPr>
              <p:cNvPr id="102" name="任意多边形 47">
                <a:extLst>
                  <a:ext uri="{FF2B5EF4-FFF2-40B4-BE49-F238E27FC236}">
                    <a16:creationId xmlns="" xmlns:p14="http://schemas.microsoft.com/office/powerpoint/2010/main" xmlns:a16="http://schemas.microsoft.com/office/drawing/2014/main" id="{7ED80F25-3B8A-4615-98F4-903BCCEF0963}"/>
                  </a:ext>
                </a:extLst>
              </p:cNvPr>
              <p:cNvSpPr/>
              <p:nvPr/>
            </p:nvSpPr>
            <p:spPr>
              <a:xfrm>
                <a:off x="5069109" y="4042285"/>
                <a:ext cx="351006" cy="351406"/>
              </a:xfrm>
              <a:custGeom>
                <a:avLst/>
                <a:gdLst>
                  <a:gd name="connsiteX0" fmla="*/ 35052 w 351006"/>
                  <a:gd name="connsiteY0" fmla="*/ 345405 h 351406"/>
                  <a:gd name="connsiteX1" fmla="*/ 344329 w 351006"/>
                  <a:gd name="connsiteY1" fmla="*/ 36129 h 351406"/>
                  <a:gd name="connsiteX2" fmla="*/ 345948 w 351006"/>
                  <a:gd name="connsiteY2" fmla="*/ 6696 h 351406"/>
                  <a:gd name="connsiteX3" fmla="*/ 316230 w 351006"/>
                  <a:gd name="connsiteY3" fmla="*/ 6030 h 351406"/>
                  <a:gd name="connsiteX4" fmla="*/ 6001 w 351006"/>
                  <a:gd name="connsiteY4" fmla="*/ 316259 h 351406"/>
                  <a:gd name="connsiteX5" fmla="*/ 6001 w 351006"/>
                  <a:gd name="connsiteY5" fmla="*/ 345405 h 351406"/>
                  <a:gd name="connsiteX6" fmla="*/ 6001 w 351006"/>
                  <a:gd name="connsiteY6" fmla="*/ 345405 h 351406"/>
                  <a:gd name="connsiteX7" fmla="*/ 35052 w 351006"/>
                  <a:gd name="connsiteY7" fmla="*/ 345405 h 351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006" h="351406">
                    <a:moveTo>
                      <a:pt x="35052" y="345405"/>
                    </a:moveTo>
                    <a:lnTo>
                      <a:pt x="344329" y="36129"/>
                    </a:lnTo>
                    <a:cubicBezTo>
                      <a:pt x="352330" y="28128"/>
                      <a:pt x="353473" y="14983"/>
                      <a:pt x="345948" y="6696"/>
                    </a:cubicBezTo>
                    <a:cubicBezTo>
                      <a:pt x="337947" y="-1971"/>
                      <a:pt x="324421" y="-2257"/>
                      <a:pt x="316230" y="6030"/>
                    </a:cubicBezTo>
                    <a:lnTo>
                      <a:pt x="6001" y="316259"/>
                    </a:lnTo>
                    <a:cubicBezTo>
                      <a:pt x="-2000" y="324260"/>
                      <a:pt x="-2000" y="337309"/>
                      <a:pt x="6001" y="345405"/>
                    </a:cubicBezTo>
                    <a:lnTo>
                      <a:pt x="6001" y="345405"/>
                    </a:lnTo>
                    <a:cubicBezTo>
                      <a:pt x="14002" y="353406"/>
                      <a:pt x="27051" y="353406"/>
                      <a:pt x="35052" y="345405"/>
                    </a:cubicBezTo>
                    <a:close/>
                  </a:path>
                </a:pathLst>
              </a:custGeom>
              <a:solidFill>
                <a:srgbClr val="9BE9EC">
                  <a:alpha val="50000"/>
                </a:srgbClr>
              </a:solidFill>
              <a:ln w="9525" cap="flat">
                <a:noFill/>
                <a:prstDash val="solid"/>
                <a:miter/>
              </a:ln>
            </p:spPr>
            <p:txBody>
              <a:bodyPr rtlCol="0" anchor="ctr"/>
              <a:lstStyle/>
              <a:p>
                <a:endParaRPr lang="zh-CN" altLang="en-US"/>
              </a:p>
            </p:txBody>
          </p:sp>
        </p:grpSp>
        <p:grpSp>
          <p:nvGrpSpPr>
            <p:cNvPr id="11" name="组合 48">
              <a:extLst>
                <a:ext uri="{FF2B5EF4-FFF2-40B4-BE49-F238E27FC236}">
                  <a16:creationId xmlns="" xmlns:p14="http://schemas.microsoft.com/office/powerpoint/2010/main" xmlns:a16="http://schemas.microsoft.com/office/drawing/2014/main" id="{62CD7BAE-D5D1-4E39-9FBE-0BB137791422}"/>
                </a:ext>
              </a:extLst>
            </p:cNvPr>
            <p:cNvGrpSpPr/>
            <p:nvPr/>
          </p:nvGrpSpPr>
          <p:grpSpPr>
            <a:xfrm>
              <a:off x="8047481" y="2726340"/>
              <a:ext cx="163925" cy="162115"/>
              <a:chOff x="8047481" y="2726340"/>
              <a:chExt cx="163925" cy="162115"/>
            </a:xfrm>
            <a:solidFill>
              <a:srgbClr val="FFFFFF"/>
            </a:solidFill>
          </p:grpSpPr>
          <p:sp>
            <p:nvSpPr>
              <p:cNvPr id="79" name="任意多边形 49">
                <a:extLst>
                  <a:ext uri="{FF2B5EF4-FFF2-40B4-BE49-F238E27FC236}">
                    <a16:creationId xmlns="" xmlns:p14="http://schemas.microsoft.com/office/powerpoint/2010/main" xmlns:a16="http://schemas.microsoft.com/office/drawing/2014/main" id="{C1B112A9-D9AD-4B8F-A337-F4AFEA064A63}"/>
                  </a:ext>
                </a:extLst>
              </p:cNvPr>
              <p:cNvSpPr/>
              <p:nvPr/>
            </p:nvSpPr>
            <p:spPr>
              <a:xfrm>
                <a:off x="8084819" y="2762631"/>
                <a:ext cx="87249" cy="82391"/>
              </a:xfrm>
              <a:custGeom>
                <a:avLst/>
                <a:gdLst>
                  <a:gd name="connsiteX0" fmla="*/ 44577 w 87249"/>
                  <a:gd name="connsiteY0" fmla="*/ 0 h 82391"/>
                  <a:gd name="connsiteX1" fmla="*/ 50292 w 87249"/>
                  <a:gd name="connsiteY1" fmla="*/ 15526 h 82391"/>
                  <a:gd name="connsiteX2" fmla="*/ 55436 w 87249"/>
                  <a:gd name="connsiteY2" fmla="*/ 30385 h 82391"/>
                  <a:gd name="connsiteX3" fmla="*/ 71152 w 87249"/>
                  <a:gd name="connsiteY3" fmla="*/ 31528 h 82391"/>
                  <a:gd name="connsiteX4" fmla="*/ 87249 w 87249"/>
                  <a:gd name="connsiteY4" fmla="*/ 31432 h 82391"/>
                  <a:gd name="connsiteX5" fmla="*/ 74009 w 87249"/>
                  <a:gd name="connsiteY5" fmla="*/ 40672 h 82391"/>
                  <a:gd name="connsiteX6" fmla="*/ 59912 w 87249"/>
                  <a:gd name="connsiteY6" fmla="*/ 50292 h 82391"/>
                  <a:gd name="connsiteX7" fmla="*/ 67056 w 87249"/>
                  <a:gd name="connsiteY7" fmla="*/ 66008 h 82391"/>
                  <a:gd name="connsiteX8" fmla="*/ 70580 w 87249"/>
                  <a:gd name="connsiteY8" fmla="*/ 81153 h 82391"/>
                  <a:gd name="connsiteX9" fmla="*/ 57912 w 87249"/>
                  <a:gd name="connsiteY9" fmla="*/ 72199 h 82391"/>
                  <a:gd name="connsiteX10" fmla="*/ 44577 w 87249"/>
                  <a:gd name="connsiteY10" fmla="*/ 64198 h 82391"/>
                  <a:gd name="connsiteX11" fmla="*/ 32195 w 87249"/>
                  <a:gd name="connsiteY11" fmla="*/ 73533 h 82391"/>
                  <a:gd name="connsiteX12" fmla="*/ 17621 w 87249"/>
                  <a:gd name="connsiteY12" fmla="*/ 82391 h 82391"/>
                  <a:gd name="connsiteX13" fmla="*/ 21908 w 87249"/>
                  <a:gd name="connsiteY13" fmla="*/ 65913 h 82391"/>
                  <a:gd name="connsiteX14" fmla="*/ 29146 w 87249"/>
                  <a:gd name="connsiteY14" fmla="*/ 50292 h 82391"/>
                  <a:gd name="connsiteX15" fmla="*/ 14383 w 87249"/>
                  <a:gd name="connsiteY15" fmla="*/ 41529 h 82391"/>
                  <a:gd name="connsiteX16" fmla="*/ 0 w 87249"/>
                  <a:gd name="connsiteY16" fmla="*/ 30861 h 82391"/>
                  <a:gd name="connsiteX17" fmla="*/ 17907 w 87249"/>
                  <a:gd name="connsiteY17" fmla="*/ 32575 h 82391"/>
                  <a:gd name="connsiteX18" fmla="*/ 35338 w 87249"/>
                  <a:gd name="connsiteY18" fmla="*/ 32766 h 82391"/>
                  <a:gd name="connsiteX19" fmla="*/ 40958 w 87249"/>
                  <a:gd name="connsiteY19" fmla="*/ 16193 h 82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249" h="82391">
                    <a:moveTo>
                      <a:pt x="44577" y="0"/>
                    </a:moveTo>
                    <a:lnTo>
                      <a:pt x="50292" y="15526"/>
                    </a:lnTo>
                    <a:lnTo>
                      <a:pt x="55436" y="30385"/>
                    </a:lnTo>
                    <a:lnTo>
                      <a:pt x="71152" y="31528"/>
                    </a:lnTo>
                    <a:lnTo>
                      <a:pt x="87249" y="31432"/>
                    </a:lnTo>
                    <a:lnTo>
                      <a:pt x="74009" y="40672"/>
                    </a:lnTo>
                    <a:lnTo>
                      <a:pt x="59912" y="50292"/>
                    </a:lnTo>
                    <a:lnTo>
                      <a:pt x="67056" y="66008"/>
                    </a:lnTo>
                    <a:lnTo>
                      <a:pt x="70580" y="81153"/>
                    </a:lnTo>
                    <a:lnTo>
                      <a:pt x="57912" y="72199"/>
                    </a:lnTo>
                    <a:lnTo>
                      <a:pt x="44577" y="64198"/>
                    </a:lnTo>
                    <a:lnTo>
                      <a:pt x="32195" y="73533"/>
                    </a:lnTo>
                    <a:lnTo>
                      <a:pt x="17621" y="82391"/>
                    </a:lnTo>
                    <a:lnTo>
                      <a:pt x="21908" y="65913"/>
                    </a:lnTo>
                    <a:lnTo>
                      <a:pt x="29146" y="50292"/>
                    </a:lnTo>
                    <a:lnTo>
                      <a:pt x="14383" y="41529"/>
                    </a:lnTo>
                    <a:lnTo>
                      <a:pt x="0" y="30861"/>
                    </a:lnTo>
                    <a:lnTo>
                      <a:pt x="17907" y="32575"/>
                    </a:lnTo>
                    <a:lnTo>
                      <a:pt x="35338" y="32766"/>
                    </a:lnTo>
                    <a:lnTo>
                      <a:pt x="40958" y="16193"/>
                    </a:lnTo>
                    <a:close/>
                  </a:path>
                </a:pathLst>
              </a:custGeom>
              <a:solidFill>
                <a:srgbClr val="FFFFFF"/>
              </a:solidFill>
              <a:ln w="9525" cap="flat">
                <a:noFill/>
                <a:prstDash val="solid"/>
                <a:miter/>
              </a:ln>
            </p:spPr>
            <p:txBody>
              <a:bodyPr rtlCol="0" anchor="ctr"/>
              <a:lstStyle/>
              <a:p>
                <a:endParaRPr lang="zh-CN" altLang="en-US"/>
              </a:p>
            </p:txBody>
          </p:sp>
          <p:grpSp>
            <p:nvGrpSpPr>
              <p:cNvPr id="80" name="组合 50">
                <a:extLst>
                  <a:ext uri="{FF2B5EF4-FFF2-40B4-BE49-F238E27FC236}">
                    <a16:creationId xmlns="" xmlns:p14="http://schemas.microsoft.com/office/powerpoint/2010/main" xmlns:a16="http://schemas.microsoft.com/office/drawing/2014/main" id="{62CD7BAE-D5D1-4E39-9FBE-0BB137791422}"/>
                  </a:ext>
                </a:extLst>
              </p:cNvPr>
              <p:cNvGrpSpPr/>
              <p:nvPr/>
            </p:nvGrpSpPr>
            <p:grpSpPr>
              <a:xfrm>
                <a:off x="8047481" y="2726340"/>
                <a:ext cx="163925" cy="162115"/>
                <a:chOff x="8047481" y="2726340"/>
                <a:chExt cx="163925" cy="162115"/>
              </a:xfrm>
              <a:solidFill>
                <a:srgbClr val="FFFFFF"/>
              </a:solidFill>
            </p:grpSpPr>
            <p:sp>
              <p:nvSpPr>
                <p:cNvPr id="81" name="任意多边形 51">
                  <a:extLst>
                    <a:ext uri="{FF2B5EF4-FFF2-40B4-BE49-F238E27FC236}">
                      <a16:creationId xmlns="" xmlns:p14="http://schemas.microsoft.com/office/powerpoint/2010/main" xmlns:a16="http://schemas.microsoft.com/office/drawing/2014/main" id="{137D4FC9-F18C-4E80-97F4-446A34E2EA38}"/>
                    </a:ext>
                  </a:extLst>
                </p:cNvPr>
                <p:cNvSpPr/>
                <p:nvPr/>
              </p:nvSpPr>
              <p:spPr>
                <a:xfrm>
                  <a:off x="8127301" y="2726340"/>
                  <a:ext cx="3905" cy="31051"/>
                </a:xfrm>
                <a:custGeom>
                  <a:avLst/>
                  <a:gdLst>
                    <a:gd name="connsiteX0" fmla="*/ 3905 w 3905"/>
                    <a:gd name="connsiteY0" fmla="*/ 2191 h 31051"/>
                    <a:gd name="connsiteX1" fmla="*/ 2096 w 3905"/>
                    <a:gd name="connsiteY1" fmla="*/ 31052 h 31051"/>
                    <a:gd name="connsiteX2" fmla="*/ 0 w 3905"/>
                    <a:gd name="connsiteY2" fmla="*/ 2191 h 31051"/>
                    <a:gd name="connsiteX3" fmla="*/ 2096 w 3905"/>
                    <a:gd name="connsiteY3" fmla="*/ 0 h 31051"/>
                  </a:gdLst>
                  <a:ahLst/>
                  <a:cxnLst>
                    <a:cxn ang="0">
                      <a:pos x="connsiteX0" y="connsiteY0"/>
                    </a:cxn>
                    <a:cxn ang="0">
                      <a:pos x="connsiteX1" y="connsiteY1"/>
                    </a:cxn>
                    <a:cxn ang="0">
                      <a:pos x="connsiteX2" y="connsiteY2"/>
                    </a:cxn>
                    <a:cxn ang="0">
                      <a:pos x="connsiteX3" y="connsiteY3"/>
                    </a:cxn>
                  </a:cxnLst>
                  <a:rect l="l" t="t" r="r" b="b"/>
                  <a:pathLst>
                    <a:path w="3905" h="31051">
                      <a:moveTo>
                        <a:pt x="3905" y="2191"/>
                      </a:moveTo>
                      <a:lnTo>
                        <a:pt x="2096" y="31052"/>
                      </a:lnTo>
                      <a:lnTo>
                        <a:pt x="0" y="2191"/>
                      </a:lnTo>
                      <a:lnTo>
                        <a:pt x="2096" y="0"/>
                      </a:lnTo>
                      <a:close/>
                    </a:path>
                  </a:pathLst>
                </a:custGeom>
                <a:solidFill>
                  <a:srgbClr val="FFFFFF"/>
                </a:solidFill>
                <a:ln w="9525" cap="flat">
                  <a:noFill/>
                  <a:prstDash val="solid"/>
                  <a:miter/>
                </a:ln>
              </p:spPr>
              <p:txBody>
                <a:bodyPr rtlCol="0" anchor="ctr"/>
                <a:lstStyle/>
                <a:p>
                  <a:endParaRPr lang="zh-CN" altLang="en-US"/>
                </a:p>
              </p:txBody>
            </p:sp>
            <p:sp>
              <p:nvSpPr>
                <p:cNvPr id="82" name="任意多边形 52">
                  <a:extLst>
                    <a:ext uri="{FF2B5EF4-FFF2-40B4-BE49-F238E27FC236}">
                      <a16:creationId xmlns="" xmlns:p14="http://schemas.microsoft.com/office/powerpoint/2010/main" xmlns:a16="http://schemas.microsoft.com/office/drawing/2014/main" id="{E472F9F7-B65E-4C86-B92D-108EAD01DE3C}"/>
                    </a:ext>
                  </a:extLst>
                </p:cNvPr>
                <p:cNvSpPr/>
                <p:nvPr/>
              </p:nvSpPr>
              <p:spPr>
                <a:xfrm>
                  <a:off x="8088248" y="2737865"/>
                  <a:ext cx="27336" cy="46196"/>
                </a:xfrm>
                <a:custGeom>
                  <a:avLst/>
                  <a:gdLst>
                    <a:gd name="connsiteX0" fmla="*/ 3715 w 27336"/>
                    <a:gd name="connsiteY0" fmla="*/ 0 h 46196"/>
                    <a:gd name="connsiteX1" fmla="*/ 14764 w 27336"/>
                    <a:gd name="connsiteY1" fmla="*/ 23241 h 46196"/>
                    <a:gd name="connsiteX2" fmla="*/ 27337 w 27336"/>
                    <a:gd name="connsiteY2" fmla="*/ 46196 h 46196"/>
                    <a:gd name="connsiteX3" fmla="*/ 13145 w 27336"/>
                    <a:gd name="connsiteY3" fmla="*/ 24194 h 46196"/>
                    <a:gd name="connsiteX4" fmla="*/ 0 w 27336"/>
                    <a:gd name="connsiteY4" fmla="*/ 2096 h 46196"/>
                    <a:gd name="connsiteX5" fmla="*/ 857 w 27336"/>
                    <a:gd name="connsiteY5" fmla="*/ 381 h 46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36" h="46196">
                      <a:moveTo>
                        <a:pt x="3715" y="0"/>
                      </a:moveTo>
                      <a:lnTo>
                        <a:pt x="14764" y="23241"/>
                      </a:lnTo>
                      <a:lnTo>
                        <a:pt x="27337" y="46196"/>
                      </a:lnTo>
                      <a:lnTo>
                        <a:pt x="13145" y="24194"/>
                      </a:lnTo>
                      <a:lnTo>
                        <a:pt x="0" y="2096"/>
                      </a:lnTo>
                      <a:lnTo>
                        <a:pt x="857" y="381"/>
                      </a:lnTo>
                      <a:close/>
                    </a:path>
                  </a:pathLst>
                </a:custGeom>
                <a:solidFill>
                  <a:srgbClr val="FFFFFF"/>
                </a:solidFill>
                <a:ln w="9525" cap="flat">
                  <a:noFill/>
                  <a:prstDash val="solid"/>
                  <a:miter/>
                </a:ln>
              </p:spPr>
              <p:txBody>
                <a:bodyPr rtlCol="0" anchor="ctr"/>
                <a:lstStyle/>
                <a:p>
                  <a:endParaRPr lang="zh-CN" altLang="en-US"/>
                </a:p>
              </p:txBody>
            </p:sp>
            <p:sp>
              <p:nvSpPr>
                <p:cNvPr id="83" name="任意多边形 53">
                  <a:extLst>
                    <a:ext uri="{FF2B5EF4-FFF2-40B4-BE49-F238E27FC236}">
                      <a16:creationId xmlns="" xmlns:p14="http://schemas.microsoft.com/office/powerpoint/2010/main" xmlns:a16="http://schemas.microsoft.com/office/drawing/2014/main" id="{55868828-3062-440D-9DD1-9AB52F2AAA55}"/>
                    </a:ext>
                  </a:extLst>
                </p:cNvPr>
                <p:cNvSpPr/>
                <p:nvPr/>
              </p:nvSpPr>
              <p:spPr>
                <a:xfrm>
                  <a:off x="8059387" y="2767012"/>
                  <a:ext cx="37052" cy="22002"/>
                </a:xfrm>
                <a:custGeom>
                  <a:avLst/>
                  <a:gdLst>
                    <a:gd name="connsiteX0" fmla="*/ 1905 w 37052"/>
                    <a:gd name="connsiteY0" fmla="*/ 0 h 22002"/>
                    <a:gd name="connsiteX1" fmla="*/ 19621 w 37052"/>
                    <a:gd name="connsiteY1" fmla="*/ 10097 h 22002"/>
                    <a:gd name="connsiteX2" fmla="*/ 37052 w 37052"/>
                    <a:gd name="connsiteY2" fmla="*/ 22003 h 22002"/>
                    <a:gd name="connsiteX3" fmla="*/ 18479 w 37052"/>
                    <a:gd name="connsiteY3" fmla="*/ 12192 h 22002"/>
                    <a:gd name="connsiteX4" fmla="*/ 381 w 37052"/>
                    <a:gd name="connsiteY4" fmla="*/ 2572 h 22002"/>
                    <a:gd name="connsiteX5" fmla="*/ 0 w 37052"/>
                    <a:gd name="connsiteY5" fmla="*/ 572 h 2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052" h="22002">
                      <a:moveTo>
                        <a:pt x="1905" y="0"/>
                      </a:moveTo>
                      <a:lnTo>
                        <a:pt x="19621" y="10097"/>
                      </a:lnTo>
                      <a:lnTo>
                        <a:pt x="37052" y="22003"/>
                      </a:lnTo>
                      <a:lnTo>
                        <a:pt x="18479" y="12192"/>
                      </a:lnTo>
                      <a:lnTo>
                        <a:pt x="381" y="2572"/>
                      </a:lnTo>
                      <a:lnTo>
                        <a:pt x="0" y="572"/>
                      </a:lnTo>
                      <a:close/>
                    </a:path>
                  </a:pathLst>
                </a:custGeom>
                <a:solidFill>
                  <a:srgbClr val="FFFFFF"/>
                </a:solidFill>
                <a:ln w="9525" cap="flat">
                  <a:noFill/>
                  <a:prstDash val="solid"/>
                  <a:miter/>
                </a:ln>
              </p:spPr>
              <p:txBody>
                <a:bodyPr rtlCol="0" anchor="ctr"/>
                <a:lstStyle/>
                <a:p>
                  <a:endParaRPr lang="zh-CN" altLang="en-US"/>
                </a:p>
              </p:txBody>
            </p:sp>
            <p:sp>
              <p:nvSpPr>
                <p:cNvPr id="84" name="任意多边形 54">
                  <a:extLst>
                    <a:ext uri="{FF2B5EF4-FFF2-40B4-BE49-F238E27FC236}">
                      <a16:creationId xmlns="" xmlns:p14="http://schemas.microsoft.com/office/powerpoint/2010/main" xmlns:a16="http://schemas.microsoft.com/office/drawing/2014/main" id="{D2E56647-928E-4FB7-9467-2EADE12E2CBE}"/>
                    </a:ext>
                  </a:extLst>
                </p:cNvPr>
                <p:cNvSpPr/>
                <p:nvPr/>
              </p:nvSpPr>
              <p:spPr>
                <a:xfrm>
                  <a:off x="8047481" y="2806064"/>
                  <a:ext cx="50291" cy="4286"/>
                </a:xfrm>
                <a:custGeom>
                  <a:avLst/>
                  <a:gdLst>
                    <a:gd name="connsiteX0" fmla="*/ 2477 w 50291"/>
                    <a:gd name="connsiteY0" fmla="*/ 1048 h 4286"/>
                    <a:gd name="connsiteX1" fmla="*/ 26098 w 50291"/>
                    <a:gd name="connsiteY1" fmla="*/ 0 h 4286"/>
                    <a:gd name="connsiteX2" fmla="*/ 50292 w 50291"/>
                    <a:gd name="connsiteY2" fmla="*/ 1905 h 4286"/>
                    <a:gd name="connsiteX3" fmla="*/ 26098 w 50291"/>
                    <a:gd name="connsiteY3" fmla="*/ 2381 h 4286"/>
                    <a:gd name="connsiteX4" fmla="*/ 2477 w 50291"/>
                    <a:gd name="connsiteY4" fmla="*/ 4286 h 4286"/>
                    <a:gd name="connsiteX5" fmla="*/ 0 w 50291"/>
                    <a:gd name="connsiteY5" fmla="*/ 1905 h 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291" h="4286">
                      <a:moveTo>
                        <a:pt x="2477" y="1048"/>
                      </a:moveTo>
                      <a:lnTo>
                        <a:pt x="26098" y="0"/>
                      </a:lnTo>
                      <a:lnTo>
                        <a:pt x="50292" y="1905"/>
                      </a:lnTo>
                      <a:lnTo>
                        <a:pt x="26098" y="2381"/>
                      </a:lnTo>
                      <a:lnTo>
                        <a:pt x="2477" y="4286"/>
                      </a:lnTo>
                      <a:lnTo>
                        <a:pt x="0" y="1905"/>
                      </a:lnTo>
                      <a:close/>
                    </a:path>
                  </a:pathLst>
                </a:custGeom>
                <a:solidFill>
                  <a:srgbClr val="FFFFFF"/>
                </a:solidFill>
                <a:ln w="9525" cap="flat">
                  <a:noFill/>
                  <a:prstDash val="solid"/>
                  <a:miter/>
                </a:ln>
              </p:spPr>
              <p:txBody>
                <a:bodyPr rtlCol="0" anchor="ctr"/>
                <a:lstStyle/>
                <a:p>
                  <a:endParaRPr lang="zh-CN" altLang="en-US"/>
                </a:p>
              </p:txBody>
            </p:sp>
            <p:sp>
              <p:nvSpPr>
                <p:cNvPr id="85" name="任意多边形 55">
                  <a:extLst>
                    <a:ext uri="{FF2B5EF4-FFF2-40B4-BE49-F238E27FC236}">
                      <a16:creationId xmlns="" xmlns:p14="http://schemas.microsoft.com/office/powerpoint/2010/main" xmlns:a16="http://schemas.microsoft.com/office/drawing/2014/main" id="{1B528550-2E0F-4338-875F-CDF71C3D3A6A}"/>
                    </a:ext>
                  </a:extLst>
                </p:cNvPr>
                <p:cNvSpPr/>
                <p:nvPr/>
              </p:nvSpPr>
              <p:spPr>
                <a:xfrm>
                  <a:off x="8058816" y="2822924"/>
                  <a:ext cx="44576" cy="26669"/>
                </a:xfrm>
                <a:custGeom>
                  <a:avLst/>
                  <a:gdLst>
                    <a:gd name="connsiteX0" fmla="*/ 953 w 44576"/>
                    <a:gd name="connsiteY0" fmla="*/ 23432 h 26669"/>
                    <a:gd name="connsiteX1" fmla="*/ 22479 w 44576"/>
                    <a:gd name="connsiteY1" fmla="*/ 11430 h 26669"/>
                    <a:gd name="connsiteX2" fmla="*/ 44577 w 44576"/>
                    <a:gd name="connsiteY2" fmla="*/ 0 h 26669"/>
                    <a:gd name="connsiteX3" fmla="*/ 23146 w 44576"/>
                    <a:gd name="connsiteY3" fmla="*/ 12668 h 26669"/>
                    <a:gd name="connsiteX4" fmla="*/ 2857 w 44576"/>
                    <a:gd name="connsiteY4" fmla="*/ 26670 h 26669"/>
                    <a:gd name="connsiteX5" fmla="*/ 0 w 44576"/>
                    <a:gd name="connsiteY5" fmla="*/ 25813 h 2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76" h="26669">
                      <a:moveTo>
                        <a:pt x="953" y="23432"/>
                      </a:moveTo>
                      <a:lnTo>
                        <a:pt x="22479" y="11430"/>
                      </a:lnTo>
                      <a:lnTo>
                        <a:pt x="44577" y="0"/>
                      </a:lnTo>
                      <a:lnTo>
                        <a:pt x="23146" y="12668"/>
                      </a:lnTo>
                      <a:lnTo>
                        <a:pt x="2857" y="26670"/>
                      </a:lnTo>
                      <a:lnTo>
                        <a:pt x="0" y="25813"/>
                      </a:lnTo>
                      <a:close/>
                    </a:path>
                  </a:pathLst>
                </a:custGeom>
                <a:solidFill>
                  <a:srgbClr val="FFFFFF"/>
                </a:solidFill>
                <a:ln w="9525" cap="flat">
                  <a:noFill/>
                  <a:prstDash val="solid"/>
                  <a:miter/>
                </a:ln>
              </p:spPr>
              <p:txBody>
                <a:bodyPr rtlCol="0" anchor="ctr"/>
                <a:lstStyle/>
                <a:p>
                  <a:endParaRPr lang="zh-CN" altLang="en-US"/>
                </a:p>
              </p:txBody>
            </p:sp>
            <p:sp>
              <p:nvSpPr>
                <p:cNvPr id="86" name="任意多边形 56">
                  <a:extLst>
                    <a:ext uri="{FF2B5EF4-FFF2-40B4-BE49-F238E27FC236}">
                      <a16:creationId xmlns="" xmlns:p14="http://schemas.microsoft.com/office/powerpoint/2010/main" xmlns:a16="http://schemas.microsoft.com/office/drawing/2014/main" id="{FC3472D0-290A-48AD-A572-639B41F604E8}"/>
                    </a:ext>
                  </a:extLst>
                </p:cNvPr>
                <p:cNvSpPr/>
                <p:nvPr/>
              </p:nvSpPr>
              <p:spPr>
                <a:xfrm>
                  <a:off x="8087962" y="2843879"/>
                  <a:ext cx="20574" cy="34956"/>
                </a:xfrm>
                <a:custGeom>
                  <a:avLst/>
                  <a:gdLst>
                    <a:gd name="connsiteX0" fmla="*/ 0 w 20574"/>
                    <a:gd name="connsiteY0" fmla="*/ 31909 h 34956"/>
                    <a:gd name="connsiteX1" fmla="*/ 9811 w 20574"/>
                    <a:gd name="connsiteY1" fmla="*/ 15716 h 34956"/>
                    <a:gd name="connsiteX2" fmla="*/ 20574 w 20574"/>
                    <a:gd name="connsiteY2" fmla="*/ 0 h 34956"/>
                    <a:gd name="connsiteX3" fmla="*/ 11811 w 20574"/>
                    <a:gd name="connsiteY3" fmla="*/ 16954 h 34956"/>
                    <a:gd name="connsiteX4" fmla="*/ 2857 w 20574"/>
                    <a:gd name="connsiteY4" fmla="*/ 33528 h 34956"/>
                    <a:gd name="connsiteX5" fmla="*/ 476 w 20574"/>
                    <a:gd name="connsiteY5" fmla="*/ 34957 h 3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74" h="34956">
                      <a:moveTo>
                        <a:pt x="0" y="31909"/>
                      </a:moveTo>
                      <a:lnTo>
                        <a:pt x="9811" y="15716"/>
                      </a:lnTo>
                      <a:lnTo>
                        <a:pt x="20574" y="0"/>
                      </a:lnTo>
                      <a:lnTo>
                        <a:pt x="11811" y="16954"/>
                      </a:lnTo>
                      <a:lnTo>
                        <a:pt x="2857" y="33528"/>
                      </a:lnTo>
                      <a:lnTo>
                        <a:pt x="476" y="34957"/>
                      </a:lnTo>
                      <a:close/>
                    </a:path>
                  </a:pathLst>
                </a:custGeom>
                <a:solidFill>
                  <a:srgbClr val="FFFFFF"/>
                </a:solidFill>
                <a:ln w="9525" cap="flat">
                  <a:noFill/>
                  <a:prstDash val="solid"/>
                  <a:miter/>
                </a:ln>
              </p:spPr>
              <p:txBody>
                <a:bodyPr rtlCol="0" anchor="ctr"/>
                <a:lstStyle/>
                <a:p>
                  <a:endParaRPr lang="zh-CN" altLang="en-US"/>
                </a:p>
              </p:txBody>
            </p:sp>
            <p:sp>
              <p:nvSpPr>
                <p:cNvPr id="87" name="任意多边形 57">
                  <a:extLst>
                    <a:ext uri="{FF2B5EF4-FFF2-40B4-BE49-F238E27FC236}">
                      <a16:creationId xmlns="" xmlns:p14="http://schemas.microsoft.com/office/powerpoint/2010/main" xmlns:a16="http://schemas.microsoft.com/office/drawing/2014/main" id="{F450091C-CFD8-4446-A5B2-67C71C897A48}"/>
                    </a:ext>
                  </a:extLst>
                </p:cNvPr>
                <p:cNvSpPr/>
                <p:nvPr/>
              </p:nvSpPr>
              <p:spPr>
                <a:xfrm>
                  <a:off x="8127681" y="2839212"/>
                  <a:ext cx="2857" cy="49244"/>
                </a:xfrm>
                <a:custGeom>
                  <a:avLst/>
                  <a:gdLst>
                    <a:gd name="connsiteX0" fmla="*/ 0 w 2857"/>
                    <a:gd name="connsiteY0" fmla="*/ 48196 h 49244"/>
                    <a:gd name="connsiteX1" fmla="*/ 1048 w 2857"/>
                    <a:gd name="connsiteY1" fmla="*/ 24193 h 49244"/>
                    <a:gd name="connsiteX2" fmla="*/ 1715 w 2857"/>
                    <a:gd name="connsiteY2" fmla="*/ 0 h 49244"/>
                    <a:gd name="connsiteX3" fmla="*/ 2858 w 2857"/>
                    <a:gd name="connsiteY3" fmla="*/ 24193 h 49244"/>
                    <a:gd name="connsiteX4" fmla="*/ 2667 w 2857"/>
                    <a:gd name="connsiteY4" fmla="*/ 48196 h 49244"/>
                    <a:gd name="connsiteX5" fmla="*/ 1715 w 2857"/>
                    <a:gd name="connsiteY5" fmla="*/ 49244 h 4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 h="49244">
                      <a:moveTo>
                        <a:pt x="0" y="48196"/>
                      </a:moveTo>
                      <a:lnTo>
                        <a:pt x="1048" y="24193"/>
                      </a:lnTo>
                      <a:lnTo>
                        <a:pt x="1715" y="0"/>
                      </a:lnTo>
                      <a:lnTo>
                        <a:pt x="2858" y="24193"/>
                      </a:lnTo>
                      <a:lnTo>
                        <a:pt x="2667" y="48196"/>
                      </a:lnTo>
                      <a:lnTo>
                        <a:pt x="1715" y="49244"/>
                      </a:lnTo>
                      <a:close/>
                    </a:path>
                  </a:pathLst>
                </a:custGeom>
                <a:solidFill>
                  <a:srgbClr val="FFFFFF"/>
                </a:solidFill>
                <a:ln w="9525" cap="flat">
                  <a:noFill/>
                  <a:prstDash val="solid"/>
                  <a:miter/>
                </a:ln>
              </p:spPr>
              <p:txBody>
                <a:bodyPr rtlCol="0" anchor="ctr"/>
                <a:lstStyle/>
                <a:p>
                  <a:endParaRPr lang="zh-CN" altLang="en-US"/>
                </a:p>
              </p:txBody>
            </p:sp>
            <p:sp>
              <p:nvSpPr>
                <p:cNvPr id="88" name="任意多边形 58">
                  <a:extLst>
                    <a:ext uri="{FF2B5EF4-FFF2-40B4-BE49-F238E27FC236}">
                      <a16:creationId xmlns="" xmlns:p14="http://schemas.microsoft.com/office/powerpoint/2010/main" xmlns:a16="http://schemas.microsoft.com/office/drawing/2014/main" id="{9266B1CA-54B5-4C55-8D2D-79CAE3E935BB}"/>
                    </a:ext>
                  </a:extLst>
                </p:cNvPr>
                <p:cNvSpPr/>
                <p:nvPr/>
              </p:nvSpPr>
              <p:spPr>
                <a:xfrm>
                  <a:off x="8149589" y="2843021"/>
                  <a:ext cx="20954" cy="35337"/>
                </a:xfrm>
                <a:custGeom>
                  <a:avLst/>
                  <a:gdLst>
                    <a:gd name="connsiteX0" fmla="*/ 18479 w 20954"/>
                    <a:gd name="connsiteY0" fmla="*/ 34385 h 35337"/>
                    <a:gd name="connsiteX1" fmla="*/ 9239 w 20954"/>
                    <a:gd name="connsiteY1" fmla="*/ 17335 h 35337"/>
                    <a:gd name="connsiteX2" fmla="*/ 0 w 20954"/>
                    <a:gd name="connsiteY2" fmla="*/ 0 h 35337"/>
                    <a:gd name="connsiteX3" fmla="*/ 10001 w 20954"/>
                    <a:gd name="connsiteY3" fmla="*/ 16859 h 35337"/>
                    <a:gd name="connsiteX4" fmla="*/ 20955 w 20954"/>
                    <a:gd name="connsiteY4" fmla="*/ 32861 h 35337"/>
                    <a:gd name="connsiteX5" fmla="*/ 20383 w 20954"/>
                    <a:gd name="connsiteY5" fmla="*/ 35338 h 3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4" h="35337">
                      <a:moveTo>
                        <a:pt x="18479" y="34385"/>
                      </a:moveTo>
                      <a:lnTo>
                        <a:pt x="9239" y="17335"/>
                      </a:lnTo>
                      <a:lnTo>
                        <a:pt x="0" y="0"/>
                      </a:lnTo>
                      <a:lnTo>
                        <a:pt x="10001" y="16859"/>
                      </a:lnTo>
                      <a:lnTo>
                        <a:pt x="20955" y="32861"/>
                      </a:lnTo>
                      <a:lnTo>
                        <a:pt x="20383" y="35338"/>
                      </a:lnTo>
                      <a:close/>
                    </a:path>
                  </a:pathLst>
                </a:custGeom>
                <a:solidFill>
                  <a:srgbClr val="FFFFFF"/>
                </a:solidFill>
                <a:ln w="9525" cap="flat">
                  <a:noFill/>
                  <a:prstDash val="solid"/>
                  <a:miter/>
                </a:ln>
              </p:spPr>
              <p:txBody>
                <a:bodyPr rtlCol="0" anchor="ctr"/>
                <a:lstStyle/>
                <a:p>
                  <a:endParaRPr lang="zh-CN" altLang="en-US"/>
                </a:p>
              </p:txBody>
            </p:sp>
            <p:sp>
              <p:nvSpPr>
                <p:cNvPr id="89" name="任意多边形 59">
                  <a:extLst>
                    <a:ext uri="{FF2B5EF4-FFF2-40B4-BE49-F238E27FC236}">
                      <a16:creationId xmlns="" xmlns:p14="http://schemas.microsoft.com/office/powerpoint/2010/main" xmlns:a16="http://schemas.microsoft.com/office/drawing/2014/main" id="{D1A75AC4-21E0-460F-AA56-CAF6B50A1C8D}"/>
                    </a:ext>
                  </a:extLst>
                </p:cNvPr>
                <p:cNvSpPr/>
                <p:nvPr/>
              </p:nvSpPr>
              <p:spPr>
                <a:xfrm>
                  <a:off x="8153780" y="2822066"/>
                  <a:ext cx="45243" cy="27813"/>
                </a:xfrm>
                <a:custGeom>
                  <a:avLst/>
                  <a:gdLst>
                    <a:gd name="connsiteX0" fmla="*/ 43053 w 45243"/>
                    <a:gd name="connsiteY0" fmla="*/ 27813 h 27813"/>
                    <a:gd name="connsiteX1" fmla="*/ 22384 w 45243"/>
                    <a:gd name="connsiteY1" fmla="*/ 13335 h 27813"/>
                    <a:gd name="connsiteX2" fmla="*/ 0 w 45243"/>
                    <a:gd name="connsiteY2" fmla="*/ 0 h 27813"/>
                    <a:gd name="connsiteX3" fmla="*/ 22860 w 45243"/>
                    <a:gd name="connsiteY3" fmla="*/ 12383 h 27813"/>
                    <a:gd name="connsiteX4" fmla="*/ 44958 w 45243"/>
                    <a:gd name="connsiteY4" fmla="*/ 24575 h 27813"/>
                    <a:gd name="connsiteX5" fmla="*/ 45244 w 45243"/>
                    <a:gd name="connsiteY5" fmla="*/ 26099 h 2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243" h="27813">
                      <a:moveTo>
                        <a:pt x="43053" y="27813"/>
                      </a:moveTo>
                      <a:lnTo>
                        <a:pt x="22384" y="13335"/>
                      </a:lnTo>
                      <a:lnTo>
                        <a:pt x="0" y="0"/>
                      </a:lnTo>
                      <a:lnTo>
                        <a:pt x="22860" y="12383"/>
                      </a:lnTo>
                      <a:lnTo>
                        <a:pt x="44958" y="24575"/>
                      </a:lnTo>
                      <a:lnTo>
                        <a:pt x="45244" y="26099"/>
                      </a:lnTo>
                      <a:close/>
                    </a:path>
                  </a:pathLst>
                </a:custGeom>
                <a:solidFill>
                  <a:srgbClr val="FFFFFF"/>
                </a:solidFill>
                <a:ln w="9525" cap="flat">
                  <a:noFill/>
                  <a:prstDash val="solid"/>
                  <a:miter/>
                </a:ln>
              </p:spPr>
              <p:txBody>
                <a:bodyPr rtlCol="0" anchor="ctr"/>
                <a:lstStyle/>
                <a:p>
                  <a:endParaRPr lang="zh-CN" altLang="en-US"/>
                </a:p>
              </p:txBody>
            </p:sp>
            <p:sp>
              <p:nvSpPr>
                <p:cNvPr id="90" name="任意多边形 60">
                  <a:extLst>
                    <a:ext uri="{FF2B5EF4-FFF2-40B4-BE49-F238E27FC236}">
                      <a16:creationId xmlns="" xmlns:p14="http://schemas.microsoft.com/office/powerpoint/2010/main" xmlns:a16="http://schemas.microsoft.com/office/drawing/2014/main" id="{54A3EACD-0199-46E7-90AC-4BA36F540D91}"/>
                    </a:ext>
                  </a:extLst>
                </p:cNvPr>
                <p:cNvSpPr/>
                <p:nvPr/>
              </p:nvSpPr>
              <p:spPr>
                <a:xfrm>
                  <a:off x="8168258" y="2806255"/>
                  <a:ext cx="43148" cy="3238"/>
                </a:xfrm>
                <a:custGeom>
                  <a:avLst/>
                  <a:gdLst>
                    <a:gd name="connsiteX0" fmla="*/ 40481 w 43148"/>
                    <a:gd name="connsiteY0" fmla="*/ 3239 h 3238"/>
                    <a:gd name="connsiteX1" fmla="*/ 19907 w 43148"/>
                    <a:gd name="connsiteY1" fmla="*/ 2286 h 3238"/>
                    <a:gd name="connsiteX2" fmla="*/ 0 w 43148"/>
                    <a:gd name="connsiteY2" fmla="*/ 1715 h 3238"/>
                    <a:gd name="connsiteX3" fmla="*/ 19907 w 43148"/>
                    <a:gd name="connsiteY3" fmla="*/ 0 h 3238"/>
                    <a:gd name="connsiteX4" fmla="*/ 40577 w 43148"/>
                    <a:gd name="connsiteY4" fmla="*/ 381 h 3238"/>
                    <a:gd name="connsiteX5" fmla="*/ 43148 w 43148"/>
                    <a:gd name="connsiteY5" fmla="*/ 1715 h 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48" h="3238">
                      <a:moveTo>
                        <a:pt x="40481" y="3239"/>
                      </a:moveTo>
                      <a:lnTo>
                        <a:pt x="19907" y="2286"/>
                      </a:lnTo>
                      <a:lnTo>
                        <a:pt x="0" y="1715"/>
                      </a:lnTo>
                      <a:lnTo>
                        <a:pt x="19907" y="0"/>
                      </a:lnTo>
                      <a:lnTo>
                        <a:pt x="40577" y="381"/>
                      </a:lnTo>
                      <a:lnTo>
                        <a:pt x="43148" y="1715"/>
                      </a:lnTo>
                      <a:close/>
                    </a:path>
                  </a:pathLst>
                </a:custGeom>
                <a:solidFill>
                  <a:srgbClr val="FFFFFF"/>
                </a:solidFill>
                <a:ln w="9525" cap="flat">
                  <a:noFill/>
                  <a:prstDash val="solid"/>
                  <a:miter/>
                </a:ln>
              </p:spPr>
              <p:txBody>
                <a:bodyPr rtlCol="0" anchor="ctr"/>
                <a:lstStyle/>
                <a:p>
                  <a:endParaRPr lang="zh-CN" altLang="en-US"/>
                </a:p>
              </p:txBody>
            </p:sp>
            <p:sp>
              <p:nvSpPr>
                <p:cNvPr id="91" name="任意多边形 61">
                  <a:extLst>
                    <a:ext uri="{FF2B5EF4-FFF2-40B4-BE49-F238E27FC236}">
                      <a16:creationId xmlns="" xmlns:p14="http://schemas.microsoft.com/office/powerpoint/2010/main" xmlns:a16="http://schemas.microsoft.com/office/drawing/2014/main" id="{F81796A7-9D95-4985-8485-77DC6DCBF392}"/>
                    </a:ext>
                  </a:extLst>
                </p:cNvPr>
                <p:cNvSpPr/>
                <p:nvPr/>
              </p:nvSpPr>
              <p:spPr>
                <a:xfrm>
                  <a:off x="8162829" y="2766155"/>
                  <a:ext cx="36671" cy="22479"/>
                </a:xfrm>
                <a:custGeom>
                  <a:avLst/>
                  <a:gdLst>
                    <a:gd name="connsiteX0" fmla="*/ 36004 w 36671"/>
                    <a:gd name="connsiteY0" fmla="*/ 3239 h 22479"/>
                    <a:gd name="connsiteX1" fmla="*/ 18383 w 36671"/>
                    <a:gd name="connsiteY1" fmla="*/ 13335 h 22479"/>
                    <a:gd name="connsiteX2" fmla="*/ 0 w 36671"/>
                    <a:gd name="connsiteY2" fmla="*/ 22479 h 22479"/>
                    <a:gd name="connsiteX3" fmla="*/ 17431 w 36671"/>
                    <a:gd name="connsiteY3" fmla="*/ 11525 h 22479"/>
                    <a:gd name="connsiteX4" fmla="*/ 34100 w 36671"/>
                    <a:gd name="connsiteY4" fmla="*/ 0 h 22479"/>
                    <a:gd name="connsiteX5" fmla="*/ 36671 w 36671"/>
                    <a:gd name="connsiteY5" fmla="*/ 1238 h 22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71" h="22479">
                      <a:moveTo>
                        <a:pt x="36004" y="3239"/>
                      </a:moveTo>
                      <a:lnTo>
                        <a:pt x="18383" y="13335"/>
                      </a:lnTo>
                      <a:lnTo>
                        <a:pt x="0" y="22479"/>
                      </a:lnTo>
                      <a:lnTo>
                        <a:pt x="17431" y="11525"/>
                      </a:lnTo>
                      <a:lnTo>
                        <a:pt x="34100" y="0"/>
                      </a:lnTo>
                      <a:lnTo>
                        <a:pt x="36671" y="1238"/>
                      </a:lnTo>
                      <a:close/>
                    </a:path>
                  </a:pathLst>
                </a:custGeom>
                <a:solidFill>
                  <a:srgbClr val="FFFFFF"/>
                </a:solidFill>
                <a:ln w="9525" cap="flat">
                  <a:noFill/>
                  <a:prstDash val="solid"/>
                  <a:miter/>
                </a:ln>
              </p:spPr>
              <p:txBody>
                <a:bodyPr rtlCol="0" anchor="ctr"/>
                <a:lstStyle/>
                <a:p>
                  <a:endParaRPr lang="zh-CN" altLang="en-US"/>
                </a:p>
              </p:txBody>
            </p:sp>
            <p:sp>
              <p:nvSpPr>
                <p:cNvPr id="92" name="任意多边形 62">
                  <a:extLst>
                    <a:ext uri="{FF2B5EF4-FFF2-40B4-BE49-F238E27FC236}">
                      <a16:creationId xmlns="" xmlns:p14="http://schemas.microsoft.com/office/powerpoint/2010/main" xmlns:a16="http://schemas.microsoft.com/office/drawing/2014/main" id="{A0DCFC9F-E160-450F-8D2B-1DB57BCF825F}"/>
                    </a:ext>
                  </a:extLst>
                </p:cNvPr>
                <p:cNvSpPr/>
                <p:nvPr/>
              </p:nvSpPr>
              <p:spPr>
                <a:xfrm>
                  <a:off x="8142350" y="2737961"/>
                  <a:ext cx="27717" cy="47434"/>
                </a:xfrm>
                <a:custGeom>
                  <a:avLst/>
                  <a:gdLst>
                    <a:gd name="connsiteX0" fmla="*/ 27718 w 27717"/>
                    <a:gd name="connsiteY0" fmla="*/ 1715 h 47434"/>
                    <a:gd name="connsiteX1" fmla="*/ 15050 w 27717"/>
                    <a:gd name="connsiteY1" fmla="*/ 24955 h 47434"/>
                    <a:gd name="connsiteX2" fmla="*/ 0 w 27717"/>
                    <a:gd name="connsiteY2" fmla="*/ 47434 h 47434"/>
                    <a:gd name="connsiteX3" fmla="*/ 12763 w 27717"/>
                    <a:gd name="connsiteY3" fmla="*/ 23622 h 47434"/>
                    <a:gd name="connsiteX4" fmla="*/ 24765 w 27717"/>
                    <a:gd name="connsiteY4" fmla="*/ 95 h 47434"/>
                    <a:gd name="connsiteX5" fmla="*/ 27432 w 27717"/>
                    <a:gd name="connsiteY5" fmla="*/ 0 h 47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7" h="47434">
                      <a:moveTo>
                        <a:pt x="27718" y="1715"/>
                      </a:moveTo>
                      <a:lnTo>
                        <a:pt x="15050" y="24955"/>
                      </a:lnTo>
                      <a:lnTo>
                        <a:pt x="0" y="47434"/>
                      </a:lnTo>
                      <a:lnTo>
                        <a:pt x="12763" y="23622"/>
                      </a:lnTo>
                      <a:lnTo>
                        <a:pt x="24765" y="95"/>
                      </a:lnTo>
                      <a:lnTo>
                        <a:pt x="27432" y="0"/>
                      </a:lnTo>
                      <a:close/>
                    </a:path>
                  </a:pathLst>
                </a:custGeom>
                <a:solidFill>
                  <a:srgbClr val="FFFFFF"/>
                </a:solidFill>
                <a:ln w="9525" cap="flat">
                  <a:noFill/>
                  <a:prstDash val="solid"/>
                  <a:miter/>
                </a:ln>
              </p:spPr>
              <p:txBody>
                <a:bodyPr rtlCol="0" anchor="ctr"/>
                <a:lstStyle/>
                <a:p>
                  <a:endParaRPr lang="zh-CN" altLang="en-US"/>
                </a:p>
              </p:txBody>
            </p:sp>
          </p:grpSp>
        </p:grpSp>
        <p:grpSp>
          <p:nvGrpSpPr>
            <p:cNvPr id="12" name="组合 63">
              <a:extLst>
                <a:ext uri="{FF2B5EF4-FFF2-40B4-BE49-F238E27FC236}">
                  <a16:creationId xmlns="" xmlns:p14="http://schemas.microsoft.com/office/powerpoint/2010/main" xmlns:a16="http://schemas.microsoft.com/office/drawing/2014/main" id="{62CD7BAE-D5D1-4E39-9FBE-0BB137791422}"/>
                </a:ext>
              </a:extLst>
            </p:cNvPr>
            <p:cNvGrpSpPr/>
            <p:nvPr/>
          </p:nvGrpSpPr>
          <p:grpSpPr>
            <a:xfrm>
              <a:off x="6177819" y="3362134"/>
              <a:ext cx="166687" cy="164782"/>
              <a:chOff x="6177819" y="3362134"/>
              <a:chExt cx="166687" cy="164782"/>
            </a:xfrm>
            <a:solidFill>
              <a:srgbClr val="FFFFFF"/>
            </a:solidFill>
          </p:grpSpPr>
          <p:sp>
            <p:nvSpPr>
              <p:cNvPr id="65" name="任意多边形 64">
                <a:extLst>
                  <a:ext uri="{FF2B5EF4-FFF2-40B4-BE49-F238E27FC236}">
                    <a16:creationId xmlns="" xmlns:p14="http://schemas.microsoft.com/office/powerpoint/2010/main" xmlns:a16="http://schemas.microsoft.com/office/drawing/2014/main" id="{FC7C7772-40C5-4DEE-B9C6-A3B18649630B}"/>
                  </a:ext>
                </a:extLst>
              </p:cNvPr>
              <p:cNvSpPr/>
              <p:nvPr/>
            </p:nvSpPr>
            <p:spPr>
              <a:xfrm>
                <a:off x="6215728" y="3399091"/>
                <a:ext cx="88772" cy="83724"/>
              </a:xfrm>
              <a:custGeom>
                <a:avLst/>
                <a:gdLst>
                  <a:gd name="connsiteX0" fmla="*/ 45339 w 88772"/>
                  <a:gd name="connsiteY0" fmla="*/ 0 h 83724"/>
                  <a:gd name="connsiteX1" fmla="*/ 51149 w 88772"/>
                  <a:gd name="connsiteY1" fmla="*/ 15716 h 83724"/>
                  <a:gd name="connsiteX2" fmla="*/ 56388 w 88772"/>
                  <a:gd name="connsiteY2" fmla="*/ 30766 h 83724"/>
                  <a:gd name="connsiteX3" fmla="*/ 72295 w 88772"/>
                  <a:gd name="connsiteY3" fmla="*/ 32004 h 83724"/>
                  <a:gd name="connsiteX4" fmla="*/ 88773 w 88772"/>
                  <a:gd name="connsiteY4" fmla="*/ 31909 h 83724"/>
                  <a:gd name="connsiteX5" fmla="*/ 75343 w 88772"/>
                  <a:gd name="connsiteY5" fmla="*/ 41338 h 83724"/>
                  <a:gd name="connsiteX6" fmla="*/ 60960 w 88772"/>
                  <a:gd name="connsiteY6" fmla="*/ 51054 h 83724"/>
                  <a:gd name="connsiteX7" fmla="*/ 68199 w 88772"/>
                  <a:gd name="connsiteY7" fmla="*/ 66961 h 83724"/>
                  <a:gd name="connsiteX8" fmla="*/ 71723 w 88772"/>
                  <a:gd name="connsiteY8" fmla="*/ 82486 h 83724"/>
                  <a:gd name="connsiteX9" fmla="*/ 58864 w 88772"/>
                  <a:gd name="connsiteY9" fmla="*/ 73247 h 83724"/>
                  <a:gd name="connsiteX10" fmla="*/ 45339 w 88772"/>
                  <a:gd name="connsiteY10" fmla="*/ 65246 h 83724"/>
                  <a:gd name="connsiteX11" fmla="*/ 32766 w 88772"/>
                  <a:gd name="connsiteY11" fmla="*/ 74676 h 83724"/>
                  <a:gd name="connsiteX12" fmla="*/ 17907 w 88772"/>
                  <a:gd name="connsiteY12" fmla="*/ 83725 h 83724"/>
                  <a:gd name="connsiteX13" fmla="*/ 22288 w 88772"/>
                  <a:gd name="connsiteY13" fmla="*/ 66961 h 83724"/>
                  <a:gd name="connsiteX14" fmla="*/ 29623 w 88772"/>
                  <a:gd name="connsiteY14" fmla="*/ 51054 h 83724"/>
                  <a:gd name="connsiteX15" fmla="*/ 14668 w 88772"/>
                  <a:gd name="connsiteY15" fmla="*/ 42100 h 83724"/>
                  <a:gd name="connsiteX16" fmla="*/ 0 w 88772"/>
                  <a:gd name="connsiteY16" fmla="*/ 31337 h 83724"/>
                  <a:gd name="connsiteX17" fmla="*/ 18288 w 88772"/>
                  <a:gd name="connsiteY17" fmla="*/ 33052 h 83724"/>
                  <a:gd name="connsiteX18" fmla="*/ 36004 w 88772"/>
                  <a:gd name="connsiteY18" fmla="*/ 33242 h 83724"/>
                  <a:gd name="connsiteX19" fmla="*/ 41624 w 88772"/>
                  <a:gd name="connsiteY19" fmla="*/ 16383 h 8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8772" h="83724">
                    <a:moveTo>
                      <a:pt x="45339" y="0"/>
                    </a:moveTo>
                    <a:lnTo>
                      <a:pt x="51149" y="15716"/>
                    </a:lnTo>
                    <a:lnTo>
                      <a:pt x="56388" y="30766"/>
                    </a:lnTo>
                    <a:lnTo>
                      <a:pt x="72295" y="32004"/>
                    </a:lnTo>
                    <a:lnTo>
                      <a:pt x="88773" y="31909"/>
                    </a:lnTo>
                    <a:lnTo>
                      <a:pt x="75343" y="41338"/>
                    </a:lnTo>
                    <a:lnTo>
                      <a:pt x="60960" y="51054"/>
                    </a:lnTo>
                    <a:lnTo>
                      <a:pt x="68199" y="66961"/>
                    </a:lnTo>
                    <a:lnTo>
                      <a:pt x="71723" y="82486"/>
                    </a:lnTo>
                    <a:lnTo>
                      <a:pt x="58864" y="73247"/>
                    </a:lnTo>
                    <a:lnTo>
                      <a:pt x="45339" y="65246"/>
                    </a:lnTo>
                    <a:lnTo>
                      <a:pt x="32766" y="74676"/>
                    </a:lnTo>
                    <a:lnTo>
                      <a:pt x="17907" y="83725"/>
                    </a:lnTo>
                    <a:lnTo>
                      <a:pt x="22288" y="66961"/>
                    </a:lnTo>
                    <a:lnTo>
                      <a:pt x="29623" y="51054"/>
                    </a:lnTo>
                    <a:lnTo>
                      <a:pt x="14668" y="42100"/>
                    </a:lnTo>
                    <a:lnTo>
                      <a:pt x="0" y="31337"/>
                    </a:lnTo>
                    <a:lnTo>
                      <a:pt x="18288" y="33052"/>
                    </a:lnTo>
                    <a:lnTo>
                      <a:pt x="36004" y="33242"/>
                    </a:lnTo>
                    <a:lnTo>
                      <a:pt x="41624" y="16383"/>
                    </a:lnTo>
                    <a:close/>
                  </a:path>
                </a:pathLst>
              </a:custGeom>
              <a:solidFill>
                <a:srgbClr val="FFFFFF"/>
              </a:solidFill>
              <a:ln w="9525" cap="flat">
                <a:noFill/>
                <a:prstDash val="solid"/>
                <a:miter/>
              </a:ln>
            </p:spPr>
            <p:txBody>
              <a:bodyPr rtlCol="0" anchor="ctr"/>
              <a:lstStyle/>
              <a:p>
                <a:endParaRPr lang="zh-CN" altLang="en-US"/>
              </a:p>
            </p:txBody>
          </p:sp>
          <p:grpSp>
            <p:nvGrpSpPr>
              <p:cNvPr id="66" name="组合 65">
                <a:extLst>
                  <a:ext uri="{FF2B5EF4-FFF2-40B4-BE49-F238E27FC236}">
                    <a16:creationId xmlns="" xmlns:p14="http://schemas.microsoft.com/office/powerpoint/2010/main" xmlns:a16="http://schemas.microsoft.com/office/drawing/2014/main" id="{62CD7BAE-D5D1-4E39-9FBE-0BB137791422}"/>
                  </a:ext>
                </a:extLst>
              </p:cNvPr>
              <p:cNvGrpSpPr/>
              <p:nvPr/>
            </p:nvGrpSpPr>
            <p:grpSpPr>
              <a:xfrm>
                <a:off x="6177819" y="3362134"/>
                <a:ext cx="166687" cy="164782"/>
                <a:chOff x="6177819" y="3362134"/>
                <a:chExt cx="166687" cy="164782"/>
              </a:xfrm>
              <a:solidFill>
                <a:srgbClr val="FFFFFF"/>
              </a:solidFill>
            </p:grpSpPr>
            <p:sp>
              <p:nvSpPr>
                <p:cNvPr id="67" name="任意多边形 66">
                  <a:extLst>
                    <a:ext uri="{FF2B5EF4-FFF2-40B4-BE49-F238E27FC236}">
                      <a16:creationId xmlns="" xmlns:p14="http://schemas.microsoft.com/office/powerpoint/2010/main" xmlns:a16="http://schemas.microsoft.com/office/drawing/2014/main" id="{6319D6C6-664B-4F45-8A3E-8D74AB424688}"/>
                    </a:ext>
                  </a:extLst>
                </p:cNvPr>
                <p:cNvSpPr/>
                <p:nvPr/>
              </p:nvSpPr>
              <p:spPr>
                <a:xfrm>
                  <a:off x="6258877" y="3362134"/>
                  <a:ext cx="4000" cy="31622"/>
                </a:xfrm>
                <a:custGeom>
                  <a:avLst/>
                  <a:gdLst>
                    <a:gd name="connsiteX0" fmla="*/ 4000 w 4000"/>
                    <a:gd name="connsiteY0" fmla="*/ 2191 h 31622"/>
                    <a:gd name="connsiteX1" fmla="*/ 2191 w 4000"/>
                    <a:gd name="connsiteY1" fmla="*/ 31623 h 31622"/>
                    <a:gd name="connsiteX2" fmla="*/ 0 w 4000"/>
                    <a:gd name="connsiteY2" fmla="*/ 2286 h 31622"/>
                    <a:gd name="connsiteX3" fmla="*/ 2191 w 4000"/>
                    <a:gd name="connsiteY3" fmla="*/ 0 h 31622"/>
                  </a:gdLst>
                  <a:ahLst/>
                  <a:cxnLst>
                    <a:cxn ang="0">
                      <a:pos x="connsiteX0" y="connsiteY0"/>
                    </a:cxn>
                    <a:cxn ang="0">
                      <a:pos x="connsiteX1" y="connsiteY1"/>
                    </a:cxn>
                    <a:cxn ang="0">
                      <a:pos x="connsiteX2" y="connsiteY2"/>
                    </a:cxn>
                    <a:cxn ang="0">
                      <a:pos x="connsiteX3" y="connsiteY3"/>
                    </a:cxn>
                  </a:cxnLst>
                  <a:rect l="l" t="t" r="r" b="b"/>
                  <a:pathLst>
                    <a:path w="4000" h="31622">
                      <a:moveTo>
                        <a:pt x="4000" y="2191"/>
                      </a:moveTo>
                      <a:lnTo>
                        <a:pt x="2191" y="31623"/>
                      </a:lnTo>
                      <a:lnTo>
                        <a:pt x="0" y="2286"/>
                      </a:lnTo>
                      <a:lnTo>
                        <a:pt x="2191" y="0"/>
                      </a:lnTo>
                      <a:close/>
                    </a:path>
                  </a:pathLst>
                </a:custGeom>
                <a:solidFill>
                  <a:srgbClr val="FFFFFF"/>
                </a:solidFill>
                <a:ln w="9525" cap="flat">
                  <a:noFill/>
                  <a:prstDash val="solid"/>
                  <a:miter/>
                </a:ln>
              </p:spPr>
              <p:txBody>
                <a:bodyPr rtlCol="0" anchor="ctr"/>
                <a:lstStyle/>
                <a:p>
                  <a:endParaRPr lang="zh-CN" altLang="en-US"/>
                </a:p>
              </p:txBody>
            </p:sp>
            <p:sp>
              <p:nvSpPr>
                <p:cNvPr id="68" name="任意多边形 67">
                  <a:extLst>
                    <a:ext uri="{FF2B5EF4-FFF2-40B4-BE49-F238E27FC236}">
                      <a16:creationId xmlns="" xmlns:p14="http://schemas.microsoft.com/office/powerpoint/2010/main" xmlns:a16="http://schemas.microsoft.com/office/drawing/2014/main" id="{16CBF835-E757-44D8-990F-2D1B2DA6B05C}"/>
                    </a:ext>
                  </a:extLst>
                </p:cNvPr>
                <p:cNvSpPr/>
                <p:nvPr/>
              </p:nvSpPr>
              <p:spPr>
                <a:xfrm>
                  <a:off x="6219253" y="3373850"/>
                  <a:ext cx="27717" cy="46958"/>
                </a:xfrm>
                <a:custGeom>
                  <a:avLst/>
                  <a:gdLst>
                    <a:gd name="connsiteX0" fmla="*/ 3810 w 27717"/>
                    <a:gd name="connsiteY0" fmla="*/ 0 h 46958"/>
                    <a:gd name="connsiteX1" fmla="*/ 15050 w 27717"/>
                    <a:gd name="connsiteY1" fmla="*/ 23622 h 46958"/>
                    <a:gd name="connsiteX2" fmla="*/ 27718 w 27717"/>
                    <a:gd name="connsiteY2" fmla="*/ 46958 h 46958"/>
                    <a:gd name="connsiteX3" fmla="*/ 13335 w 27717"/>
                    <a:gd name="connsiteY3" fmla="*/ 24575 h 46958"/>
                    <a:gd name="connsiteX4" fmla="*/ 0 w 27717"/>
                    <a:gd name="connsiteY4" fmla="*/ 2096 h 46958"/>
                    <a:gd name="connsiteX5" fmla="*/ 857 w 27717"/>
                    <a:gd name="connsiteY5" fmla="*/ 381 h 4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7" h="46958">
                      <a:moveTo>
                        <a:pt x="3810" y="0"/>
                      </a:moveTo>
                      <a:lnTo>
                        <a:pt x="15050" y="23622"/>
                      </a:lnTo>
                      <a:lnTo>
                        <a:pt x="27718" y="46958"/>
                      </a:lnTo>
                      <a:lnTo>
                        <a:pt x="13335" y="24575"/>
                      </a:lnTo>
                      <a:lnTo>
                        <a:pt x="0" y="2096"/>
                      </a:lnTo>
                      <a:lnTo>
                        <a:pt x="857" y="381"/>
                      </a:lnTo>
                      <a:close/>
                    </a:path>
                  </a:pathLst>
                </a:custGeom>
                <a:solidFill>
                  <a:srgbClr val="FFFFFF"/>
                </a:solidFill>
                <a:ln w="9525" cap="flat">
                  <a:noFill/>
                  <a:prstDash val="solid"/>
                  <a:miter/>
                </a:ln>
              </p:spPr>
              <p:txBody>
                <a:bodyPr rtlCol="0" anchor="ctr"/>
                <a:lstStyle/>
                <a:p>
                  <a:endParaRPr lang="zh-CN" altLang="en-US"/>
                </a:p>
              </p:txBody>
            </p:sp>
            <p:sp>
              <p:nvSpPr>
                <p:cNvPr id="69" name="任意多边形 68">
                  <a:extLst>
                    <a:ext uri="{FF2B5EF4-FFF2-40B4-BE49-F238E27FC236}">
                      <a16:creationId xmlns="" xmlns:p14="http://schemas.microsoft.com/office/powerpoint/2010/main" xmlns:a16="http://schemas.microsoft.com/office/drawing/2014/main" id="{B755B3A5-10AB-4379-9E16-B8974FB8C045}"/>
                    </a:ext>
                  </a:extLst>
                </p:cNvPr>
                <p:cNvSpPr/>
                <p:nvPr/>
              </p:nvSpPr>
              <p:spPr>
                <a:xfrm>
                  <a:off x="6189916" y="3403472"/>
                  <a:ext cx="37719" cy="22383"/>
                </a:xfrm>
                <a:custGeom>
                  <a:avLst/>
                  <a:gdLst>
                    <a:gd name="connsiteX0" fmla="*/ 1905 w 37719"/>
                    <a:gd name="connsiteY0" fmla="*/ 0 h 22383"/>
                    <a:gd name="connsiteX1" fmla="*/ 20003 w 37719"/>
                    <a:gd name="connsiteY1" fmla="*/ 10287 h 22383"/>
                    <a:gd name="connsiteX2" fmla="*/ 37719 w 37719"/>
                    <a:gd name="connsiteY2" fmla="*/ 22384 h 22383"/>
                    <a:gd name="connsiteX3" fmla="*/ 18764 w 37719"/>
                    <a:gd name="connsiteY3" fmla="*/ 12383 h 22383"/>
                    <a:gd name="connsiteX4" fmla="*/ 381 w 37719"/>
                    <a:gd name="connsiteY4" fmla="*/ 2572 h 22383"/>
                    <a:gd name="connsiteX5" fmla="*/ 0 w 37719"/>
                    <a:gd name="connsiteY5" fmla="*/ 571 h 2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 h="22383">
                      <a:moveTo>
                        <a:pt x="1905" y="0"/>
                      </a:moveTo>
                      <a:lnTo>
                        <a:pt x="20003" y="10287"/>
                      </a:lnTo>
                      <a:lnTo>
                        <a:pt x="37719" y="22384"/>
                      </a:lnTo>
                      <a:lnTo>
                        <a:pt x="18764" y="12383"/>
                      </a:lnTo>
                      <a:lnTo>
                        <a:pt x="381" y="2572"/>
                      </a:lnTo>
                      <a:lnTo>
                        <a:pt x="0" y="571"/>
                      </a:lnTo>
                      <a:close/>
                    </a:path>
                  </a:pathLst>
                </a:custGeom>
                <a:solidFill>
                  <a:srgbClr val="FFFFFF"/>
                </a:solidFill>
                <a:ln w="9525" cap="flat">
                  <a:noFill/>
                  <a:prstDash val="solid"/>
                  <a:miter/>
                </a:ln>
              </p:spPr>
              <p:txBody>
                <a:bodyPr rtlCol="0" anchor="ctr"/>
                <a:lstStyle/>
                <a:p>
                  <a:endParaRPr lang="zh-CN" altLang="en-US"/>
                </a:p>
              </p:txBody>
            </p:sp>
            <p:sp>
              <p:nvSpPr>
                <p:cNvPr id="70" name="任意多边形 69">
                  <a:extLst>
                    <a:ext uri="{FF2B5EF4-FFF2-40B4-BE49-F238E27FC236}">
                      <a16:creationId xmlns="" xmlns:p14="http://schemas.microsoft.com/office/powerpoint/2010/main" xmlns:a16="http://schemas.microsoft.com/office/drawing/2014/main" id="{0505E4DA-1E90-4023-BEB7-7DCA70B2B75A}"/>
                    </a:ext>
                  </a:extLst>
                </p:cNvPr>
                <p:cNvSpPr/>
                <p:nvPr/>
              </p:nvSpPr>
              <p:spPr>
                <a:xfrm>
                  <a:off x="6177819" y="3443192"/>
                  <a:ext cx="51054" cy="4381"/>
                </a:xfrm>
                <a:custGeom>
                  <a:avLst/>
                  <a:gdLst>
                    <a:gd name="connsiteX0" fmla="*/ 2477 w 51054"/>
                    <a:gd name="connsiteY0" fmla="*/ 1048 h 4381"/>
                    <a:gd name="connsiteX1" fmla="*/ 26575 w 51054"/>
                    <a:gd name="connsiteY1" fmla="*/ 0 h 4381"/>
                    <a:gd name="connsiteX2" fmla="*/ 51054 w 51054"/>
                    <a:gd name="connsiteY2" fmla="*/ 1905 h 4381"/>
                    <a:gd name="connsiteX3" fmla="*/ 26479 w 51054"/>
                    <a:gd name="connsiteY3" fmla="*/ 2477 h 4381"/>
                    <a:gd name="connsiteX4" fmla="*/ 2477 w 51054"/>
                    <a:gd name="connsiteY4" fmla="*/ 4381 h 4381"/>
                    <a:gd name="connsiteX5" fmla="*/ 0 w 51054"/>
                    <a:gd name="connsiteY5" fmla="*/ 1905 h 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54" h="4381">
                      <a:moveTo>
                        <a:pt x="2477" y="1048"/>
                      </a:moveTo>
                      <a:lnTo>
                        <a:pt x="26575" y="0"/>
                      </a:lnTo>
                      <a:lnTo>
                        <a:pt x="51054" y="1905"/>
                      </a:lnTo>
                      <a:lnTo>
                        <a:pt x="26479" y="2477"/>
                      </a:lnTo>
                      <a:lnTo>
                        <a:pt x="2477" y="4381"/>
                      </a:lnTo>
                      <a:lnTo>
                        <a:pt x="0" y="1905"/>
                      </a:lnTo>
                      <a:close/>
                    </a:path>
                  </a:pathLst>
                </a:custGeom>
                <a:solidFill>
                  <a:srgbClr val="FFFFFF"/>
                </a:solidFill>
                <a:ln w="9525" cap="flat">
                  <a:noFill/>
                  <a:prstDash val="solid"/>
                  <a:miter/>
                </a:ln>
              </p:spPr>
              <p:txBody>
                <a:bodyPr rtlCol="0" anchor="ctr"/>
                <a:lstStyle/>
                <a:p>
                  <a:endParaRPr lang="zh-CN" altLang="en-US"/>
                </a:p>
              </p:txBody>
            </p:sp>
            <p:sp>
              <p:nvSpPr>
                <p:cNvPr id="71" name="任意多边形 70">
                  <a:extLst>
                    <a:ext uri="{FF2B5EF4-FFF2-40B4-BE49-F238E27FC236}">
                      <a16:creationId xmlns="" xmlns:p14="http://schemas.microsoft.com/office/powerpoint/2010/main" xmlns:a16="http://schemas.microsoft.com/office/drawing/2014/main" id="{49A87379-5A54-433A-854D-53B162FC0486}"/>
                    </a:ext>
                  </a:extLst>
                </p:cNvPr>
                <p:cNvSpPr/>
                <p:nvPr/>
              </p:nvSpPr>
              <p:spPr>
                <a:xfrm>
                  <a:off x="6189249" y="3460337"/>
                  <a:ext cx="45339" cy="27050"/>
                </a:xfrm>
                <a:custGeom>
                  <a:avLst/>
                  <a:gdLst>
                    <a:gd name="connsiteX0" fmla="*/ 1048 w 45339"/>
                    <a:gd name="connsiteY0" fmla="*/ 23813 h 27050"/>
                    <a:gd name="connsiteX1" fmla="*/ 22860 w 45339"/>
                    <a:gd name="connsiteY1" fmla="*/ 11621 h 27050"/>
                    <a:gd name="connsiteX2" fmla="*/ 45339 w 45339"/>
                    <a:gd name="connsiteY2" fmla="*/ 0 h 27050"/>
                    <a:gd name="connsiteX3" fmla="*/ 23622 w 45339"/>
                    <a:gd name="connsiteY3" fmla="*/ 12859 h 27050"/>
                    <a:gd name="connsiteX4" fmla="*/ 2953 w 45339"/>
                    <a:gd name="connsiteY4" fmla="*/ 27051 h 27050"/>
                    <a:gd name="connsiteX5" fmla="*/ 0 w 45339"/>
                    <a:gd name="connsiteY5" fmla="*/ 26194 h 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9" h="27050">
                      <a:moveTo>
                        <a:pt x="1048" y="23813"/>
                      </a:moveTo>
                      <a:lnTo>
                        <a:pt x="22860" y="11621"/>
                      </a:lnTo>
                      <a:lnTo>
                        <a:pt x="45339" y="0"/>
                      </a:lnTo>
                      <a:lnTo>
                        <a:pt x="23622" y="12859"/>
                      </a:lnTo>
                      <a:lnTo>
                        <a:pt x="2953" y="27051"/>
                      </a:lnTo>
                      <a:lnTo>
                        <a:pt x="0" y="26194"/>
                      </a:lnTo>
                      <a:close/>
                    </a:path>
                  </a:pathLst>
                </a:custGeom>
                <a:solidFill>
                  <a:srgbClr val="FFFFFF"/>
                </a:solidFill>
                <a:ln w="9525" cap="flat">
                  <a:noFill/>
                  <a:prstDash val="solid"/>
                  <a:miter/>
                </a:ln>
              </p:spPr>
              <p:txBody>
                <a:bodyPr rtlCol="0" anchor="ctr"/>
                <a:lstStyle/>
                <a:p>
                  <a:endParaRPr lang="zh-CN" altLang="en-US"/>
                </a:p>
              </p:txBody>
            </p:sp>
            <p:sp>
              <p:nvSpPr>
                <p:cNvPr id="72" name="任意多边形 71">
                  <a:extLst>
                    <a:ext uri="{FF2B5EF4-FFF2-40B4-BE49-F238E27FC236}">
                      <a16:creationId xmlns="" xmlns:p14="http://schemas.microsoft.com/office/powerpoint/2010/main" xmlns:a16="http://schemas.microsoft.com/office/drawing/2014/main" id="{7911ECB8-4CDE-42C4-B753-7845798EEB1C}"/>
                    </a:ext>
                  </a:extLst>
                </p:cNvPr>
                <p:cNvSpPr/>
                <p:nvPr/>
              </p:nvSpPr>
              <p:spPr>
                <a:xfrm>
                  <a:off x="6218967" y="3481673"/>
                  <a:ext cx="20859" cy="35433"/>
                </a:xfrm>
                <a:custGeom>
                  <a:avLst/>
                  <a:gdLst>
                    <a:gd name="connsiteX0" fmla="*/ 0 w 20859"/>
                    <a:gd name="connsiteY0" fmla="*/ 32385 h 35433"/>
                    <a:gd name="connsiteX1" fmla="*/ 10001 w 20859"/>
                    <a:gd name="connsiteY1" fmla="*/ 15907 h 35433"/>
                    <a:gd name="connsiteX2" fmla="*/ 20860 w 20859"/>
                    <a:gd name="connsiteY2" fmla="*/ 0 h 35433"/>
                    <a:gd name="connsiteX3" fmla="*/ 12001 w 20859"/>
                    <a:gd name="connsiteY3" fmla="*/ 17145 h 35433"/>
                    <a:gd name="connsiteX4" fmla="*/ 2858 w 20859"/>
                    <a:gd name="connsiteY4" fmla="*/ 34100 h 35433"/>
                    <a:gd name="connsiteX5" fmla="*/ 476 w 20859"/>
                    <a:gd name="connsiteY5" fmla="*/ 35433 h 35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59" h="35433">
                      <a:moveTo>
                        <a:pt x="0" y="32385"/>
                      </a:moveTo>
                      <a:lnTo>
                        <a:pt x="10001" y="15907"/>
                      </a:lnTo>
                      <a:lnTo>
                        <a:pt x="20860" y="0"/>
                      </a:lnTo>
                      <a:lnTo>
                        <a:pt x="12001" y="17145"/>
                      </a:lnTo>
                      <a:lnTo>
                        <a:pt x="2858" y="34100"/>
                      </a:lnTo>
                      <a:lnTo>
                        <a:pt x="476" y="35433"/>
                      </a:lnTo>
                      <a:close/>
                    </a:path>
                  </a:pathLst>
                </a:custGeom>
                <a:solidFill>
                  <a:srgbClr val="FFFFFF"/>
                </a:solidFill>
                <a:ln w="9525" cap="flat">
                  <a:noFill/>
                  <a:prstDash val="solid"/>
                  <a:miter/>
                </a:ln>
              </p:spPr>
              <p:txBody>
                <a:bodyPr rtlCol="0" anchor="ctr"/>
                <a:lstStyle/>
                <a:p>
                  <a:endParaRPr lang="zh-CN" altLang="en-US"/>
                </a:p>
              </p:txBody>
            </p:sp>
            <p:sp>
              <p:nvSpPr>
                <p:cNvPr id="73" name="任意多边形 72">
                  <a:extLst>
                    <a:ext uri="{FF2B5EF4-FFF2-40B4-BE49-F238E27FC236}">
                      <a16:creationId xmlns="" xmlns:p14="http://schemas.microsoft.com/office/powerpoint/2010/main" xmlns:a16="http://schemas.microsoft.com/office/drawing/2014/main" id="{4809C6FC-BC36-43B8-92C9-6A89C6F73E1C}"/>
                    </a:ext>
                  </a:extLst>
                </p:cNvPr>
                <p:cNvSpPr/>
                <p:nvPr/>
              </p:nvSpPr>
              <p:spPr>
                <a:xfrm>
                  <a:off x="6259353" y="3476910"/>
                  <a:ext cx="2857" cy="50006"/>
                </a:xfrm>
                <a:custGeom>
                  <a:avLst/>
                  <a:gdLst>
                    <a:gd name="connsiteX0" fmla="*/ 0 w 2857"/>
                    <a:gd name="connsiteY0" fmla="*/ 48958 h 50006"/>
                    <a:gd name="connsiteX1" fmla="*/ 1048 w 2857"/>
                    <a:gd name="connsiteY1" fmla="*/ 24575 h 50006"/>
                    <a:gd name="connsiteX2" fmla="*/ 1715 w 2857"/>
                    <a:gd name="connsiteY2" fmla="*/ 0 h 50006"/>
                    <a:gd name="connsiteX3" fmla="*/ 2858 w 2857"/>
                    <a:gd name="connsiteY3" fmla="*/ 24479 h 50006"/>
                    <a:gd name="connsiteX4" fmla="*/ 2667 w 2857"/>
                    <a:gd name="connsiteY4" fmla="*/ 48958 h 50006"/>
                    <a:gd name="connsiteX5" fmla="*/ 1715 w 2857"/>
                    <a:gd name="connsiteY5" fmla="*/ 50006 h 5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 h="50006">
                      <a:moveTo>
                        <a:pt x="0" y="48958"/>
                      </a:moveTo>
                      <a:lnTo>
                        <a:pt x="1048" y="24575"/>
                      </a:lnTo>
                      <a:lnTo>
                        <a:pt x="1715" y="0"/>
                      </a:lnTo>
                      <a:lnTo>
                        <a:pt x="2858" y="24479"/>
                      </a:lnTo>
                      <a:lnTo>
                        <a:pt x="2667" y="48958"/>
                      </a:lnTo>
                      <a:lnTo>
                        <a:pt x="1715" y="50006"/>
                      </a:lnTo>
                      <a:close/>
                    </a:path>
                  </a:pathLst>
                </a:custGeom>
                <a:solidFill>
                  <a:srgbClr val="FFFFFF"/>
                </a:solidFill>
                <a:ln w="9525" cap="flat">
                  <a:noFill/>
                  <a:prstDash val="solid"/>
                  <a:miter/>
                </a:ln>
              </p:spPr>
              <p:txBody>
                <a:bodyPr rtlCol="0" anchor="ctr"/>
                <a:lstStyle/>
                <a:p>
                  <a:endParaRPr lang="zh-CN" altLang="en-US"/>
                </a:p>
              </p:txBody>
            </p:sp>
            <p:sp>
              <p:nvSpPr>
                <p:cNvPr id="74" name="任意多边形 73">
                  <a:extLst>
                    <a:ext uri="{FF2B5EF4-FFF2-40B4-BE49-F238E27FC236}">
                      <a16:creationId xmlns="" xmlns:p14="http://schemas.microsoft.com/office/powerpoint/2010/main" xmlns:a16="http://schemas.microsoft.com/office/drawing/2014/main" id="{475E0578-D018-477F-8146-5221B8916BFF}"/>
                    </a:ext>
                  </a:extLst>
                </p:cNvPr>
                <p:cNvSpPr/>
                <p:nvPr/>
              </p:nvSpPr>
              <p:spPr>
                <a:xfrm>
                  <a:off x="6281641" y="3480816"/>
                  <a:ext cx="21240" cy="35813"/>
                </a:xfrm>
                <a:custGeom>
                  <a:avLst/>
                  <a:gdLst>
                    <a:gd name="connsiteX0" fmla="*/ 18764 w 21240"/>
                    <a:gd name="connsiteY0" fmla="*/ 34861 h 35813"/>
                    <a:gd name="connsiteX1" fmla="*/ 9334 w 21240"/>
                    <a:gd name="connsiteY1" fmla="*/ 17526 h 35813"/>
                    <a:gd name="connsiteX2" fmla="*/ 0 w 21240"/>
                    <a:gd name="connsiteY2" fmla="*/ 0 h 35813"/>
                    <a:gd name="connsiteX3" fmla="*/ 10192 w 21240"/>
                    <a:gd name="connsiteY3" fmla="*/ 17145 h 35813"/>
                    <a:gd name="connsiteX4" fmla="*/ 21241 w 21240"/>
                    <a:gd name="connsiteY4" fmla="*/ 33338 h 35813"/>
                    <a:gd name="connsiteX5" fmla="*/ 20669 w 21240"/>
                    <a:gd name="connsiteY5" fmla="*/ 35814 h 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40" h="35813">
                      <a:moveTo>
                        <a:pt x="18764" y="34861"/>
                      </a:moveTo>
                      <a:lnTo>
                        <a:pt x="9334" y="17526"/>
                      </a:lnTo>
                      <a:lnTo>
                        <a:pt x="0" y="0"/>
                      </a:lnTo>
                      <a:lnTo>
                        <a:pt x="10192" y="17145"/>
                      </a:lnTo>
                      <a:lnTo>
                        <a:pt x="21241" y="33338"/>
                      </a:lnTo>
                      <a:lnTo>
                        <a:pt x="20669" y="35814"/>
                      </a:lnTo>
                      <a:close/>
                    </a:path>
                  </a:pathLst>
                </a:custGeom>
                <a:solidFill>
                  <a:srgbClr val="FFFFFF"/>
                </a:solidFill>
                <a:ln w="9525" cap="flat">
                  <a:noFill/>
                  <a:prstDash val="solid"/>
                  <a:miter/>
                </a:ln>
              </p:spPr>
              <p:txBody>
                <a:bodyPr rtlCol="0" anchor="ctr"/>
                <a:lstStyle/>
                <a:p>
                  <a:endParaRPr lang="zh-CN" altLang="en-US"/>
                </a:p>
              </p:txBody>
            </p:sp>
            <p:sp>
              <p:nvSpPr>
                <p:cNvPr id="75" name="任意多边形 74">
                  <a:extLst>
                    <a:ext uri="{FF2B5EF4-FFF2-40B4-BE49-F238E27FC236}">
                      <a16:creationId xmlns="" xmlns:p14="http://schemas.microsoft.com/office/powerpoint/2010/main" xmlns:a16="http://schemas.microsoft.com/office/drawing/2014/main" id="{EAE7BB66-2B1E-4C56-9871-50756A7AB880}"/>
                    </a:ext>
                  </a:extLst>
                </p:cNvPr>
                <p:cNvSpPr/>
                <p:nvPr/>
              </p:nvSpPr>
              <p:spPr>
                <a:xfrm>
                  <a:off x="6285832" y="3459479"/>
                  <a:ext cx="46005" cy="28289"/>
                </a:xfrm>
                <a:custGeom>
                  <a:avLst/>
                  <a:gdLst>
                    <a:gd name="connsiteX0" fmla="*/ 43815 w 46005"/>
                    <a:gd name="connsiteY0" fmla="*/ 28289 h 28289"/>
                    <a:gd name="connsiteX1" fmla="*/ 22765 w 46005"/>
                    <a:gd name="connsiteY1" fmla="*/ 13526 h 28289"/>
                    <a:gd name="connsiteX2" fmla="*/ 0 w 46005"/>
                    <a:gd name="connsiteY2" fmla="*/ 0 h 28289"/>
                    <a:gd name="connsiteX3" fmla="*/ 23241 w 46005"/>
                    <a:gd name="connsiteY3" fmla="*/ 12573 h 28289"/>
                    <a:gd name="connsiteX4" fmla="*/ 45720 w 46005"/>
                    <a:gd name="connsiteY4" fmla="*/ 24956 h 28289"/>
                    <a:gd name="connsiteX5" fmla="*/ 46006 w 46005"/>
                    <a:gd name="connsiteY5" fmla="*/ 26480 h 2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05" h="28289">
                      <a:moveTo>
                        <a:pt x="43815" y="28289"/>
                      </a:moveTo>
                      <a:lnTo>
                        <a:pt x="22765" y="13526"/>
                      </a:lnTo>
                      <a:lnTo>
                        <a:pt x="0" y="0"/>
                      </a:lnTo>
                      <a:lnTo>
                        <a:pt x="23241" y="12573"/>
                      </a:lnTo>
                      <a:lnTo>
                        <a:pt x="45720" y="24956"/>
                      </a:lnTo>
                      <a:lnTo>
                        <a:pt x="46006" y="26480"/>
                      </a:lnTo>
                      <a:close/>
                    </a:path>
                  </a:pathLst>
                </a:custGeom>
                <a:solidFill>
                  <a:srgbClr val="FFFFFF"/>
                </a:solidFill>
                <a:ln w="9525" cap="flat">
                  <a:noFill/>
                  <a:prstDash val="solid"/>
                  <a:miter/>
                </a:ln>
              </p:spPr>
              <p:txBody>
                <a:bodyPr rtlCol="0" anchor="ctr"/>
                <a:lstStyle/>
                <a:p>
                  <a:endParaRPr lang="zh-CN" altLang="en-US"/>
                </a:p>
              </p:txBody>
            </p:sp>
            <p:sp>
              <p:nvSpPr>
                <p:cNvPr id="76" name="任意多边形 75">
                  <a:extLst>
                    <a:ext uri="{FF2B5EF4-FFF2-40B4-BE49-F238E27FC236}">
                      <a16:creationId xmlns="" xmlns:p14="http://schemas.microsoft.com/office/powerpoint/2010/main" xmlns:a16="http://schemas.microsoft.com/office/drawing/2014/main" id="{CB7A67CF-24DC-4D48-BCE3-9261E8BCDE75}"/>
                    </a:ext>
                  </a:extLst>
                </p:cNvPr>
                <p:cNvSpPr/>
                <p:nvPr/>
              </p:nvSpPr>
              <p:spPr>
                <a:xfrm>
                  <a:off x="6300596" y="3443382"/>
                  <a:ext cx="43910" cy="3333"/>
                </a:xfrm>
                <a:custGeom>
                  <a:avLst/>
                  <a:gdLst>
                    <a:gd name="connsiteX0" fmla="*/ 41148 w 43910"/>
                    <a:gd name="connsiteY0" fmla="*/ 3334 h 3333"/>
                    <a:gd name="connsiteX1" fmla="*/ 20193 w 43910"/>
                    <a:gd name="connsiteY1" fmla="*/ 2381 h 3333"/>
                    <a:gd name="connsiteX2" fmla="*/ 0 w 43910"/>
                    <a:gd name="connsiteY2" fmla="*/ 1715 h 3333"/>
                    <a:gd name="connsiteX3" fmla="*/ 20193 w 43910"/>
                    <a:gd name="connsiteY3" fmla="*/ 0 h 3333"/>
                    <a:gd name="connsiteX4" fmla="*/ 41148 w 43910"/>
                    <a:gd name="connsiteY4" fmla="*/ 381 h 3333"/>
                    <a:gd name="connsiteX5" fmla="*/ 43910 w 43910"/>
                    <a:gd name="connsiteY5" fmla="*/ 1715 h 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10" h="3333">
                      <a:moveTo>
                        <a:pt x="41148" y="3334"/>
                      </a:moveTo>
                      <a:lnTo>
                        <a:pt x="20193" y="2381"/>
                      </a:lnTo>
                      <a:lnTo>
                        <a:pt x="0" y="1715"/>
                      </a:lnTo>
                      <a:lnTo>
                        <a:pt x="20193" y="0"/>
                      </a:lnTo>
                      <a:lnTo>
                        <a:pt x="41148" y="381"/>
                      </a:lnTo>
                      <a:lnTo>
                        <a:pt x="43910" y="1715"/>
                      </a:lnTo>
                      <a:close/>
                    </a:path>
                  </a:pathLst>
                </a:custGeom>
                <a:solidFill>
                  <a:srgbClr val="FFFFFF"/>
                </a:solidFill>
                <a:ln w="9525" cap="flat">
                  <a:noFill/>
                  <a:prstDash val="solid"/>
                  <a:miter/>
                </a:ln>
              </p:spPr>
              <p:txBody>
                <a:bodyPr rtlCol="0" anchor="ctr"/>
                <a:lstStyle/>
                <a:p>
                  <a:endParaRPr lang="zh-CN" altLang="en-US"/>
                </a:p>
              </p:txBody>
            </p:sp>
            <p:sp>
              <p:nvSpPr>
                <p:cNvPr id="77" name="任意多边形 76">
                  <a:extLst>
                    <a:ext uri="{FF2B5EF4-FFF2-40B4-BE49-F238E27FC236}">
                      <a16:creationId xmlns="" xmlns:p14="http://schemas.microsoft.com/office/powerpoint/2010/main" xmlns:a16="http://schemas.microsoft.com/office/drawing/2014/main" id="{CE3A3525-E146-4191-BD2D-0B8173648FD3}"/>
                    </a:ext>
                  </a:extLst>
                </p:cNvPr>
                <p:cNvSpPr/>
                <p:nvPr/>
              </p:nvSpPr>
              <p:spPr>
                <a:xfrm>
                  <a:off x="6295071" y="3402615"/>
                  <a:ext cx="37338" cy="22764"/>
                </a:xfrm>
                <a:custGeom>
                  <a:avLst/>
                  <a:gdLst>
                    <a:gd name="connsiteX0" fmla="*/ 36576 w 37338"/>
                    <a:gd name="connsiteY0" fmla="*/ 3238 h 22764"/>
                    <a:gd name="connsiteX1" fmla="*/ 18669 w 37338"/>
                    <a:gd name="connsiteY1" fmla="*/ 13525 h 22764"/>
                    <a:gd name="connsiteX2" fmla="*/ 0 w 37338"/>
                    <a:gd name="connsiteY2" fmla="*/ 22765 h 22764"/>
                    <a:gd name="connsiteX3" fmla="*/ 17717 w 37338"/>
                    <a:gd name="connsiteY3" fmla="*/ 11716 h 22764"/>
                    <a:gd name="connsiteX4" fmla="*/ 34576 w 37338"/>
                    <a:gd name="connsiteY4" fmla="*/ 0 h 22764"/>
                    <a:gd name="connsiteX5" fmla="*/ 37338 w 37338"/>
                    <a:gd name="connsiteY5" fmla="*/ 1333 h 2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38" h="22764">
                      <a:moveTo>
                        <a:pt x="36576" y="3238"/>
                      </a:moveTo>
                      <a:lnTo>
                        <a:pt x="18669" y="13525"/>
                      </a:lnTo>
                      <a:lnTo>
                        <a:pt x="0" y="22765"/>
                      </a:lnTo>
                      <a:lnTo>
                        <a:pt x="17717" y="11716"/>
                      </a:lnTo>
                      <a:lnTo>
                        <a:pt x="34576" y="0"/>
                      </a:lnTo>
                      <a:lnTo>
                        <a:pt x="37338" y="1333"/>
                      </a:lnTo>
                      <a:close/>
                    </a:path>
                  </a:pathLst>
                </a:custGeom>
                <a:solidFill>
                  <a:srgbClr val="FFFFFF"/>
                </a:solidFill>
                <a:ln w="9525" cap="flat">
                  <a:noFill/>
                  <a:prstDash val="solid"/>
                  <a:miter/>
                </a:ln>
              </p:spPr>
              <p:txBody>
                <a:bodyPr rtlCol="0" anchor="ctr"/>
                <a:lstStyle/>
                <a:p>
                  <a:endParaRPr lang="zh-CN" altLang="en-US"/>
                </a:p>
              </p:txBody>
            </p:sp>
            <p:sp>
              <p:nvSpPr>
                <p:cNvPr id="78" name="任意多边形 77">
                  <a:extLst>
                    <a:ext uri="{FF2B5EF4-FFF2-40B4-BE49-F238E27FC236}">
                      <a16:creationId xmlns="" xmlns:p14="http://schemas.microsoft.com/office/powerpoint/2010/main" xmlns:a16="http://schemas.microsoft.com/office/drawing/2014/main" id="{9094CE87-3883-4087-94F8-D1015D32B696}"/>
                    </a:ext>
                  </a:extLst>
                </p:cNvPr>
                <p:cNvSpPr/>
                <p:nvPr/>
              </p:nvSpPr>
              <p:spPr>
                <a:xfrm>
                  <a:off x="6274212" y="3373945"/>
                  <a:ext cx="28193" cy="48196"/>
                </a:xfrm>
                <a:custGeom>
                  <a:avLst/>
                  <a:gdLst>
                    <a:gd name="connsiteX0" fmla="*/ 28194 w 28193"/>
                    <a:gd name="connsiteY0" fmla="*/ 1810 h 48196"/>
                    <a:gd name="connsiteX1" fmla="*/ 15335 w 28193"/>
                    <a:gd name="connsiteY1" fmla="*/ 25336 h 48196"/>
                    <a:gd name="connsiteX2" fmla="*/ 0 w 28193"/>
                    <a:gd name="connsiteY2" fmla="*/ 48196 h 48196"/>
                    <a:gd name="connsiteX3" fmla="*/ 13049 w 28193"/>
                    <a:gd name="connsiteY3" fmla="*/ 24003 h 48196"/>
                    <a:gd name="connsiteX4" fmla="*/ 25146 w 28193"/>
                    <a:gd name="connsiteY4" fmla="*/ 95 h 48196"/>
                    <a:gd name="connsiteX5" fmla="*/ 27908 w 28193"/>
                    <a:gd name="connsiteY5" fmla="*/ 0 h 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93" h="48196">
                      <a:moveTo>
                        <a:pt x="28194" y="1810"/>
                      </a:moveTo>
                      <a:lnTo>
                        <a:pt x="15335" y="25336"/>
                      </a:lnTo>
                      <a:lnTo>
                        <a:pt x="0" y="48196"/>
                      </a:lnTo>
                      <a:lnTo>
                        <a:pt x="13049" y="24003"/>
                      </a:lnTo>
                      <a:lnTo>
                        <a:pt x="25146" y="95"/>
                      </a:lnTo>
                      <a:lnTo>
                        <a:pt x="27908" y="0"/>
                      </a:lnTo>
                      <a:close/>
                    </a:path>
                  </a:pathLst>
                </a:custGeom>
                <a:solidFill>
                  <a:srgbClr val="FFFFFF"/>
                </a:solidFill>
                <a:ln w="9525" cap="flat">
                  <a:noFill/>
                  <a:prstDash val="solid"/>
                  <a:miter/>
                </a:ln>
              </p:spPr>
              <p:txBody>
                <a:bodyPr rtlCol="0" anchor="ctr"/>
                <a:lstStyle/>
                <a:p>
                  <a:endParaRPr lang="zh-CN" altLang="en-US"/>
                </a:p>
              </p:txBody>
            </p:sp>
          </p:grpSp>
        </p:grpSp>
        <p:grpSp>
          <p:nvGrpSpPr>
            <p:cNvPr id="13" name="组合 78">
              <a:extLst>
                <a:ext uri="{FF2B5EF4-FFF2-40B4-BE49-F238E27FC236}">
                  <a16:creationId xmlns="" xmlns:p14="http://schemas.microsoft.com/office/powerpoint/2010/main" xmlns:a16="http://schemas.microsoft.com/office/drawing/2014/main" id="{62CD7BAE-D5D1-4E39-9FBE-0BB137791422}"/>
                </a:ext>
              </a:extLst>
            </p:cNvPr>
            <p:cNvGrpSpPr/>
            <p:nvPr/>
          </p:nvGrpSpPr>
          <p:grpSpPr>
            <a:xfrm>
              <a:off x="4139469" y="2324100"/>
              <a:ext cx="155352" cy="153638"/>
              <a:chOff x="4139469" y="2324100"/>
              <a:chExt cx="155352" cy="153638"/>
            </a:xfrm>
            <a:solidFill>
              <a:srgbClr val="32E2FF"/>
            </a:solidFill>
          </p:grpSpPr>
          <p:sp>
            <p:nvSpPr>
              <p:cNvPr id="51" name="任意多边形 79">
                <a:extLst>
                  <a:ext uri="{FF2B5EF4-FFF2-40B4-BE49-F238E27FC236}">
                    <a16:creationId xmlns="" xmlns:p14="http://schemas.microsoft.com/office/powerpoint/2010/main" xmlns:a16="http://schemas.microsoft.com/office/drawing/2014/main" id="{E8719D9B-996C-4A41-9F63-6AB1EDBF7F2E}"/>
                  </a:ext>
                </a:extLst>
              </p:cNvPr>
              <p:cNvSpPr/>
              <p:nvPr/>
            </p:nvSpPr>
            <p:spPr>
              <a:xfrm>
                <a:off x="4174902" y="2358485"/>
                <a:ext cx="82677" cy="78105"/>
              </a:xfrm>
              <a:custGeom>
                <a:avLst/>
                <a:gdLst>
                  <a:gd name="connsiteX0" fmla="*/ 42101 w 82677"/>
                  <a:gd name="connsiteY0" fmla="*/ 0 h 78105"/>
                  <a:gd name="connsiteX1" fmla="*/ 47625 w 82677"/>
                  <a:gd name="connsiteY1" fmla="*/ 14669 h 78105"/>
                  <a:gd name="connsiteX2" fmla="*/ 52483 w 82677"/>
                  <a:gd name="connsiteY2" fmla="*/ 28766 h 78105"/>
                  <a:gd name="connsiteX3" fmla="*/ 67342 w 82677"/>
                  <a:gd name="connsiteY3" fmla="*/ 29909 h 78105"/>
                  <a:gd name="connsiteX4" fmla="*/ 82677 w 82677"/>
                  <a:gd name="connsiteY4" fmla="*/ 29813 h 78105"/>
                  <a:gd name="connsiteX5" fmla="*/ 70104 w 82677"/>
                  <a:gd name="connsiteY5" fmla="*/ 38576 h 78105"/>
                  <a:gd name="connsiteX6" fmla="*/ 56674 w 82677"/>
                  <a:gd name="connsiteY6" fmla="*/ 47720 h 78105"/>
                  <a:gd name="connsiteX7" fmla="*/ 63532 w 82677"/>
                  <a:gd name="connsiteY7" fmla="*/ 62484 h 78105"/>
                  <a:gd name="connsiteX8" fmla="*/ 66770 w 82677"/>
                  <a:gd name="connsiteY8" fmla="*/ 76867 h 78105"/>
                  <a:gd name="connsiteX9" fmla="*/ 54864 w 82677"/>
                  <a:gd name="connsiteY9" fmla="*/ 68390 h 78105"/>
                  <a:gd name="connsiteX10" fmla="*/ 42101 w 82677"/>
                  <a:gd name="connsiteY10" fmla="*/ 60865 h 78105"/>
                  <a:gd name="connsiteX11" fmla="*/ 30385 w 82677"/>
                  <a:gd name="connsiteY11" fmla="*/ 69723 h 78105"/>
                  <a:gd name="connsiteX12" fmla="*/ 16573 w 82677"/>
                  <a:gd name="connsiteY12" fmla="*/ 78105 h 78105"/>
                  <a:gd name="connsiteX13" fmla="*/ 20669 w 82677"/>
                  <a:gd name="connsiteY13" fmla="*/ 62484 h 78105"/>
                  <a:gd name="connsiteX14" fmla="*/ 27527 w 82677"/>
                  <a:gd name="connsiteY14" fmla="*/ 47720 h 78105"/>
                  <a:gd name="connsiteX15" fmla="*/ 13621 w 82677"/>
                  <a:gd name="connsiteY15" fmla="*/ 39338 h 78105"/>
                  <a:gd name="connsiteX16" fmla="*/ 0 w 82677"/>
                  <a:gd name="connsiteY16" fmla="*/ 29242 h 78105"/>
                  <a:gd name="connsiteX17" fmla="*/ 16955 w 82677"/>
                  <a:gd name="connsiteY17" fmla="*/ 30861 h 78105"/>
                  <a:gd name="connsiteX18" fmla="*/ 33433 w 82677"/>
                  <a:gd name="connsiteY18" fmla="*/ 31052 h 78105"/>
                  <a:gd name="connsiteX19" fmla="*/ 38767 w 82677"/>
                  <a:gd name="connsiteY19" fmla="*/ 15335 h 7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677" h="78105">
                    <a:moveTo>
                      <a:pt x="42101" y="0"/>
                    </a:moveTo>
                    <a:lnTo>
                      <a:pt x="47625" y="14669"/>
                    </a:lnTo>
                    <a:lnTo>
                      <a:pt x="52483" y="28766"/>
                    </a:lnTo>
                    <a:lnTo>
                      <a:pt x="67342" y="29909"/>
                    </a:lnTo>
                    <a:lnTo>
                      <a:pt x="82677" y="29813"/>
                    </a:lnTo>
                    <a:lnTo>
                      <a:pt x="70104" y="38576"/>
                    </a:lnTo>
                    <a:lnTo>
                      <a:pt x="56674" y="47720"/>
                    </a:lnTo>
                    <a:lnTo>
                      <a:pt x="63532" y="62484"/>
                    </a:lnTo>
                    <a:lnTo>
                      <a:pt x="66770" y="76867"/>
                    </a:lnTo>
                    <a:lnTo>
                      <a:pt x="54864" y="68390"/>
                    </a:lnTo>
                    <a:lnTo>
                      <a:pt x="42101" y="60865"/>
                    </a:lnTo>
                    <a:lnTo>
                      <a:pt x="30385" y="69723"/>
                    </a:lnTo>
                    <a:lnTo>
                      <a:pt x="16573" y="78105"/>
                    </a:lnTo>
                    <a:lnTo>
                      <a:pt x="20669" y="62484"/>
                    </a:lnTo>
                    <a:lnTo>
                      <a:pt x="27527" y="47720"/>
                    </a:lnTo>
                    <a:lnTo>
                      <a:pt x="13621" y="39338"/>
                    </a:lnTo>
                    <a:lnTo>
                      <a:pt x="0" y="29242"/>
                    </a:lnTo>
                    <a:lnTo>
                      <a:pt x="16955" y="30861"/>
                    </a:lnTo>
                    <a:lnTo>
                      <a:pt x="33433" y="31052"/>
                    </a:lnTo>
                    <a:lnTo>
                      <a:pt x="38767" y="15335"/>
                    </a:lnTo>
                    <a:close/>
                  </a:path>
                </a:pathLst>
              </a:custGeom>
              <a:solidFill>
                <a:srgbClr val="32E2FF"/>
              </a:solidFill>
              <a:ln w="9525" cap="flat">
                <a:noFill/>
                <a:prstDash val="solid"/>
                <a:miter/>
              </a:ln>
            </p:spPr>
            <p:txBody>
              <a:bodyPr rtlCol="0" anchor="ctr"/>
              <a:lstStyle/>
              <a:p>
                <a:endParaRPr lang="zh-CN" altLang="en-US"/>
              </a:p>
            </p:txBody>
          </p:sp>
          <p:grpSp>
            <p:nvGrpSpPr>
              <p:cNvPr id="52" name="组合 80">
                <a:extLst>
                  <a:ext uri="{FF2B5EF4-FFF2-40B4-BE49-F238E27FC236}">
                    <a16:creationId xmlns="" xmlns:p14="http://schemas.microsoft.com/office/powerpoint/2010/main" xmlns:a16="http://schemas.microsoft.com/office/drawing/2014/main" id="{62CD7BAE-D5D1-4E39-9FBE-0BB137791422}"/>
                  </a:ext>
                </a:extLst>
              </p:cNvPr>
              <p:cNvGrpSpPr/>
              <p:nvPr/>
            </p:nvGrpSpPr>
            <p:grpSpPr>
              <a:xfrm>
                <a:off x="4139469" y="2324100"/>
                <a:ext cx="155352" cy="153638"/>
                <a:chOff x="4139469" y="2324100"/>
                <a:chExt cx="155352" cy="153638"/>
              </a:xfrm>
              <a:solidFill>
                <a:srgbClr val="32E2FF"/>
              </a:solidFill>
            </p:grpSpPr>
            <p:sp>
              <p:nvSpPr>
                <p:cNvPr id="53" name="任意多边形 81">
                  <a:extLst>
                    <a:ext uri="{FF2B5EF4-FFF2-40B4-BE49-F238E27FC236}">
                      <a16:creationId xmlns="" xmlns:p14="http://schemas.microsoft.com/office/powerpoint/2010/main" xmlns:a16="http://schemas.microsoft.com/office/drawing/2014/main" id="{D6F8DBEC-A6D9-48E2-9260-365F5559029E}"/>
                    </a:ext>
                  </a:extLst>
                </p:cNvPr>
                <p:cNvSpPr/>
                <p:nvPr/>
              </p:nvSpPr>
              <p:spPr>
                <a:xfrm>
                  <a:off x="4215097" y="2324100"/>
                  <a:ext cx="3714" cy="29432"/>
                </a:xfrm>
                <a:custGeom>
                  <a:avLst/>
                  <a:gdLst>
                    <a:gd name="connsiteX0" fmla="*/ 3715 w 3714"/>
                    <a:gd name="connsiteY0" fmla="*/ 2096 h 29432"/>
                    <a:gd name="connsiteX1" fmla="*/ 1905 w 3714"/>
                    <a:gd name="connsiteY1" fmla="*/ 29432 h 29432"/>
                    <a:gd name="connsiteX2" fmla="*/ 0 w 3714"/>
                    <a:gd name="connsiteY2" fmla="*/ 2096 h 29432"/>
                    <a:gd name="connsiteX3" fmla="*/ 1905 w 3714"/>
                    <a:gd name="connsiteY3" fmla="*/ 0 h 29432"/>
                  </a:gdLst>
                  <a:ahLst/>
                  <a:cxnLst>
                    <a:cxn ang="0">
                      <a:pos x="connsiteX0" y="connsiteY0"/>
                    </a:cxn>
                    <a:cxn ang="0">
                      <a:pos x="connsiteX1" y="connsiteY1"/>
                    </a:cxn>
                    <a:cxn ang="0">
                      <a:pos x="connsiteX2" y="connsiteY2"/>
                    </a:cxn>
                    <a:cxn ang="0">
                      <a:pos x="connsiteX3" y="connsiteY3"/>
                    </a:cxn>
                  </a:cxnLst>
                  <a:rect l="l" t="t" r="r" b="b"/>
                  <a:pathLst>
                    <a:path w="3714" h="29432">
                      <a:moveTo>
                        <a:pt x="3715" y="2096"/>
                      </a:moveTo>
                      <a:lnTo>
                        <a:pt x="1905" y="29432"/>
                      </a:lnTo>
                      <a:lnTo>
                        <a:pt x="0" y="2096"/>
                      </a:lnTo>
                      <a:lnTo>
                        <a:pt x="1905" y="0"/>
                      </a:lnTo>
                      <a:close/>
                    </a:path>
                  </a:pathLst>
                </a:custGeom>
                <a:solidFill>
                  <a:srgbClr val="32E2FF"/>
                </a:solidFill>
                <a:ln w="9525" cap="flat">
                  <a:noFill/>
                  <a:prstDash val="solid"/>
                  <a:miter/>
                </a:ln>
              </p:spPr>
              <p:txBody>
                <a:bodyPr rtlCol="0" anchor="ctr"/>
                <a:lstStyle/>
                <a:p>
                  <a:endParaRPr lang="zh-CN" altLang="en-US"/>
                </a:p>
              </p:txBody>
            </p:sp>
            <p:sp>
              <p:nvSpPr>
                <p:cNvPr id="54" name="任意多边形 82">
                  <a:extLst>
                    <a:ext uri="{FF2B5EF4-FFF2-40B4-BE49-F238E27FC236}">
                      <a16:creationId xmlns="" xmlns:p14="http://schemas.microsoft.com/office/powerpoint/2010/main" xmlns:a16="http://schemas.microsoft.com/office/drawing/2014/main" id="{A57F60D8-2D51-44BB-BDEF-15DE3E4C6C23}"/>
                    </a:ext>
                  </a:extLst>
                </p:cNvPr>
                <p:cNvSpPr/>
                <p:nvPr/>
              </p:nvSpPr>
              <p:spPr>
                <a:xfrm>
                  <a:off x="4178140" y="2335053"/>
                  <a:ext cx="25812" cy="43719"/>
                </a:xfrm>
                <a:custGeom>
                  <a:avLst/>
                  <a:gdLst>
                    <a:gd name="connsiteX0" fmla="*/ 3524 w 25812"/>
                    <a:gd name="connsiteY0" fmla="*/ 0 h 43719"/>
                    <a:gd name="connsiteX1" fmla="*/ 14002 w 25812"/>
                    <a:gd name="connsiteY1" fmla="*/ 21908 h 43719"/>
                    <a:gd name="connsiteX2" fmla="*/ 25813 w 25812"/>
                    <a:gd name="connsiteY2" fmla="*/ 43720 h 43719"/>
                    <a:gd name="connsiteX3" fmla="*/ 12383 w 25812"/>
                    <a:gd name="connsiteY3" fmla="*/ 22860 h 43719"/>
                    <a:gd name="connsiteX4" fmla="*/ 0 w 25812"/>
                    <a:gd name="connsiteY4" fmla="*/ 2000 h 43719"/>
                    <a:gd name="connsiteX5" fmla="*/ 762 w 25812"/>
                    <a:gd name="connsiteY5" fmla="*/ 286 h 4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12" h="43719">
                      <a:moveTo>
                        <a:pt x="3524" y="0"/>
                      </a:moveTo>
                      <a:lnTo>
                        <a:pt x="14002" y="21908"/>
                      </a:lnTo>
                      <a:lnTo>
                        <a:pt x="25813" y="43720"/>
                      </a:lnTo>
                      <a:lnTo>
                        <a:pt x="12383" y="22860"/>
                      </a:lnTo>
                      <a:lnTo>
                        <a:pt x="0" y="2000"/>
                      </a:lnTo>
                      <a:lnTo>
                        <a:pt x="762" y="286"/>
                      </a:lnTo>
                      <a:close/>
                    </a:path>
                  </a:pathLst>
                </a:custGeom>
                <a:solidFill>
                  <a:srgbClr val="32E2FF"/>
                </a:solidFill>
                <a:ln w="9525" cap="flat">
                  <a:noFill/>
                  <a:prstDash val="solid"/>
                  <a:miter/>
                </a:ln>
              </p:spPr>
              <p:txBody>
                <a:bodyPr rtlCol="0" anchor="ctr"/>
                <a:lstStyle/>
                <a:p>
                  <a:endParaRPr lang="zh-CN" altLang="en-US"/>
                </a:p>
              </p:txBody>
            </p:sp>
            <p:sp>
              <p:nvSpPr>
                <p:cNvPr id="55" name="任意多边形 83">
                  <a:extLst>
                    <a:ext uri="{FF2B5EF4-FFF2-40B4-BE49-F238E27FC236}">
                      <a16:creationId xmlns="" xmlns:p14="http://schemas.microsoft.com/office/powerpoint/2010/main" xmlns:a16="http://schemas.microsoft.com/office/drawing/2014/main" id="{45A2CE8A-A632-41BA-ABA2-073834CD4446}"/>
                    </a:ext>
                  </a:extLst>
                </p:cNvPr>
                <p:cNvSpPr/>
                <p:nvPr/>
              </p:nvSpPr>
              <p:spPr>
                <a:xfrm>
                  <a:off x="4150804" y="2362580"/>
                  <a:ext cx="35051" cy="20859"/>
                </a:xfrm>
                <a:custGeom>
                  <a:avLst/>
                  <a:gdLst>
                    <a:gd name="connsiteX0" fmla="*/ 1714 w 35051"/>
                    <a:gd name="connsiteY0" fmla="*/ 0 h 20859"/>
                    <a:gd name="connsiteX1" fmla="*/ 18574 w 35051"/>
                    <a:gd name="connsiteY1" fmla="*/ 9620 h 20859"/>
                    <a:gd name="connsiteX2" fmla="*/ 35052 w 35051"/>
                    <a:gd name="connsiteY2" fmla="*/ 20860 h 20859"/>
                    <a:gd name="connsiteX3" fmla="*/ 17431 w 35051"/>
                    <a:gd name="connsiteY3" fmla="*/ 11621 h 20859"/>
                    <a:gd name="connsiteX4" fmla="*/ 381 w 35051"/>
                    <a:gd name="connsiteY4" fmla="*/ 2477 h 20859"/>
                    <a:gd name="connsiteX5" fmla="*/ 0 w 35051"/>
                    <a:gd name="connsiteY5" fmla="*/ 571 h 2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51" h="20859">
                      <a:moveTo>
                        <a:pt x="1714" y="0"/>
                      </a:moveTo>
                      <a:lnTo>
                        <a:pt x="18574" y="9620"/>
                      </a:lnTo>
                      <a:lnTo>
                        <a:pt x="35052" y="20860"/>
                      </a:lnTo>
                      <a:lnTo>
                        <a:pt x="17431" y="11621"/>
                      </a:lnTo>
                      <a:lnTo>
                        <a:pt x="381" y="2477"/>
                      </a:lnTo>
                      <a:lnTo>
                        <a:pt x="0" y="571"/>
                      </a:lnTo>
                      <a:close/>
                    </a:path>
                  </a:pathLst>
                </a:custGeom>
                <a:solidFill>
                  <a:srgbClr val="32E2FF"/>
                </a:solidFill>
                <a:ln w="9525" cap="flat">
                  <a:noFill/>
                  <a:prstDash val="solid"/>
                  <a:miter/>
                </a:ln>
              </p:spPr>
              <p:txBody>
                <a:bodyPr rtlCol="0" anchor="ctr"/>
                <a:lstStyle/>
                <a:p>
                  <a:endParaRPr lang="zh-CN" altLang="en-US"/>
                </a:p>
              </p:txBody>
            </p:sp>
            <p:sp>
              <p:nvSpPr>
                <p:cNvPr id="56" name="任意多边形 84">
                  <a:extLst>
                    <a:ext uri="{FF2B5EF4-FFF2-40B4-BE49-F238E27FC236}">
                      <a16:creationId xmlns="" xmlns:p14="http://schemas.microsoft.com/office/powerpoint/2010/main" xmlns:a16="http://schemas.microsoft.com/office/drawing/2014/main" id="{DF833CEC-9A85-4369-9B96-FCE36EA40FDE}"/>
                    </a:ext>
                  </a:extLst>
                </p:cNvPr>
                <p:cNvSpPr/>
                <p:nvPr/>
              </p:nvSpPr>
              <p:spPr>
                <a:xfrm>
                  <a:off x="4139469" y="2399633"/>
                  <a:ext cx="47625" cy="4095"/>
                </a:xfrm>
                <a:custGeom>
                  <a:avLst/>
                  <a:gdLst>
                    <a:gd name="connsiteX0" fmla="*/ 2286 w 47625"/>
                    <a:gd name="connsiteY0" fmla="*/ 1048 h 4095"/>
                    <a:gd name="connsiteX1" fmla="*/ 24765 w 47625"/>
                    <a:gd name="connsiteY1" fmla="*/ 0 h 4095"/>
                    <a:gd name="connsiteX2" fmla="*/ 47625 w 47625"/>
                    <a:gd name="connsiteY2" fmla="*/ 1810 h 4095"/>
                    <a:gd name="connsiteX3" fmla="*/ 24670 w 47625"/>
                    <a:gd name="connsiteY3" fmla="*/ 2286 h 4095"/>
                    <a:gd name="connsiteX4" fmla="*/ 2286 w 47625"/>
                    <a:gd name="connsiteY4" fmla="*/ 4096 h 4095"/>
                    <a:gd name="connsiteX5" fmla="*/ 0 w 47625"/>
                    <a:gd name="connsiteY5" fmla="*/ 1810 h 4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4095">
                      <a:moveTo>
                        <a:pt x="2286" y="1048"/>
                      </a:moveTo>
                      <a:lnTo>
                        <a:pt x="24765" y="0"/>
                      </a:lnTo>
                      <a:lnTo>
                        <a:pt x="47625" y="1810"/>
                      </a:lnTo>
                      <a:lnTo>
                        <a:pt x="24670" y="2286"/>
                      </a:lnTo>
                      <a:lnTo>
                        <a:pt x="2286" y="4096"/>
                      </a:lnTo>
                      <a:lnTo>
                        <a:pt x="0" y="1810"/>
                      </a:lnTo>
                      <a:close/>
                    </a:path>
                  </a:pathLst>
                </a:custGeom>
                <a:solidFill>
                  <a:srgbClr val="32E2FF"/>
                </a:solidFill>
                <a:ln w="9525" cap="flat">
                  <a:noFill/>
                  <a:prstDash val="solid"/>
                  <a:miter/>
                </a:ln>
              </p:spPr>
              <p:txBody>
                <a:bodyPr rtlCol="0" anchor="ctr"/>
                <a:lstStyle/>
                <a:p>
                  <a:endParaRPr lang="zh-CN" altLang="en-US"/>
                </a:p>
              </p:txBody>
            </p:sp>
            <p:sp>
              <p:nvSpPr>
                <p:cNvPr id="57" name="任意多边形 85">
                  <a:extLst>
                    <a:ext uri="{FF2B5EF4-FFF2-40B4-BE49-F238E27FC236}">
                      <a16:creationId xmlns="" xmlns:p14="http://schemas.microsoft.com/office/powerpoint/2010/main" xmlns:a16="http://schemas.microsoft.com/office/drawing/2014/main" id="{F9C81C93-9A18-498E-B03B-3C6DB222F78A}"/>
                    </a:ext>
                  </a:extLst>
                </p:cNvPr>
                <p:cNvSpPr/>
                <p:nvPr/>
              </p:nvSpPr>
              <p:spPr>
                <a:xfrm>
                  <a:off x="4150137" y="2415635"/>
                  <a:ext cx="42291" cy="25241"/>
                </a:xfrm>
                <a:custGeom>
                  <a:avLst/>
                  <a:gdLst>
                    <a:gd name="connsiteX0" fmla="*/ 953 w 42291"/>
                    <a:gd name="connsiteY0" fmla="*/ 22193 h 25241"/>
                    <a:gd name="connsiteX1" fmla="*/ 21336 w 42291"/>
                    <a:gd name="connsiteY1" fmla="*/ 10859 h 25241"/>
                    <a:gd name="connsiteX2" fmla="*/ 42291 w 42291"/>
                    <a:gd name="connsiteY2" fmla="*/ 0 h 25241"/>
                    <a:gd name="connsiteX3" fmla="*/ 22003 w 42291"/>
                    <a:gd name="connsiteY3" fmla="*/ 12002 h 25241"/>
                    <a:gd name="connsiteX4" fmla="*/ 2762 w 42291"/>
                    <a:gd name="connsiteY4" fmla="*/ 25241 h 25241"/>
                    <a:gd name="connsiteX5" fmla="*/ 0 w 42291"/>
                    <a:gd name="connsiteY5" fmla="*/ 24384 h 25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91" h="25241">
                      <a:moveTo>
                        <a:pt x="953" y="22193"/>
                      </a:moveTo>
                      <a:lnTo>
                        <a:pt x="21336" y="10859"/>
                      </a:lnTo>
                      <a:lnTo>
                        <a:pt x="42291" y="0"/>
                      </a:lnTo>
                      <a:lnTo>
                        <a:pt x="22003" y="12002"/>
                      </a:lnTo>
                      <a:lnTo>
                        <a:pt x="2762" y="25241"/>
                      </a:lnTo>
                      <a:lnTo>
                        <a:pt x="0" y="24384"/>
                      </a:lnTo>
                      <a:close/>
                    </a:path>
                  </a:pathLst>
                </a:custGeom>
                <a:solidFill>
                  <a:srgbClr val="32E2FF"/>
                </a:solidFill>
                <a:ln w="9525" cap="flat">
                  <a:noFill/>
                  <a:prstDash val="solid"/>
                  <a:miter/>
                </a:ln>
              </p:spPr>
              <p:txBody>
                <a:bodyPr rtlCol="0" anchor="ctr"/>
                <a:lstStyle/>
                <a:p>
                  <a:endParaRPr lang="zh-CN" altLang="en-US"/>
                </a:p>
              </p:txBody>
            </p:sp>
            <p:sp>
              <p:nvSpPr>
                <p:cNvPr id="58" name="任意多边形 86">
                  <a:extLst>
                    <a:ext uri="{FF2B5EF4-FFF2-40B4-BE49-F238E27FC236}">
                      <a16:creationId xmlns="" xmlns:p14="http://schemas.microsoft.com/office/powerpoint/2010/main" xmlns:a16="http://schemas.microsoft.com/office/drawing/2014/main" id="{238C0587-589D-4CF1-92BE-4582EBB47606}"/>
                    </a:ext>
                  </a:extLst>
                </p:cNvPr>
                <p:cNvSpPr/>
                <p:nvPr/>
              </p:nvSpPr>
              <p:spPr>
                <a:xfrm>
                  <a:off x="4177855" y="2435542"/>
                  <a:ext cx="19430" cy="33051"/>
                </a:xfrm>
                <a:custGeom>
                  <a:avLst/>
                  <a:gdLst>
                    <a:gd name="connsiteX0" fmla="*/ 0 w 19430"/>
                    <a:gd name="connsiteY0" fmla="*/ 30099 h 33051"/>
                    <a:gd name="connsiteX1" fmla="*/ 9334 w 19430"/>
                    <a:gd name="connsiteY1" fmla="*/ 14859 h 33051"/>
                    <a:gd name="connsiteX2" fmla="*/ 19431 w 19430"/>
                    <a:gd name="connsiteY2" fmla="*/ 0 h 33051"/>
                    <a:gd name="connsiteX3" fmla="*/ 11144 w 19430"/>
                    <a:gd name="connsiteY3" fmla="*/ 16002 h 33051"/>
                    <a:gd name="connsiteX4" fmla="*/ 2667 w 19430"/>
                    <a:gd name="connsiteY4" fmla="*/ 31718 h 33051"/>
                    <a:gd name="connsiteX5" fmla="*/ 381 w 19430"/>
                    <a:gd name="connsiteY5" fmla="*/ 33052 h 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0" h="33051">
                      <a:moveTo>
                        <a:pt x="0" y="30099"/>
                      </a:moveTo>
                      <a:lnTo>
                        <a:pt x="9334" y="14859"/>
                      </a:lnTo>
                      <a:lnTo>
                        <a:pt x="19431" y="0"/>
                      </a:lnTo>
                      <a:lnTo>
                        <a:pt x="11144" y="16002"/>
                      </a:lnTo>
                      <a:lnTo>
                        <a:pt x="2667" y="31718"/>
                      </a:lnTo>
                      <a:lnTo>
                        <a:pt x="381" y="33052"/>
                      </a:lnTo>
                      <a:close/>
                    </a:path>
                  </a:pathLst>
                </a:custGeom>
                <a:solidFill>
                  <a:srgbClr val="32E2FF"/>
                </a:solidFill>
                <a:ln w="9525" cap="flat">
                  <a:noFill/>
                  <a:prstDash val="solid"/>
                  <a:miter/>
                </a:ln>
              </p:spPr>
              <p:txBody>
                <a:bodyPr rtlCol="0" anchor="ctr"/>
                <a:lstStyle/>
                <a:p>
                  <a:endParaRPr lang="zh-CN" altLang="en-US"/>
                </a:p>
              </p:txBody>
            </p:sp>
            <p:sp>
              <p:nvSpPr>
                <p:cNvPr id="59" name="任意多边形 87">
                  <a:extLst>
                    <a:ext uri="{FF2B5EF4-FFF2-40B4-BE49-F238E27FC236}">
                      <a16:creationId xmlns="" xmlns:p14="http://schemas.microsoft.com/office/powerpoint/2010/main" xmlns:a16="http://schemas.microsoft.com/office/drawing/2014/main" id="{7F8987A9-3567-493A-89A1-5206A071674C}"/>
                    </a:ext>
                  </a:extLst>
                </p:cNvPr>
                <p:cNvSpPr/>
                <p:nvPr/>
              </p:nvSpPr>
              <p:spPr>
                <a:xfrm>
                  <a:off x="4215478" y="2431065"/>
                  <a:ext cx="2666" cy="46672"/>
                </a:xfrm>
                <a:custGeom>
                  <a:avLst/>
                  <a:gdLst>
                    <a:gd name="connsiteX0" fmla="*/ 0 w 2666"/>
                    <a:gd name="connsiteY0" fmla="*/ 45625 h 46672"/>
                    <a:gd name="connsiteX1" fmla="*/ 952 w 2666"/>
                    <a:gd name="connsiteY1" fmla="*/ 22860 h 46672"/>
                    <a:gd name="connsiteX2" fmla="*/ 1524 w 2666"/>
                    <a:gd name="connsiteY2" fmla="*/ 0 h 46672"/>
                    <a:gd name="connsiteX3" fmla="*/ 2667 w 2666"/>
                    <a:gd name="connsiteY3" fmla="*/ 22860 h 46672"/>
                    <a:gd name="connsiteX4" fmla="*/ 2477 w 2666"/>
                    <a:gd name="connsiteY4" fmla="*/ 45625 h 46672"/>
                    <a:gd name="connsiteX5" fmla="*/ 1524 w 2666"/>
                    <a:gd name="connsiteY5" fmla="*/ 46672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6" h="46672">
                      <a:moveTo>
                        <a:pt x="0" y="45625"/>
                      </a:moveTo>
                      <a:lnTo>
                        <a:pt x="952" y="22860"/>
                      </a:lnTo>
                      <a:lnTo>
                        <a:pt x="1524" y="0"/>
                      </a:lnTo>
                      <a:lnTo>
                        <a:pt x="2667" y="22860"/>
                      </a:lnTo>
                      <a:lnTo>
                        <a:pt x="2477" y="45625"/>
                      </a:lnTo>
                      <a:lnTo>
                        <a:pt x="1524" y="46672"/>
                      </a:lnTo>
                      <a:close/>
                    </a:path>
                  </a:pathLst>
                </a:custGeom>
                <a:solidFill>
                  <a:srgbClr val="32E2FF"/>
                </a:solidFill>
                <a:ln w="9525" cap="flat">
                  <a:noFill/>
                  <a:prstDash val="solid"/>
                  <a:miter/>
                </a:ln>
              </p:spPr>
              <p:txBody>
                <a:bodyPr rtlCol="0" anchor="ctr"/>
                <a:lstStyle/>
                <a:p>
                  <a:endParaRPr lang="zh-CN" altLang="en-US"/>
                </a:p>
              </p:txBody>
            </p:sp>
            <p:sp>
              <p:nvSpPr>
                <p:cNvPr id="60" name="任意多边形 88">
                  <a:extLst>
                    <a:ext uri="{FF2B5EF4-FFF2-40B4-BE49-F238E27FC236}">
                      <a16:creationId xmlns="" xmlns:p14="http://schemas.microsoft.com/office/powerpoint/2010/main" xmlns:a16="http://schemas.microsoft.com/office/drawing/2014/main" id="{4435176D-920C-4591-8153-219845C11F17}"/>
                    </a:ext>
                  </a:extLst>
                </p:cNvPr>
                <p:cNvSpPr/>
                <p:nvPr/>
              </p:nvSpPr>
              <p:spPr>
                <a:xfrm>
                  <a:off x="4236243" y="2434685"/>
                  <a:ext cx="19812" cy="33432"/>
                </a:xfrm>
                <a:custGeom>
                  <a:avLst/>
                  <a:gdLst>
                    <a:gd name="connsiteX0" fmla="*/ 17431 w 19812"/>
                    <a:gd name="connsiteY0" fmla="*/ 32480 h 33432"/>
                    <a:gd name="connsiteX1" fmla="*/ 8763 w 19812"/>
                    <a:gd name="connsiteY1" fmla="*/ 16383 h 33432"/>
                    <a:gd name="connsiteX2" fmla="*/ 0 w 19812"/>
                    <a:gd name="connsiteY2" fmla="*/ 0 h 33432"/>
                    <a:gd name="connsiteX3" fmla="*/ 9525 w 19812"/>
                    <a:gd name="connsiteY3" fmla="*/ 16002 h 33432"/>
                    <a:gd name="connsiteX4" fmla="*/ 19812 w 19812"/>
                    <a:gd name="connsiteY4" fmla="*/ 31147 h 33432"/>
                    <a:gd name="connsiteX5" fmla="*/ 19336 w 19812"/>
                    <a:gd name="connsiteY5" fmla="*/ 33433 h 3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12" h="33432">
                      <a:moveTo>
                        <a:pt x="17431" y="32480"/>
                      </a:moveTo>
                      <a:lnTo>
                        <a:pt x="8763" y="16383"/>
                      </a:lnTo>
                      <a:lnTo>
                        <a:pt x="0" y="0"/>
                      </a:lnTo>
                      <a:lnTo>
                        <a:pt x="9525" y="16002"/>
                      </a:lnTo>
                      <a:lnTo>
                        <a:pt x="19812" y="31147"/>
                      </a:lnTo>
                      <a:lnTo>
                        <a:pt x="19336" y="33433"/>
                      </a:lnTo>
                      <a:close/>
                    </a:path>
                  </a:pathLst>
                </a:custGeom>
                <a:solidFill>
                  <a:srgbClr val="32E2FF"/>
                </a:solidFill>
                <a:ln w="9525" cap="flat">
                  <a:noFill/>
                  <a:prstDash val="solid"/>
                  <a:miter/>
                </a:ln>
              </p:spPr>
              <p:txBody>
                <a:bodyPr rtlCol="0" anchor="ctr"/>
                <a:lstStyle/>
                <a:p>
                  <a:endParaRPr lang="zh-CN" altLang="en-US"/>
                </a:p>
              </p:txBody>
            </p:sp>
            <p:sp>
              <p:nvSpPr>
                <p:cNvPr id="61" name="任意多边形 89">
                  <a:extLst>
                    <a:ext uri="{FF2B5EF4-FFF2-40B4-BE49-F238E27FC236}">
                      <a16:creationId xmlns="" xmlns:p14="http://schemas.microsoft.com/office/powerpoint/2010/main" xmlns:a16="http://schemas.microsoft.com/office/drawing/2014/main" id="{FC12F9D5-459C-459E-85CA-283D65E513F2}"/>
                    </a:ext>
                  </a:extLst>
                </p:cNvPr>
                <p:cNvSpPr/>
                <p:nvPr/>
              </p:nvSpPr>
              <p:spPr>
                <a:xfrm>
                  <a:off x="4240243" y="2414778"/>
                  <a:ext cx="42767" cy="26384"/>
                </a:xfrm>
                <a:custGeom>
                  <a:avLst/>
                  <a:gdLst>
                    <a:gd name="connsiteX0" fmla="*/ 40767 w 42767"/>
                    <a:gd name="connsiteY0" fmla="*/ 26384 h 26384"/>
                    <a:gd name="connsiteX1" fmla="*/ 21146 w 42767"/>
                    <a:gd name="connsiteY1" fmla="*/ 12668 h 26384"/>
                    <a:gd name="connsiteX2" fmla="*/ 0 w 42767"/>
                    <a:gd name="connsiteY2" fmla="*/ 0 h 26384"/>
                    <a:gd name="connsiteX3" fmla="*/ 21622 w 42767"/>
                    <a:gd name="connsiteY3" fmla="*/ 11811 h 26384"/>
                    <a:gd name="connsiteX4" fmla="*/ 42577 w 42767"/>
                    <a:gd name="connsiteY4" fmla="*/ 23336 h 26384"/>
                    <a:gd name="connsiteX5" fmla="*/ 42767 w 42767"/>
                    <a:gd name="connsiteY5" fmla="*/ 24765 h 2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67" h="26384">
                      <a:moveTo>
                        <a:pt x="40767" y="26384"/>
                      </a:moveTo>
                      <a:lnTo>
                        <a:pt x="21146" y="12668"/>
                      </a:lnTo>
                      <a:lnTo>
                        <a:pt x="0" y="0"/>
                      </a:lnTo>
                      <a:lnTo>
                        <a:pt x="21622" y="11811"/>
                      </a:lnTo>
                      <a:lnTo>
                        <a:pt x="42577" y="23336"/>
                      </a:lnTo>
                      <a:lnTo>
                        <a:pt x="42767" y="24765"/>
                      </a:lnTo>
                      <a:close/>
                    </a:path>
                  </a:pathLst>
                </a:custGeom>
                <a:solidFill>
                  <a:srgbClr val="32E2FF"/>
                </a:solidFill>
                <a:ln w="9525" cap="flat">
                  <a:noFill/>
                  <a:prstDash val="solid"/>
                  <a:miter/>
                </a:ln>
              </p:spPr>
              <p:txBody>
                <a:bodyPr rtlCol="0" anchor="ctr"/>
                <a:lstStyle/>
                <a:p>
                  <a:endParaRPr lang="zh-CN" altLang="en-US"/>
                </a:p>
              </p:txBody>
            </p:sp>
            <p:sp>
              <p:nvSpPr>
                <p:cNvPr id="62" name="任意多边形 90">
                  <a:extLst>
                    <a:ext uri="{FF2B5EF4-FFF2-40B4-BE49-F238E27FC236}">
                      <a16:creationId xmlns="" xmlns:p14="http://schemas.microsoft.com/office/powerpoint/2010/main" xmlns:a16="http://schemas.microsoft.com/office/drawing/2014/main" id="{8F5875F6-E8E9-4CF4-BCF7-911FBE04945C}"/>
                    </a:ext>
                  </a:extLst>
                </p:cNvPr>
                <p:cNvSpPr/>
                <p:nvPr/>
              </p:nvSpPr>
              <p:spPr>
                <a:xfrm>
                  <a:off x="4253959" y="2399823"/>
                  <a:ext cx="40862" cy="3048"/>
                </a:xfrm>
                <a:custGeom>
                  <a:avLst/>
                  <a:gdLst>
                    <a:gd name="connsiteX0" fmla="*/ 38386 w 40862"/>
                    <a:gd name="connsiteY0" fmla="*/ 3048 h 3048"/>
                    <a:gd name="connsiteX1" fmla="*/ 18859 w 40862"/>
                    <a:gd name="connsiteY1" fmla="*/ 2191 h 3048"/>
                    <a:gd name="connsiteX2" fmla="*/ 0 w 40862"/>
                    <a:gd name="connsiteY2" fmla="*/ 1619 h 3048"/>
                    <a:gd name="connsiteX3" fmla="*/ 18764 w 40862"/>
                    <a:gd name="connsiteY3" fmla="*/ 0 h 3048"/>
                    <a:gd name="connsiteX4" fmla="*/ 38386 w 40862"/>
                    <a:gd name="connsiteY4" fmla="*/ 381 h 3048"/>
                    <a:gd name="connsiteX5" fmla="*/ 40862 w 40862"/>
                    <a:gd name="connsiteY5" fmla="*/ 1619 h 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862" h="3048">
                      <a:moveTo>
                        <a:pt x="38386" y="3048"/>
                      </a:moveTo>
                      <a:lnTo>
                        <a:pt x="18859" y="2191"/>
                      </a:lnTo>
                      <a:lnTo>
                        <a:pt x="0" y="1619"/>
                      </a:lnTo>
                      <a:lnTo>
                        <a:pt x="18764" y="0"/>
                      </a:lnTo>
                      <a:lnTo>
                        <a:pt x="38386" y="381"/>
                      </a:lnTo>
                      <a:lnTo>
                        <a:pt x="40862" y="1619"/>
                      </a:lnTo>
                      <a:close/>
                    </a:path>
                  </a:pathLst>
                </a:custGeom>
                <a:solidFill>
                  <a:srgbClr val="32E2FF"/>
                </a:solidFill>
                <a:ln w="9525" cap="flat">
                  <a:noFill/>
                  <a:prstDash val="solid"/>
                  <a:miter/>
                </a:ln>
              </p:spPr>
              <p:txBody>
                <a:bodyPr rtlCol="0" anchor="ctr"/>
                <a:lstStyle/>
                <a:p>
                  <a:endParaRPr lang="zh-CN" altLang="en-US"/>
                </a:p>
              </p:txBody>
            </p:sp>
            <p:sp>
              <p:nvSpPr>
                <p:cNvPr id="63" name="任意多边形 91">
                  <a:extLst>
                    <a:ext uri="{FF2B5EF4-FFF2-40B4-BE49-F238E27FC236}">
                      <a16:creationId xmlns="" xmlns:p14="http://schemas.microsoft.com/office/powerpoint/2010/main" xmlns:a16="http://schemas.microsoft.com/office/drawing/2014/main" id="{BC6522CF-25B6-44D7-8685-4069117E1BBE}"/>
                    </a:ext>
                  </a:extLst>
                </p:cNvPr>
                <p:cNvSpPr/>
                <p:nvPr/>
              </p:nvSpPr>
              <p:spPr>
                <a:xfrm>
                  <a:off x="4248816" y="2361819"/>
                  <a:ext cx="34670" cy="21240"/>
                </a:xfrm>
                <a:custGeom>
                  <a:avLst/>
                  <a:gdLst>
                    <a:gd name="connsiteX0" fmla="*/ 34004 w 34670"/>
                    <a:gd name="connsiteY0" fmla="*/ 3048 h 21240"/>
                    <a:gd name="connsiteX1" fmla="*/ 17335 w 34670"/>
                    <a:gd name="connsiteY1" fmla="*/ 12573 h 21240"/>
                    <a:gd name="connsiteX2" fmla="*/ 0 w 34670"/>
                    <a:gd name="connsiteY2" fmla="*/ 21241 h 21240"/>
                    <a:gd name="connsiteX3" fmla="*/ 16478 w 34670"/>
                    <a:gd name="connsiteY3" fmla="*/ 10954 h 21240"/>
                    <a:gd name="connsiteX4" fmla="*/ 32195 w 34670"/>
                    <a:gd name="connsiteY4" fmla="*/ 0 h 21240"/>
                    <a:gd name="connsiteX5" fmla="*/ 34671 w 34670"/>
                    <a:gd name="connsiteY5" fmla="*/ 1238 h 21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0" h="21240">
                      <a:moveTo>
                        <a:pt x="34004" y="3048"/>
                      </a:moveTo>
                      <a:lnTo>
                        <a:pt x="17335" y="12573"/>
                      </a:lnTo>
                      <a:lnTo>
                        <a:pt x="0" y="21241"/>
                      </a:lnTo>
                      <a:lnTo>
                        <a:pt x="16478" y="10954"/>
                      </a:lnTo>
                      <a:lnTo>
                        <a:pt x="32195" y="0"/>
                      </a:lnTo>
                      <a:lnTo>
                        <a:pt x="34671" y="1238"/>
                      </a:lnTo>
                      <a:close/>
                    </a:path>
                  </a:pathLst>
                </a:custGeom>
                <a:solidFill>
                  <a:srgbClr val="32E2FF"/>
                </a:solidFill>
                <a:ln w="9525" cap="flat">
                  <a:noFill/>
                  <a:prstDash val="solid"/>
                  <a:miter/>
                </a:ln>
              </p:spPr>
              <p:txBody>
                <a:bodyPr rtlCol="0" anchor="ctr"/>
                <a:lstStyle/>
                <a:p>
                  <a:endParaRPr lang="zh-CN" altLang="en-US"/>
                </a:p>
              </p:txBody>
            </p:sp>
            <p:sp>
              <p:nvSpPr>
                <p:cNvPr id="64" name="任意多边形 92">
                  <a:extLst>
                    <a:ext uri="{FF2B5EF4-FFF2-40B4-BE49-F238E27FC236}">
                      <a16:creationId xmlns="" xmlns:p14="http://schemas.microsoft.com/office/powerpoint/2010/main" xmlns:a16="http://schemas.microsoft.com/office/drawing/2014/main" id="{058BB137-1C53-4D26-BF40-BA64A6E56E90}"/>
                    </a:ext>
                  </a:extLst>
                </p:cNvPr>
                <p:cNvSpPr/>
                <p:nvPr/>
              </p:nvSpPr>
              <p:spPr>
                <a:xfrm>
                  <a:off x="4229385" y="2335148"/>
                  <a:ext cx="26193" cy="44958"/>
                </a:xfrm>
                <a:custGeom>
                  <a:avLst/>
                  <a:gdLst>
                    <a:gd name="connsiteX0" fmla="*/ 26194 w 26193"/>
                    <a:gd name="connsiteY0" fmla="*/ 1619 h 44958"/>
                    <a:gd name="connsiteX1" fmla="*/ 14288 w 26193"/>
                    <a:gd name="connsiteY1" fmla="*/ 23622 h 44958"/>
                    <a:gd name="connsiteX2" fmla="*/ 0 w 26193"/>
                    <a:gd name="connsiteY2" fmla="*/ 44958 h 44958"/>
                    <a:gd name="connsiteX3" fmla="*/ 12097 w 26193"/>
                    <a:gd name="connsiteY3" fmla="*/ 22289 h 44958"/>
                    <a:gd name="connsiteX4" fmla="*/ 23432 w 26193"/>
                    <a:gd name="connsiteY4" fmla="*/ 95 h 44958"/>
                    <a:gd name="connsiteX5" fmla="*/ 25908 w 26193"/>
                    <a:gd name="connsiteY5" fmla="*/ 0 h 4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3" h="44958">
                      <a:moveTo>
                        <a:pt x="26194" y="1619"/>
                      </a:moveTo>
                      <a:lnTo>
                        <a:pt x="14288" y="23622"/>
                      </a:lnTo>
                      <a:lnTo>
                        <a:pt x="0" y="44958"/>
                      </a:lnTo>
                      <a:lnTo>
                        <a:pt x="12097" y="22289"/>
                      </a:lnTo>
                      <a:lnTo>
                        <a:pt x="23432" y="95"/>
                      </a:lnTo>
                      <a:lnTo>
                        <a:pt x="25908" y="0"/>
                      </a:lnTo>
                      <a:close/>
                    </a:path>
                  </a:pathLst>
                </a:custGeom>
                <a:solidFill>
                  <a:srgbClr val="32E2FF"/>
                </a:solidFill>
                <a:ln w="9525" cap="flat">
                  <a:noFill/>
                  <a:prstDash val="solid"/>
                  <a:miter/>
                </a:ln>
              </p:spPr>
              <p:txBody>
                <a:bodyPr rtlCol="0" anchor="ctr"/>
                <a:lstStyle/>
                <a:p>
                  <a:endParaRPr lang="zh-CN" altLang="en-US"/>
                </a:p>
              </p:txBody>
            </p:sp>
          </p:grpSp>
        </p:grpSp>
        <p:grpSp>
          <p:nvGrpSpPr>
            <p:cNvPr id="14" name="组合 93">
              <a:extLst>
                <a:ext uri="{FF2B5EF4-FFF2-40B4-BE49-F238E27FC236}">
                  <a16:creationId xmlns="" xmlns:p14="http://schemas.microsoft.com/office/powerpoint/2010/main" xmlns:a16="http://schemas.microsoft.com/office/drawing/2014/main" id="{62CD7BAE-D5D1-4E39-9FBE-0BB137791422}"/>
                </a:ext>
              </a:extLst>
            </p:cNvPr>
            <p:cNvGrpSpPr/>
            <p:nvPr/>
          </p:nvGrpSpPr>
          <p:grpSpPr>
            <a:xfrm>
              <a:off x="7843646" y="3023806"/>
              <a:ext cx="354615" cy="354615"/>
              <a:chOff x="7843646" y="3023806"/>
              <a:chExt cx="354615" cy="354615"/>
            </a:xfrm>
            <a:solidFill>
              <a:srgbClr val="FCF5FD"/>
            </a:solidFill>
          </p:grpSpPr>
          <p:sp>
            <p:nvSpPr>
              <p:cNvPr id="36" name="任意多边形 94">
                <a:extLst>
                  <a:ext uri="{FF2B5EF4-FFF2-40B4-BE49-F238E27FC236}">
                    <a16:creationId xmlns="" xmlns:p14="http://schemas.microsoft.com/office/powerpoint/2010/main" xmlns:a16="http://schemas.microsoft.com/office/drawing/2014/main" id="{FBBD25C2-A3F6-48E5-A97D-A3EF4BC31B71}"/>
                  </a:ext>
                </a:extLst>
              </p:cNvPr>
              <p:cNvSpPr/>
              <p:nvPr/>
            </p:nvSpPr>
            <p:spPr>
              <a:xfrm rot="-2687359">
                <a:off x="8085629" y="3321398"/>
                <a:ext cx="111156" cy="1238"/>
              </a:xfrm>
              <a:custGeom>
                <a:avLst/>
                <a:gdLst>
                  <a:gd name="connsiteX0" fmla="*/ 0 w 111156"/>
                  <a:gd name="connsiteY0" fmla="*/ 0 h 1238"/>
                  <a:gd name="connsiteX1" fmla="*/ 111157 w 111156"/>
                  <a:gd name="connsiteY1" fmla="*/ 0 h 1238"/>
                  <a:gd name="connsiteX2" fmla="*/ 111157 w 111156"/>
                  <a:gd name="connsiteY2" fmla="*/ 1238 h 1238"/>
                  <a:gd name="connsiteX3" fmla="*/ 0 w 111156"/>
                  <a:gd name="connsiteY3" fmla="*/ 1238 h 1238"/>
                </a:gdLst>
                <a:ahLst/>
                <a:cxnLst>
                  <a:cxn ang="0">
                    <a:pos x="connsiteX0" y="connsiteY0"/>
                  </a:cxn>
                  <a:cxn ang="0">
                    <a:pos x="connsiteX1" y="connsiteY1"/>
                  </a:cxn>
                  <a:cxn ang="0">
                    <a:pos x="connsiteX2" y="connsiteY2"/>
                  </a:cxn>
                  <a:cxn ang="0">
                    <a:pos x="connsiteX3" y="connsiteY3"/>
                  </a:cxn>
                </a:cxnLst>
                <a:rect l="l" t="t" r="r" b="b"/>
                <a:pathLst>
                  <a:path w="111156" h="1238">
                    <a:moveTo>
                      <a:pt x="0" y="0"/>
                    </a:moveTo>
                    <a:lnTo>
                      <a:pt x="111157" y="0"/>
                    </a:lnTo>
                    <a:lnTo>
                      <a:pt x="111157" y="1238"/>
                    </a:lnTo>
                    <a:lnTo>
                      <a:pt x="0" y="1238"/>
                    </a:lnTo>
                    <a:close/>
                  </a:path>
                </a:pathLst>
              </a:custGeom>
              <a:solidFill>
                <a:srgbClr val="FCF5FD"/>
              </a:solidFill>
              <a:ln w="9525" cap="flat">
                <a:noFill/>
                <a:prstDash val="solid"/>
                <a:miter/>
              </a:ln>
            </p:spPr>
            <p:txBody>
              <a:bodyPr rtlCol="0" anchor="ctr"/>
              <a:lstStyle/>
              <a:p>
                <a:endParaRPr lang="zh-CN" altLang="en-US"/>
              </a:p>
            </p:txBody>
          </p:sp>
          <p:sp>
            <p:nvSpPr>
              <p:cNvPr id="37" name="任意多边形 95">
                <a:extLst>
                  <a:ext uri="{FF2B5EF4-FFF2-40B4-BE49-F238E27FC236}">
                    <a16:creationId xmlns="" xmlns:p14="http://schemas.microsoft.com/office/powerpoint/2010/main" xmlns:a16="http://schemas.microsoft.com/office/drawing/2014/main" id="{C44B82AF-E20C-4D93-B216-0B084BE55FE1}"/>
                  </a:ext>
                </a:extLst>
              </p:cNvPr>
              <p:cNvSpPr/>
              <p:nvPr/>
            </p:nvSpPr>
            <p:spPr>
              <a:xfrm>
                <a:off x="8050815" y="3231927"/>
                <a:ext cx="147351" cy="146494"/>
              </a:xfrm>
              <a:custGeom>
                <a:avLst/>
                <a:gdLst>
                  <a:gd name="connsiteX0" fmla="*/ 952 w 147351"/>
                  <a:gd name="connsiteY0" fmla="*/ 146495 h 146494"/>
                  <a:gd name="connsiteX1" fmla="*/ 0 w 147351"/>
                  <a:gd name="connsiteY1" fmla="*/ 145637 h 146494"/>
                  <a:gd name="connsiteX2" fmla="*/ 146399 w 147351"/>
                  <a:gd name="connsiteY2" fmla="*/ 0 h 146494"/>
                  <a:gd name="connsiteX3" fmla="*/ 147352 w 147351"/>
                  <a:gd name="connsiteY3" fmla="*/ 857 h 146494"/>
                </a:gdLst>
                <a:ahLst/>
                <a:cxnLst>
                  <a:cxn ang="0">
                    <a:pos x="connsiteX0" y="connsiteY0"/>
                  </a:cxn>
                  <a:cxn ang="0">
                    <a:pos x="connsiteX1" y="connsiteY1"/>
                  </a:cxn>
                  <a:cxn ang="0">
                    <a:pos x="connsiteX2" y="connsiteY2"/>
                  </a:cxn>
                  <a:cxn ang="0">
                    <a:pos x="connsiteX3" y="connsiteY3"/>
                  </a:cxn>
                </a:cxnLst>
                <a:rect l="l" t="t" r="r" b="b"/>
                <a:pathLst>
                  <a:path w="147351" h="146494">
                    <a:moveTo>
                      <a:pt x="952" y="146495"/>
                    </a:moveTo>
                    <a:lnTo>
                      <a:pt x="0" y="145637"/>
                    </a:lnTo>
                    <a:lnTo>
                      <a:pt x="146399" y="0"/>
                    </a:lnTo>
                    <a:lnTo>
                      <a:pt x="147352" y="857"/>
                    </a:lnTo>
                    <a:close/>
                  </a:path>
                </a:pathLst>
              </a:custGeom>
              <a:solidFill>
                <a:srgbClr val="FCF5FD"/>
              </a:solidFill>
              <a:ln w="9525" cap="flat">
                <a:noFill/>
                <a:prstDash val="solid"/>
                <a:miter/>
              </a:ln>
            </p:spPr>
            <p:txBody>
              <a:bodyPr rtlCol="0" anchor="ctr"/>
              <a:lstStyle/>
              <a:p>
                <a:endParaRPr lang="zh-CN" altLang="en-US"/>
              </a:p>
            </p:txBody>
          </p:sp>
          <p:sp>
            <p:nvSpPr>
              <p:cNvPr id="38" name="任意多边形 96">
                <a:extLst>
                  <a:ext uri="{FF2B5EF4-FFF2-40B4-BE49-F238E27FC236}">
                    <a16:creationId xmlns="" xmlns:p14="http://schemas.microsoft.com/office/powerpoint/2010/main" xmlns:a16="http://schemas.microsoft.com/office/drawing/2014/main" id="{D01A1B5C-5450-4CF8-9961-100AAA0BED48}"/>
                  </a:ext>
                </a:extLst>
              </p:cNvPr>
              <p:cNvSpPr/>
              <p:nvPr/>
            </p:nvSpPr>
            <p:spPr>
              <a:xfrm>
                <a:off x="8017192" y="3198209"/>
                <a:ext cx="181070" cy="180117"/>
              </a:xfrm>
              <a:custGeom>
                <a:avLst/>
                <a:gdLst>
                  <a:gd name="connsiteX0" fmla="*/ 857 w 181070"/>
                  <a:gd name="connsiteY0" fmla="*/ 180118 h 180117"/>
                  <a:gd name="connsiteX1" fmla="*/ 0 w 181070"/>
                  <a:gd name="connsiteY1" fmla="*/ 179261 h 180117"/>
                  <a:gd name="connsiteX2" fmla="*/ 180118 w 181070"/>
                  <a:gd name="connsiteY2" fmla="*/ 0 h 180117"/>
                  <a:gd name="connsiteX3" fmla="*/ 181070 w 181070"/>
                  <a:gd name="connsiteY3" fmla="*/ 953 h 180117"/>
                </a:gdLst>
                <a:ahLst/>
                <a:cxnLst>
                  <a:cxn ang="0">
                    <a:pos x="connsiteX0" y="connsiteY0"/>
                  </a:cxn>
                  <a:cxn ang="0">
                    <a:pos x="connsiteX1" y="connsiteY1"/>
                  </a:cxn>
                  <a:cxn ang="0">
                    <a:pos x="connsiteX2" y="connsiteY2"/>
                  </a:cxn>
                  <a:cxn ang="0">
                    <a:pos x="connsiteX3" y="connsiteY3"/>
                  </a:cxn>
                </a:cxnLst>
                <a:rect l="l" t="t" r="r" b="b"/>
                <a:pathLst>
                  <a:path w="181070" h="180117">
                    <a:moveTo>
                      <a:pt x="857" y="180118"/>
                    </a:moveTo>
                    <a:lnTo>
                      <a:pt x="0" y="179261"/>
                    </a:lnTo>
                    <a:lnTo>
                      <a:pt x="180118" y="0"/>
                    </a:lnTo>
                    <a:lnTo>
                      <a:pt x="181070" y="953"/>
                    </a:lnTo>
                    <a:close/>
                  </a:path>
                </a:pathLst>
              </a:custGeom>
              <a:solidFill>
                <a:srgbClr val="FCF5FD"/>
              </a:solidFill>
              <a:ln w="9525" cap="flat">
                <a:noFill/>
                <a:prstDash val="solid"/>
                <a:miter/>
              </a:ln>
            </p:spPr>
            <p:txBody>
              <a:bodyPr rtlCol="0" anchor="ctr"/>
              <a:lstStyle/>
              <a:p>
                <a:endParaRPr lang="zh-CN" altLang="en-US"/>
              </a:p>
            </p:txBody>
          </p:sp>
          <p:sp>
            <p:nvSpPr>
              <p:cNvPr id="39" name="任意多边形 97">
                <a:extLst>
                  <a:ext uri="{FF2B5EF4-FFF2-40B4-BE49-F238E27FC236}">
                    <a16:creationId xmlns="" xmlns:p14="http://schemas.microsoft.com/office/powerpoint/2010/main" xmlns:a16="http://schemas.microsoft.com/office/drawing/2014/main" id="{9D23BE83-646A-45BE-824B-8F9625E93B80}"/>
                  </a:ext>
                </a:extLst>
              </p:cNvPr>
              <p:cNvSpPr/>
              <p:nvPr/>
            </p:nvSpPr>
            <p:spPr>
              <a:xfrm rot="-2692707">
                <a:off x="7947960" y="3270873"/>
                <a:ext cx="285938" cy="1238"/>
              </a:xfrm>
              <a:custGeom>
                <a:avLst/>
                <a:gdLst>
                  <a:gd name="connsiteX0" fmla="*/ 0 w 285938"/>
                  <a:gd name="connsiteY0" fmla="*/ 0 h 1238"/>
                  <a:gd name="connsiteX1" fmla="*/ 285938 w 285938"/>
                  <a:gd name="connsiteY1" fmla="*/ 0 h 1238"/>
                  <a:gd name="connsiteX2" fmla="*/ 285938 w 285938"/>
                  <a:gd name="connsiteY2" fmla="*/ 1238 h 1238"/>
                  <a:gd name="connsiteX3" fmla="*/ 0 w 285938"/>
                  <a:gd name="connsiteY3" fmla="*/ 1238 h 1238"/>
                </a:gdLst>
                <a:ahLst/>
                <a:cxnLst>
                  <a:cxn ang="0">
                    <a:pos x="connsiteX0" y="connsiteY0"/>
                  </a:cxn>
                  <a:cxn ang="0">
                    <a:pos x="connsiteX1" y="connsiteY1"/>
                  </a:cxn>
                  <a:cxn ang="0">
                    <a:pos x="connsiteX2" y="connsiteY2"/>
                  </a:cxn>
                  <a:cxn ang="0">
                    <a:pos x="connsiteX3" y="connsiteY3"/>
                  </a:cxn>
                </a:cxnLst>
                <a:rect l="l" t="t" r="r" b="b"/>
                <a:pathLst>
                  <a:path w="285938" h="1238">
                    <a:moveTo>
                      <a:pt x="0" y="0"/>
                    </a:moveTo>
                    <a:lnTo>
                      <a:pt x="285938" y="0"/>
                    </a:lnTo>
                    <a:lnTo>
                      <a:pt x="285938" y="1238"/>
                    </a:lnTo>
                    <a:lnTo>
                      <a:pt x="0" y="1238"/>
                    </a:lnTo>
                    <a:close/>
                  </a:path>
                </a:pathLst>
              </a:custGeom>
              <a:solidFill>
                <a:srgbClr val="FCF5FD"/>
              </a:solidFill>
              <a:ln w="9525" cap="flat">
                <a:noFill/>
                <a:prstDash val="solid"/>
                <a:miter/>
              </a:ln>
            </p:spPr>
            <p:txBody>
              <a:bodyPr rtlCol="0" anchor="ctr"/>
              <a:lstStyle/>
              <a:p>
                <a:endParaRPr lang="zh-CN" altLang="en-US"/>
              </a:p>
            </p:txBody>
          </p:sp>
          <p:sp>
            <p:nvSpPr>
              <p:cNvPr id="40" name="任意多边形 98">
                <a:extLst>
                  <a:ext uri="{FF2B5EF4-FFF2-40B4-BE49-F238E27FC236}">
                    <a16:creationId xmlns="" xmlns:p14="http://schemas.microsoft.com/office/powerpoint/2010/main" xmlns:a16="http://schemas.microsoft.com/office/drawing/2014/main" id="{D1B3E5EB-89FC-4C80-9ED8-1D7E8FEF7451}"/>
                  </a:ext>
                </a:extLst>
              </p:cNvPr>
              <p:cNvSpPr/>
              <p:nvPr/>
            </p:nvSpPr>
            <p:spPr>
              <a:xfrm>
                <a:off x="7960994" y="3141916"/>
                <a:ext cx="226314" cy="225170"/>
              </a:xfrm>
              <a:custGeom>
                <a:avLst/>
                <a:gdLst>
                  <a:gd name="connsiteX0" fmla="*/ 858 w 226314"/>
                  <a:gd name="connsiteY0" fmla="*/ 225171 h 225170"/>
                  <a:gd name="connsiteX1" fmla="*/ 0 w 226314"/>
                  <a:gd name="connsiteY1" fmla="*/ 224219 h 225170"/>
                  <a:gd name="connsiteX2" fmla="*/ 225457 w 226314"/>
                  <a:gd name="connsiteY2" fmla="*/ 0 h 225170"/>
                  <a:gd name="connsiteX3" fmla="*/ 226314 w 226314"/>
                  <a:gd name="connsiteY3" fmla="*/ 857 h 225170"/>
                </a:gdLst>
                <a:ahLst/>
                <a:cxnLst>
                  <a:cxn ang="0">
                    <a:pos x="connsiteX0" y="connsiteY0"/>
                  </a:cxn>
                  <a:cxn ang="0">
                    <a:pos x="connsiteX1" y="connsiteY1"/>
                  </a:cxn>
                  <a:cxn ang="0">
                    <a:pos x="connsiteX2" y="connsiteY2"/>
                  </a:cxn>
                  <a:cxn ang="0">
                    <a:pos x="connsiteX3" y="connsiteY3"/>
                  </a:cxn>
                </a:cxnLst>
                <a:rect l="l" t="t" r="r" b="b"/>
                <a:pathLst>
                  <a:path w="226314" h="225170">
                    <a:moveTo>
                      <a:pt x="858" y="225171"/>
                    </a:moveTo>
                    <a:lnTo>
                      <a:pt x="0" y="224219"/>
                    </a:lnTo>
                    <a:lnTo>
                      <a:pt x="225457" y="0"/>
                    </a:lnTo>
                    <a:lnTo>
                      <a:pt x="226314" y="857"/>
                    </a:lnTo>
                    <a:close/>
                  </a:path>
                </a:pathLst>
              </a:custGeom>
              <a:solidFill>
                <a:srgbClr val="FCF5FD"/>
              </a:solidFill>
              <a:ln w="9525" cap="flat">
                <a:noFill/>
                <a:prstDash val="solid"/>
                <a:miter/>
              </a:ln>
            </p:spPr>
            <p:txBody>
              <a:bodyPr rtlCol="0" anchor="ctr"/>
              <a:lstStyle/>
              <a:p>
                <a:endParaRPr lang="zh-CN" altLang="en-US"/>
              </a:p>
            </p:txBody>
          </p:sp>
          <p:sp>
            <p:nvSpPr>
              <p:cNvPr id="41" name="任意多边形 99">
                <a:extLst>
                  <a:ext uri="{FF2B5EF4-FFF2-40B4-BE49-F238E27FC236}">
                    <a16:creationId xmlns="" xmlns:p14="http://schemas.microsoft.com/office/powerpoint/2010/main" xmlns:a16="http://schemas.microsoft.com/office/drawing/2014/main" id="{32C71B25-56BD-4936-B5D5-FCD601BCA32D}"/>
                  </a:ext>
                </a:extLst>
              </p:cNvPr>
              <p:cNvSpPr/>
              <p:nvPr/>
            </p:nvSpPr>
            <p:spPr>
              <a:xfrm>
                <a:off x="7938515" y="3118294"/>
                <a:ext cx="238791" cy="237553"/>
              </a:xfrm>
              <a:custGeom>
                <a:avLst/>
                <a:gdLst>
                  <a:gd name="connsiteX0" fmla="*/ 857 w 238791"/>
                  <a:gd name="connsiteY0" fmla="*/ 237554 h 237553"/>
                  <a:gd name="connsiteX1" fmla="*/ 0 w 238791"/>
                  <a:gd name="connsiteY1" fmla="*/ 236696 h 237553"/>
                  <a:gd name="connsiteX2" fmla="*/ 237935 w 238791"/>
                  <a:gd name="connsiteY2" fmla="*/ 0 h 237553"/>
                  <a:gd name="connsiteX3" fmla="*/ 238792 w 238791"/>
                  <a:gd name="connsiteY3" fmla="*/ 953 h 237553"/>
                </a:gdLst>
                <a:ahLst/>
                <a:cxnLst>
                  <a:cxn ang="0">
                    <a:pos x="connsiteX0" y="connsiteY0"/>
                  </a:cxn>
                  <a:cxn ang="0">
                    <a:pos x="connsiteX1" y="connsiteY1"/>
                  </a:cxn>
                  <a:cxn ang="0">
                    <a:pos x="connsiteX2" y="connsiteY2"/>
                  </a:cxn>
                  <a:cxn ang="0">
                    <a:pos x="connsiteX3" y="connsiteY3"/>
                  </a:cxn>
                </a:cxnLst>
                <a:rect l="l" t="t" r="r" b="b"/>
                <a:pathLst>
                  <a:path w="238791" h="237553">
                    <a:moveTo>
                      <a:pt x="857" y="237554"/>
                    </a:moveTo>
                    <a:lnTo>
                      <a:pt x="0" y="236696"/>
                    </a:lnTo>
                    <a:lnTo>
                      <a:pt x="237935" y="0"/>
                    </a:lnTo>
                    <a:lnTo>
                      <a:pt x="238792" y="953"/>
                    </a:lnTo>
                    <a:close/>
                  </a:path>
                </a:pathLst>
              </a:custGeom>
              <a:solidFill>
                <a:srgbClr val="FCF5FD"/>
              </a:solidFill>
              <a:ln w="9525" cap="flat">
                <a:noFill/>
                <a:prstDash val="solid"/>
                <a:miter/>
              </a:ln>
            </p:spPr>
            <p:txBody>
              <a:bodyPr rtlCol="0" anchor="ctr"/>
              <a:lstStyle/>
              <a:p>
                <a:endParaRPr lang="zh-CN" altLang="en-US"/>
              </a:p>
            </p:txBody>
          </p:sp>
          <p:sp>
            <p:nvSpPr>
              <p:cNvPr id="42" name="任意多边形 100">
                <a:extLst>
                  <a:ext uri="{FF2B5EF4-FFF2-40B4-BE49-F238E27FC236}">
                    <a16:creationId xmlns="" xmlns:p14="http://schemas.microsoft.com/office/powerpoint/2010/main" xmlns:a16="http://schemas.microsoft.com/office/drawing/2014/main" id="{ADB5AF15-0E1D-4911-9C5D-6D8D8EB45972}"/>
                  </a:ext>
                </a:extLst>
              </p:cNvPr>
              <p:cNvSpPr/>
              <p:nvPr/>
            </p:nvSpPr>
            <p:spPr>
              <a:xfrm rot="-2703646">
                <a:off x="7863321" y="3222849"/>
                <a:ext cx="349303" cy="1238"/>
              </a:xfrm>
              <a:custGeom>
                <a:avLst/>
                <a:gdLst>
                  <a:gd name="connsiteX0" fmla="*/ 0 w 349303"/>
                  <a:gd name="connsiteY0" fmla="*/ 0 h 1238"/>
                  <a:gd name="connsiteX1" fmla="*/ 349303 w 349303"/>
                  <a:gd name="connsiteY1" fmla="*/ 0 h 1238"/>
                  <a:gd name="connsiteX2" fmla="*/ 349303 w 349303"/>
                  <a:gd name="connsiteY2" fmla="*/ 1238 h 1238"/>
                  <a:gd name="connsiteX3" fmla="*/ 0 w 349303"/>
                  <a:gd name="connsiteY3" fmla="*/ 1238 h 1238"/>
                </a:gdLst>
                <a:ahLst/>
                <a:cxnLst>
                  <a:cxn ang="0">
                    <a:pos x="connsiteX0" y="connsiteY0"/>
                  </a:cxn>
                  <a:cxn ang="0">
                    <a:pos x="connsiteX1" y="connsiteY1"/>
                  </a:cxn>
                  <a:cxn ang="0">
                    <a:pos x="connsiteX2" y="connsiteY2"/>
                  </a:cxn>
                  <a:cxn ang="0">
                    <a:pos x="connsiteX3" y="connsiteY3"/>
                  </a:cxn>
                </a:cxnLst>
                <a:rect l="l" t="t" r="r" b="b"/>
                <a:pathLst>
                  <a:path w="349303" h="1238">
                    <a:moveTo>
                      <a:pt x="0" y="0"/>
                    </a:moveTo>
                    <a:lnTo>
                      <a:pt x="349303" y="0"/>
                    </a:lnTo>
                    <a:lnTo>
                      <a:pt x="349303" y="1238"/>
                    </a:lnTo>
                    <a:lnTo>
                      <a:pt x="0" y="1238"/>
                    </a:lnTo>
                    <a:close/>
                  </a:path>
                </a:pathLst>
              </a:custGeom>
              <a:solidFill>
                <a:srgbClr val="FCF5FD"/>
              </a:solidFill>
              <a:ln w="9526" cap="flat">
                <a:noFill/>
                <a:prstDash val="solid"/>
                <a:miter/>
              </a:ln>
            </p:spPr>
            <p:txBody>
              <a:bodyPr rtlCol="0" anchor="ctr"/>
              <a:lstStyle/>
              <a:p>
                <a:endParaRPr lang="zh-CN" altLang="en-US"/>
              </a:p>
            </p:txBody>
          </p:sp>
          <p:sp>
            <p:nvSpPr>
              <p:cNvPr id="43" name="任意多边形 101">
                <a:extLst>
                  <a:ext uri="{FF2B5EF4-FFF2-40B4-BE49-F238E27FC236}">
                    <a16:creationId xmlns="" xmlns:p14="http://schemas.microsoft.com/office/powerpoint/2010/main" xmlns:a16="http://schemas.microsoft.com/office/drawing/2014/main" id="{C1F116EE-9F43-4F5C-B215-4C78EF2BD7FF}"/>
                  </a:ext>
                </a:extLst>
              </p:cNvPr>
              <p:cNvSpPr/>
              <p:nvPr/>
            </p:nvSpPr>
            <p:spPr>
              <a:xfrm rot="-2687359">
                <a:off x="7846206" y="3205929"/>
                <a:ext cx="349280" cy="1238"/>
              </a:xfrm>
              <a:custGeom>
                <a:avLst/>
                <a:gdLst>
                  <a:gd name="connsiteX0" fmla="*/ 0 w 349280"/>
                  <a:gd name="connsiteY0" fmla="*/ 0 h 1238"/>
                  <a:gd name="connsiteX1" fmla="*/ 349281 w 349280"/>
                  <a:gd name="connsiteY1" fmla="*/ 0 h 1238"/>
                  <a:gd name="connsiteX2" fmla="*/ 349281 w 349280"/>
                  <a:gd name="connsiteY2" fmla="*/ 1238 h 1238"/>
                  <a:gd name="connsiteX3" fmla="*/ 0 w 349280"/>
                  <a:gd name="connsiteY3" fmla="*/ 1238 h 1238"/>
                </a:gdLst>
                <a:ahLst/>
                <a:cxnLst>
                  <a:cxn ang="0">
                    <a:pos x="connsiteX0" y="connsiteY0"/>
                  </a:cxn>
                  <a:cxn ang="0">
                    <a:pos x="connsiteX1" y="connsiteY1"/>
                  </a:cxn>
                  <a:cxn ang="0">
                    <a:pos x="connsiteX2" y="connsiteY2"/>
                  </a:cxn>
                  <a:cxn ang="0">
                    <a:pos x="connsiteX3" y="connsiteY3"/>
                  </a:cxn>
                </a:cxnLst>
                <a:rect l="l" t="t" r="r" b="b"/>
                <a:pathLst>
                  <a:path w="349280" h="1238">
                    <a:moveTo>
                      <a:pt x="0" y="0"/>
                    </a:moveTo>
                    <a:lnTo>
                      <a:pt x="349281" y="0"/>
                    </a:lnTo>
                    <a:lnTo>
                      <a:pt x="349281" y="1238"/>
                    </a:lnTo>
                    <a:lnTo>
                      <a:pt x="0" y="1238"/>
                    </a:lnTo>
                    <a:close/>
                  </a:path>
                </a:pathLst>
              </a:custGeom>
              <a:solidFill>
                <a:srgbClr val="FCF5FD"/>
              </a:solidFill>
              <a:ln w="9525" cap="flat">
                <a:noFill/>
                <a:prstDash val="solid"/>
                <a:miter/>
              </a:ln>
            </p:spPr>
            <p:txBody>
              <a:bodyPr rtlCol="0" anchor="ctr"/>
              <a:lstStyle/>
              <a:p>
                <a:endParaRPr lang="zh-CN" altLang="en-US"/>
              </a:p>
            </p:txBody>
          </p:sp>
          <p:sp>
            <p:nvSpPr>
              <p:cNvPr id="44" name="任意多边形 102">
                <a:extLst>
                  <a:ext uri="{FF2B5EF4-FFF2-40B4-BE49-F238E27FC236}">
                    <a16:creationId xmlns="" xmlns:p14="http://schemas.microsoft.com/office/powerpoint/2010/main" xmlns:a16="http://schemas.microsoft.com/office/drawing/2014/main" id="{5549ED84-4105-4560-B0A0-466F14C62581}"/>
                  </a:ext>
                </a:extLst>
              </p:cNvPr>
              <p:cNvSpPr/>
              <p:nvPr/>
            </p:nvSpPr>
            <p:spPr>
              <a:xfrm>
                <a:off x="7879841" y="3066192"/>
                <a:ext cx="248507" cy="247173"/>
              </a:xfrm>
              <a:custGeom>
                <a:avLst/>
                <a:gdLst>
                  <a:gd name="connsiteX0" fmla="*/ 953 w 248507"/>
                  <a:gd name="connsiteY0" fmla="*/ 247174 h 247173"/>
                  <a:gd name="connsiteX1" fmla="*/ 0 w 248507"/>
                  <a:gd name="connsiteY1" fmla="*/ 246316 h 247173"/>
                  <a:gd name="connsiteX2" fmla="*/ 247650 w 248507"/>
                  <a:gd name="connsiteY2" fmla="*/ 0 h 247173"/>
                  <a:gd name="connsiteX3" fmla="*/ 248507 w 248507"/>
                  <a:gd name="connsiteY3" fmla="*/ 952 h 247173"/>
                </a:gdLst>
                <a:ahLst/>
                <a:cxnLst>
                  <a:cxn ang="0">
                    <a:pos x="connsiteX0" y="connsiteY0"/>
                  </a:cxn>
                  <a:cxn ang="0">
                    <a:pos x="connsiteX1" y="connsiteY1"/>
                  </a:cxn>
                  <a:cxn ang="0">
                    <a:pos x="connsiteX2" y="connsiteY2"/>
                  </a:cxn>
                  <a:cxn ang="0">
                    <a:pos x="connsiteX3" y="connsiteY3"/>
                  </a:cxn>
                </a:cxnLst>
                <a:rect l="l" t="t" r="r" b="b"/>
                <a:pathLst>
                  <a:path w="248507" h="247173">
                    <a:moveTo>
                      <a:pt x="953" y="247174"/>
                    </a:moveTo>
                    <a:lnTo>
                      <a:pt x="0" y="246316"/>
                    </a:lnTo>
                    <a:lnTo>
                      <a:pt x="247650" y="0"/>
                    </a:lnTo>
                    <a:lnTo>
                      <a:pt x="248507" y="952"/>
                    </a:lnTo>
                    <a:close/>
                  </a:path>
                </a:pathLst>
              </a:custGeom>
              <a:solidFill>
                <a:srgbClr val="FCF5FD"/>
              </a:solidFill>
              <a:ln w="9525" cap="flat">
                <a:noFill/>
                <a:prstDash val="solid"/>
                <a:miter/>
              </a:ln>
            </p:spPr>
            <p:txBody>
              <a:bodyPr rtlCol="0" anchor="ctr"/>
              <a:lstStyle/>
              <a:p>
                <a:endParaRPr lang="zh-CN" altLang="en-US"/>
              </a:p>
            </p:txBody>
          </p:sp>
          <p:sp>
            <p:nvSpPr>
              <p:cNvPr id="45" name="任意多边形 103">
                <a:extLst>
                  <a:ext uri="{FF2B5EF4-FFF2-40B4-BE49-F238E27FC236}">
                    <a16:creationId xmlns="" xmlns:p14="http://schemas.microsoft.com/office/powerpoint/2010/main" xmlns:a16="http://schemas.microsoft.com/office/drawing/2014/main" id="{2602CE4B-5C5D-48B4-A0AD-465FA15D14D4}"/>
                  </a:ext>
                </a:extLst>
              </p:cNvPr>
              <p:cNvSpPr/>
              <p:nvPr/>
            </p:nvSpPr>
            <p:spPr>
              <a:xfrm>
                <a:off x="7871269" y="3050762"/>
                <a:ext cx="238886" cy="237553"/>
              </a:xfrm>
              <a:custGeom>
                <a:avLst/>
                <a:gdLst>
                  <a:gd name="connsiteX0" fmla="*/ 953 w 238886"/>
                  <a:gd name="connsiteY0" fmla="*/ 237554 h 237553"/>
                  <a:gd name="connsiteX1" fmla="*/ 0 w 238886"/>
                  <a:gd name="connsiteY1" fmla="*/ 236696 h 237553"/>
                  <a:gd name="connsiteX2" fmla="*/ 237934 w 238886"/>
                  <a:gd name="connsiteY2" fmla="*/ 0 h 237553"/>
                  <a:gd name="connsiteX3" fmla="*/ 238887 w 238886"/>
                  <a:gd name="connsiteY3" fmla="*/ 952 h 237553"/>
                </a:gdLst>
                <a:ahLst/>
                <a:cxnLst>
                  <a:cxn ang="0">
                    <a:pos x="connsiteX0" y="connsiteY0"/>
                  </a:cxn>
                  <a:cxn ang="0">
                    <a:pos x="connsiteX1" y="connsiteY1"/>
                  </a:cxn>
                  <a:cxn ang="0">
                    <a:pos x="connsiteX2" y="connsiteY2"/>
                  </a:cxn>
                  <a:cxn ang="0">
                    <a:pos x="connsiteX3" y="connsiteY3"/>
                  </a:cxn>
                </a:cxnLst>
                <a:rect l="l" t="t" r="r" b="b"/>
                <a:pathLst>
                  <a:path w="238886" h="237553">
                    <a:moveTo>
                      <a:pt x="953" y="237554"/>
                    </a:moveTo>
                    <a:lnTo>
                      <a:pt x="0" y="236696"/>
                    </a:lnTo>
                    <a:lnTo>
                      <a:pt x="237934" y="0"/>
                    </a:lnTo>
                    <a:lnTo>
                      <a:pt x="238887" y="952"/>
                    </a:lnTo>
                    <a:close/>
                  </a:path>
                </a:pathLst>
              </a:custGeom>
              <a:solidFill>
                <a:srgbClr val="FCF5FD"/>
              </a:solidFill>
              <a:ln w="9525" cap="flat">
                <a:noFill/>
                <a:prstDash val="solid"/>
                <a:miter/>
              </a:ln>
            </p:spPr>
            <p:txBody>
              <a:bodyPr rtlCol="0" anchor="ctr"/>
              <a:lstStyle/>
              <a:p>
                <a:endParaRPr lang="zh-CN" altLang="en-US"/>
              </a:p>
            </p:txBody>
          </p:sp>
          <p:sp>
            <p:nvSpPr>
              <p:cNvPr id="46" name="任意多边形 104">
                <a:extLst>
                  <a:ext uri="{FF2B5EF4-FFF2-40B4-BE49-F238E27FC236}">
                    <a16:creationId xmlns="" xmlns:p14="http://schemas.microsoft.com/office/powerpoint/2010/main" xmlns:a16="http://schemas.microsoft.com/office/drawing/2014/main" id="{B9C8D5E8-227F-4968-9AA2-19F224F9DF66}"/>
                  </a:ext>
                </a:extLst>
              </p:cNvPr>
              <p:cNvSpPr/>
              <p:nvPr/>
            </p:nvSpPr>
            <p:spPr>
              <a:xfrm>
                <a:off x="7860220" y="3040570"/>
                <a:ext cx="226409" cy="225170"/>
              </a:xfrm>
              <a:custGeom>
                <a:avLst/>
                <a:gdLst>
                  <a:gd name="connsiteX0" fmla="*/ 953 w 226409"/>
                  <a:gd name="connsiteY0" fmla="*/ 225171 h 225170"/>
                  <a:gd name="connsiteX1" fmla="*/ 0 w 226409"/>
                  <a:gd name="connsiteY1" fmla="*/ 224314 h 225170"/>
                  <a:gd name="connsiteX2" fmla="*/ 225457 w 226409"/>
                  <a:gd name="connsiteY2" fmla="*/ 0 h 225170"/>
                  <a:gd name="connsiteX3" fmla="*/ 226409 w 226409"/>
                  <a:gd name="connsiteY3" fmla="*/ 952 h 225170"/>
                </a:gdLst>
                <a:ahLst/>
                <a:cxnLst>
                  <a:cxn ang="0">
                    <a:pos x="connsiteX0" y="connsiteY0"/>
                  </a:cxn>
                  <a:cxn ang="0">
                    <a:pos x="connsiteX1" y="connsiteY1"/>
                  </a:cxn>
                  <a:cxn ang="0">
                    <a:pos x="connsiteX2" y="connsiteY2"/>
                  </a:cxn>
                  <a:cxn ang="0">
                    <a:pos x="connsiteX3" y="connsiteY3"/>
                  </a:cxn>
                </a:cxnLst>
                <a:rect l="l" t="t" r="r" b="b"/>
                <a:pathLst>
                  <a:path w="226409" h="225170">
                    <a:moveTo>
                      <a:pt x="953" y="225171"/>
                    </a:moveTo>
                    <a:lnTo>
                      <a:pt x="0" y="224314"/>
                    </a:lnTo>
                    <a:lnTo>
                      <a:pt x="225457" y="0"/>
                    </a:lnTo>
                    <a:lnTo>
                      <a:pt x="226409" y="952"/>
                    </a:lnTo>
                    <a:close/>
                  </a:path>
                </a:pathLst>
              </a:custGeom>
              <a:solidFill>
                <a:srgbClr val="FCF5FD"/>
              </a:solidFill>
              <a:ln w="9525" cap="flat">
                <a:noFill/>
                <a:prstDash val="solid"/>
                <a:miter/>
              </a:ln>
            </p:spPr>
            <p:txBody>
              <a:bodyPr rtlCol="0" anchor="ctr"/>
              <a:lstStyle/>
              <a:p>
                <a:endParaRPr lang="zh-CN" altLang="en-US"/>
              </a:p>
            </p:txBody>
          </p:sp>
          <p:sp>
            <p:nvSpPr>
              <p:cNvPr id="47" name="任意多边形 105">
                <a:extLst>
                  <a:ext uri="{FF2B5EF4-FFF2-40B4-BE49-F238E27FC236}">
                    <a16:creationId xmlns="" xmlns:p14="http://schemas.microsoft.com/office/powerpoint/2010/main" xmlns:a16="http://schemas.microsoft.com/office/drawing/2014/main" id="{1BED2AF4-A751-43E5-944D-EBB4471AB66A}"/>
                  </a:ext>
                </a:extLst>
              </p:cNvPr>
              <p:cNvSpPr/>
              <p:nvPr/>
            </p:nvSpPr>
            <p:spPr>
              <a:xfrm>
                <a:off x="7849075" y="3029426"/>
                <a:ext cx="214979" cy="213836"/>
              </a:xfrm>
              <a:custGeom>
                <a:avLst/>
                <a:gdLst>
                  <a:gd name="connsiteX0" fmla="*/ 953 w 214979"/>
                  <a:gd name="connsiteY0" fmla="*/ 213836 h 213836"/>
                  <a:gd name="connsiteX1" fmla="*/ 0 w 214979"/>
                  <a:gd name="connsiteY1" fmla="*/ 212884 h 213836"/>
                  <a:gd name="connsiteX2" fmla="*/ 214122 w 214979"/>
                  <a:gd name="connsiteY2" fmla="*/ 0 h 213836"/>
                  <a:gd name="connsiteX3" fmla="*/ 214979 w 214979"/>
                  <a:gd name="connsiteY3" fmla="*/ 857 h 213836"/>
                </a:gdLst>
                <a:ahLst/>
                <a:cxnLst>
                  <a:cxn ang="0">
                    <a:pos x="connsiteX0" y="connsiteY0"/>
                  </a:cxn>
                  <a:cxn ang="0">
                    <a:pos x="connsiteX1" y="connsiteY1"/>
                  </a:cxn>
                  <a:cxn ang="0">
                    <a:pos x="connsiteX2" y="connsiteY2"/>
                  </a:cxn>
                  <a:cxn ang="0">
                    <a:pos x="connsiteX3" y="connsiteY3"/>
                  </a:cxn>
                </a:cxnLst>
                <a:rect l="l" t="t" r="r" b="b"/>
                <a:pathLst>
                  <a:path w="214979" h="213836">
                    <a:moveTo>
                      <a:pt x="953" y="213836"/>
                    </a:moveTo>
                    <a:lnTo>
                      <a:pt x="0" y="212884"/>
                    </a:lnTo>
                    <a:lnTo>
                      <a:pt x="214122" y="0"/>
                    </a:lnTo>
                    <a:lnTo>
                      <a:pt x="214979" y="857"/>
                    </a:lnTo>
                    <a:close/>
                  </a:path>
                </a:pathLst>
              </a:custGeom>
              <a:solidFill>
                <a:srgbClr val="FCF5FD"/>
              </a:solidFill>
              <a:ln w="9525" cap="flat">
                <a:noFill/>
                <a:prstDash val="solid"/>
                <a:miter/>
              </a:ln>
            </p:spPr>
            <p:txBody>
              <a:bodyPr rtlCol="0" anchor="ctr"/>
              <a:lstStyle/>
              <a:p>
                <a:endParaRPr lang="zh-CN" altLang="en-US"/>
              </a:p>
            </p:txBody>
          </p:sp>
          <p:sp>
            <p:nvSpPr>
              <p:cNvPr id="48" name="任意多边形 106">
                <a:extLst>
                  <a:ext uri="{FF2B5EF4-FFF2-40B4-BE49-F238E27FC236}">
                    <a16:creationId xmlns="" xmlns:p14="http://schemas.microsoft.com/office/powerpoint/2010/main" xmlns:a16="http://schemas.microsoft.com/office/drawing/2014/main" id="{8E22EE2A-CCA0-4EE0-97EE-FDFD199B7603}"/>
                  </a:ext>
                </a:extLst>
              </p:cNvPr>
              <p:cNvSpPr/>
              <p:nvPr/>
            </p:nvSpPr>
            <p:spPr>
              <a:xfrm>
                <a:off x="7843646" y="3023806"/>
                <a:ext cx="192309" cy="191357"/>
              </a:xfrm>
              <a:custGeom>
                <a:avLst/>
                <a:gdLst>
                  <a:gd name="connsiteX0" fmla="*/ 857 w 192309"/>
                  <a:gd name="connsiteY0" fmla="*/ 191357 h 191357"/>
                  <a:gd name="connsiteX1" fmla="*/ 0 w 192309"/>
                  <a:gd name="connsiteY1" fmla="*/ 190405 h 191357"/>
                  <a:gd name="connsiteX2" fmla="*/ 191452 w 192309"/>
                  <a:gd name="connsiteY2" fmla="*/ 0 h 191357"/>
                  <a:gd name="connsiteX3" fmla="*/ 192310 w 192309"/>
                  <a:gd name="connsiteY3" fmla="*/ 857 h 191357"/>
                </a:gdLst>
                <a:ahLst/>
                <a:cxnLst>
                  <a:cxn ang="0">
                    <a:pos x="connsiteX0" y="connsiteY0"/>
                  </a:cxn>
                  <a:cxn ang="0">
                    <a:pos x="connsiteX1" y="connsiteY1"/>
                  </a:cxn>
                  <a:cxn ang="0">
                    <a:pos x="connsiteX2" y="connsiteY2"/>
                  </a:cxn>
                  <a:cxn ang="0">
                    <a:pos x="connsiteX3" y="connsiteY3"/>
                  </a:cxn>
                </a:cxnLst>
                <a:rect l="l" t="t" r="r" b="b"/>
                <a:pathLst>
                  <a:path w="192309" h="191357">
                    <a:moveTo>
                      <a:pt x="857" y="191357"/>
                    </a:moveTo>
                    <a:lnTo>
                      <a:pt x="0" y="190405"/>
                    </a:lnTo>
                    <a:lnTo>
                      <a:pt x="191452" y="0"/>
                    </a:lnTo>
                    <a:lnTo>
                      <a:pt x="192310" y="857"/>
                    </a:lnTo>
                    <a:close/>
                  </a:path>
                </a:pathLst>
              </a:custGeom>
              <a:solidFill>
                <a:srgbClr val="FCF5FD"/>
              </a:solidFill>
              <a:ln w="9525" cap="flat">
                <a:noFill/>
                <a:prstDash val="solid"/>
                <a:miter/>
              </a:ln>
            </p:spPr>
            <p:txBody>
              <a:bodyPr rtlCol="0" anchor="ctr"/>
              <a:lstStyle/>
              <a:p>
                <a:endParaRPr lang="zh-CN" altLang="en-US"/>
              </a:p>
            </p:txBody>
          </p:sp>
          <p:sp>
            <p:nvSpPr>
              <p:cNvPr id="49" name="任意多边形 107">
                <a:extLst>
                  <a:ext uri="{FF2B5EF4-FFF2-40B4-BE49-F238E27FC236}">
                    <a16:creationId xmlns="" xmlns:p14="http://schemas.microsoft.com/office/powerpoint/2010/main" xmlns:a16="http://schemas.microsoft.com/office/drawing/2014/main" id="{585FF2B8-DCB8-44DF-A036-FD2A86808F58}"/>
                  </a:ext>
                </a:extLst>
              </p:cNvPr>
              <p:cNvSpPr/>
              <p:nvPr/>
            </p:nvSpPr>
            <p:spPr>
              <a:xfrm rot="-2682012">
                <a:off x="7819629" y="3101808"/>
                <a:ext cx="206407" cy="1238"/>
              </a:xfrm>
              <a:custGeom>
                <a:avLst/>
                <a:gdLst>
                  <a:gd name="connsiteX0" fmla="*/ 0 w 206407"/>
                  <a:gd name="connsiteY0" fmla="*/ 0 h 1238"/>
                  <a:gd name="connsiteX1" fmla="*/ 206408 w 206407"/>
                  <a:gd name="connsiteY1" fmla="*/ 0 h 1238"/>
                  <a:gd name="connsiteX2" fmla="*/ 206408 w 206407"/>
                  <a:gd name="connsiteY2" fmla="*/ 1238 h 1238"/>
                  <a:gd name="connsiteX3" fmla="*/ 0 w 206407"/>
                  <a:gd name="connsiteY3" fmla="*/ 1238 h 1238"/>
                </a:gdLst>
                <a:ahLst/>
                <a:cxnLst>
                  <a:cxn ang="0">
                    <a:pos x="connsiteX0" y="connsiteY0"/>
                  </a:cxn>
                  <a:cxn ang="0">
                    <a:pos x="connsiteX1" y="connsiteY1"/>
                  </a:cxn>
                  <a:cxn ang="0">
                    <a:pos x="connsiteX2" y="connsiteY2"/>
                  </a:cxn>
                  <a:cxn ang="0">
                    <a:pos x="connsiteX3" y="connsiteY3"/>
                  </a:cxn>
                </a:cxnLst>
                <a:rect l="l" t="t" r="r" b="b"/>
                <a:pathLst>
                  <a:path w="206407" h="1238">
                    <a:moveTo>
                      <a:pt x="0" y="0"/>
                    </a:moveTo>
                    <a:lnTo>
                      <a:pt x="206408" y="0"/>
                    </a:lnTo>
                    <a:lnTo>
                      <a:pt x="206408" y="1238"/>
                    </a:lnTo>
                    <a:lnTo>
                      <a:pt x="0" y="1238"/>
                    </a:lnTo>
                    <a:close/>
                  </a:path>
                </a:pathLst>
              </a:custGeom>
              <a:solidFill>
                <a:srgbClr val="FCF5FD"/>
              </a:solidFill>
              <a:ln w="9525" cap="flat">
                <a:noFill/>
                <a:prstDash val="solid"/>
                <a:miter/>
              </a:ln>
            </p:spPr>
            <p:txBody>
              <a:bodyPr rtlCol="0" anchor="ctr"/>
              <a:lstStyle/>
              <a:p>
                <a:endParaRPr lang="zh-CN" altLang="en-US"/>
              </a:p>
            </p:txBody>
          </p:sp>
          <p:sp>
            <p:nvSpPr>
              <p:cNvPr id="50" name="任意多边形 108">
                <a:extLst>
                  <a:ext uri="{FF2B5EF4-FFF2-40B4-BE49-F238E27FC236}">
                    <a16:creationId xmlns="" xmlns:p14="http://schemas.microsoft.com/office/powerpoint/2010/main" xmlns:a16="http://schemas.microsoft.com/office/drawing/2014/main" id="{19BAEB21-3B7E-4A6D-92B0-B3AF2AB140B0}"/>
                  </a:ext>
                </a:extLst>
              </p:cNvPr>
              <p:cNvSpPr/>
              <p:nvPr/>
            </p:nvSpPr>
            <p:spPr>
              <a:xfrm>
                <a:off x="7860696" y="3040475"/>
                <a:ext cx="90963" cy="90487"/>
              </a:xfrm>
              <a:custGeom>
                <a:avLst/>
                <a:gdLst>
                  <a:gd name="connsiteX0" fmla="*/ 953 w 90963"/>
                  <a:gd name="connsiteY0" fmla="*/ 90488 h 90487"/>
                  <a:gd name="connsiteX1" fmla="*/ 0 w 90963"/>
                  <a:gd name="connsiteY1" fmla="*/ 89535 h 90487"/>
                  <a:gd name="connsiteX2" fmla="*/ 90107 w 90963"/>
                  <a:gd name="connsiteY2" fmla="*/ 0 h 90487"/>
                  <a:gd name="connsiteX3" fmla="*/ 90964 w 90963"/>
                  <a:gd name="connsiteY3" fmla="*/ 857 h 90487"/>
                </a:gdLst>
                <a:ahLst/>
                <a:cxnLst>
                  <a:cxn ang="0">
                    <a:pos x="connsiteX0" y="connsiteY0"/>
                  </a:cxn>
                  <a:cxn ang="0">
                    <a:pos x="connsiteX1" y="connsiteY1"/>
                  </a:cxn>
                  <a:cxn ang="0">
                    <a:pos x="connsiteX2" y="connsiteY2"/>
                  </a:cxn>
                  <a:cxn ang="0">
                    <a:pos x="connsiteX3" y="connsiteY3"/>
                  </a:cxn>
                </a:cxnLst>
                <a:rect l="l" t="t" r="r" b="b"/>
                <a:pathLst>
                  <a:path w="90963" h="90487">
                    <a:moveTo>
                      <a:pt x="953" y="90488"/>
                    </a:moveTo>
                    <a:lnTo>
                      <a:pt x="0" y="89535"/>
                    </a:lnTo>
                    <a:lnTo>
                      <a:pt x="90107" y="0"/>
                    </a:lnTo>
                    <a:lnTo>
                      <a:pt x="90964" y="857"/>
                    </a:lnTo>
                    <a:close/>
                  </a:path>
                </a:pathLst>
              </a:custGeom>
              <a:solidFill>
                <a:srgbClr val="FCF5FD"/>
              </a:solidFill>
              <a:ln w="9525" cap="flat">
                <a:noFill/>
                <a:prstDash val="solid"/>
                <a:miter/>
              </a:ln>
            </p:spPr>
            <p:txBody>
              <a:bodyPr rtlCol="0" anchor="ctr"/>
              <a:lstStyle/>
              <a:p>
                <a:endParaRPr lang="zh-CN" altLang="en-US"/>
              </a:p>
            </p:txBody>
          </p:sp>
        </p:grpSp>
        <p:grpSp>
          <p:nvGrpSpPr>
            <p:cNvPr id="15" name="组合 109">
              <a:extLst>
                <a:ext uri="{FF2B5EF4-FFF2-40B4-BE49-F238E27FC236}">
                  <a16:creationId xmlns="" xmlns:p14="http://schemas.microsoft.com/office/powerpoint/2010/main" xmlns:a16="http://schemas.microsoft.com/office/drawing/2014/main" id="{62CD7BAE-D5D1-4E39-9FBE-0BB137791422}"/>
                </a:ext>
              </a:extLst>
            </p:cNvPr>
            <p:cNvGrpSpPr/>
            <p:nvPr/>
          </p:nvGrpSpPr>
          <p:grpSpPr>
            <a:xfrm>
              <a:off x="4161567" y="2522410"/>
              <a:ext cx="3707320" cy="1757076"/>
              <a:chOff x="4161567" y="2522410"/>
              <a:chExt cx="3707320" cy="1757076"/>
            </a:xfrm>
          </p:grpSpPr>
          <p:sp>
            <p:nvSpPr>
              <p:cNvPr id="16" name="任意多边形 110">
                <a:extLst>
                  <a:ext uri="{FF2B5EF4-FFF2-40B4-BE49-F238E27FC236}">
                    <a16:creationId xmlns="" xmlns:p14="http://schemas.microsoft.com/office/powerpoint/2010/main" xmlns:a16="http://schemas.microsoft.com/office/drawing/2014/main" id="{55FC4B3B-7733-414A-AD96-F180D5A6B6BA}"/>
                  </a:ext>
                </a:extLst>
              </p:cNvPr>
              <p:cNvSpPr/>
              <p:nvPr/>
            </p:nvSpPr>
            <p:spPr>
              <a:xfrm>
                <a:off x="4270056" y="2547651"/>
                <a:ext cx="838961" cy="1707927"/>
              </a:xfrm>
              <a:custGeom>
                <a:avLst/>
                <a:gdLst>
                  <a:gd name="connsiteX0" fmla="*/ 4096 w 838961"/>
                  <a:gd name="connsiteY0" fmla="*/ 483489 h 1707927"/>
                  <a:gd name="connsiteX1" fmla="*/ 134874 w 838961"/>
                  <a:gd name="connsiteY1" fmla="*/ 113062 h 1707927"/>
                  <a:gd name="connsiteX2" fmla="*/ 431768 w 838961"/>
                  <a:gd name="connsiteY2" fmla="*/ 0 h 1707927"/>
                  <a:gd name="connsiteX3" fmla="*/ 719804 w 838961"/>
                  <a:gd name="connsiteY3" fmla="*/ 126683 h 1707927"/>
                  <a:gd name="connsiteX4" fmla="*/ 838962 w 838961"/>
                  <a:gd name="connsiteY4" fmla="*/ 422243 h 1707927"/>
                  <a:gd name="connsiteX5" fmla="*/ 761333 w 838961"/>
                  <a:gd name="connsiteY5" fmla="*/ 758666 h 1707927"/>
                  <a:gd name="connsiteX6" fmla="*/ 563880 w 838961"/>
                  <a:gd name="connsiteY6" fmla="*/ 1067848 h 1707927"/>
                  <a:gd name="connsiteX7" fmla="*/ 438531 w 838961"/>
                  <a:gd name="connsiteY7" fmla="*/ 1254443 h 1707927"/>
                  <a:gd name="connsiteX8" fmla="*/ 392240 w 838961"/>
                  <a:gd name="connsiteY8" fmla="*/ 1323880 h 1707927"/>
                  <a:gd name="connsiteX9" fmla="*/ 324136 w 838961"/>
                  <a:gd name="connsiteY9" fmla="*/ 1431512 h 1707927"/>
                  <a:gd name="connsiteX10" fmla="*/ 313277 w 838961"/>
                  <a:gd name="connsiteY10" fmla="*/ 1455992 h 1707927"/>
                  <a:gd name="connsiteX11" fmla="*/ 818579 w 838961"/>
                  <a:gd name="connsiteY11" fmla="*/ 1455992 h 1707927"/>
                  <a:gd name="connsiteX12" fmla="*/ 818579 w 838961"/>
                  <a:gd name="connsiteY12" fmla="*/ 1707928 h 1707927"/>
                  <a:gd name="connsiteX13" fmla="*/ 0 w 838961"/>
                  <a:gd name="connsiteY13" fmla="*/ 1707928 h 1707927"/>
                  <a:gd name="connsiteX14" fmla="*/ 0 w 838961"/>
                  <a:gd name="connsiteY14" fmla="*/ 1471803 h 1707927"/>
                  <a:gd name="connsiteX15" fmla="*/ 56198 w 838961"/>
                  <a:gd name="connsiteY15" fmla="*/ 1377601 h 1707927"/>
                  <a:gd name="connsiteX16" fmla="*/ 114967 w 838961"/>
                  <a:gd name="connsiteY16" fmla="*/ 1290638 h 1707927"/>
                  <a:gd name="connsiteX17" fmla="*/ 182023 w 838961"/>
                  <a:gd name="connsiteY17" fmla="*/ 1194149 h 1707927"/>
                  <a:gd name="connsiteX18" fmla="*/ 366141 w 838961"/>
                  <a:gd name="connsiteY18" fmla="*/ 936784 h 1707927"/>
                  <a:gd name="connsiteX19" fmla="*/ 543401 w 838961"/>
                  <a:gd name="connsiteY19" fmla="*/ 635889 h 1707927"/>
                  <a:gd name="connsiteX20" fmla="*/ 591122 w 838961"/>
                  <a:gd name="connsiteY20" fmla="*/ 430244 h 1707927"/>
                  <a:gd name="connsiteX21" fmla="*/ 547497 w 838961"/>
                  <a:gd name="connsiteY21" fmla="*/ 298133 h 1707927"/>
                  <a:gd name="connsiteX22" fmla="*/ 424910 w 838961"/>
                  <a:gd name="connsiteY22" fmla="*/ 240983 h 1707927"/>
                  <a:gd name="connsiteX23" fmla="*/ 272415 w 838961"/>
                  <a:gd name="connsiteY23" fmla="*/ 364903 h 1707927"/>
                  <a:gd name="connsiteX24" fmla="*/ 257461 w 838961"/>
                  <a:gd name="connsiteY24" fmla="*/ 463010 h 1707927"/>
                  <a:gd name="connsiteX25" fmla="*/ 257461 w 838961"/>
                  <a:gd name="connsiteY25" fmla="*/ 528352 h 1707927"/>
                  <a:gd name="connsiteX26" fmla="*/ 4096 w 838961"/>
                  <a:gd name="connsiteY26" fmla="*/ 528352 h 1707927"/>
                  <a:gd name="connsiteX27" fmla="*/ 4096 w 838961"/>
                  <a:gd name="connsiteY27" fmla="*/ 483489 h 1707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38961" h="1707927">
                    <a:moveTo>
                      <a:pt x="4096" y="483489"/>
                    </a:moveTo>
                    <a:cubicBezTo>
                      <a:pt x="4096" y="321850"/>
                      <a:pt x="47720" y="198406"/>
                      <a:pt x="134874" y="113062"/>
                    </a:cubicBezTo>
                    <a:cubicBezTo>
                      <a:pt x="210217" y="37719"/>
                      <a:pt x="309182" y="0"/>
                      <a:pt x="431768" y="0"/>
                    </a:cubicBezTo>
                    <a:cubicBezTo>
                      <a:pt x="544354" y="0"/>
                      <a:pt x="640366" y="42196"/>
                      <a:pt x="719804" y="126683"/>
                    </a:cubicBezTo>
                    <a:cubicBezTo>
                      <a:pt x="799243" y="211169"/>
                      <a:pt x="838962" y="309658"/>
                      <a:pt x="838962" y="422243"/>
                    </a:cubicBezTo>
                    <a:cubicBezTo>
                      <a:pt x="838962" y="538448"/>
                      <a:pt x="813054" y="650653"/>
                      <a:pt x="761333" y="758666"/>
                    </a:cubicBezTo>
                    <a:cubicBezTo>
                      <a:pt x="733139" y="818579"/>
                      <a:pt x="667322" y="921639"/>
                      <a:pt x="563880" y="1067848"/>
                    </a:cubicBezTo>
                    <a:cubicBezTo>
                      <a:pt x="535686" y="1107853"/>
                      <a:pt x="493967" y="1169956"/>
                      <a:pt x="438531" y="1254443"/>
                    </a:cubicBezTo>
                    <a:lnTo>
                      <a:pt x="392240" y="1323880"/>
                    </a:lnTo>
                    <a:cubicBezTo>
                      <a:pt x="362236" y="1369314"/>
                      <a:pt x="339566" y="1405128"/>
                      <a:pt x="324136" y="1431512"/>
                    </a:cubicBezTo>
                    <a:cubicBezTo>
                      <a:pt x="316897" y="1444943"/>
                      <a:pt x="313277" y="1453134"/>
                      <a:pt x="313277" y="1455992"/>
                    </a:cubicBezTo>
                    <a:lnTo>
                      <a:pt x="818579" y="1455992"/>
                    </a:lnTo>
                    <a:lnTo>
                      <a:pt x="818579" y="1707928"/>
                    </a:lnTo>
                    <a:lnTo>
                      <a:pt x="0" y="1707928"/>
                    </a:lnTo>
                    <a:lnTo>
                      <a:pt x="0" y="1471803"/>
                    </a:lnTo>
                    <a:cubicBezTo>
                      <a:pt x="0" y="1466374"/>
                      <a:pt x="18764" y="1434941"/>
                      <a:pt x="56198" y="1377601"/>
                    </a:cubicBezTo>
                    <a:cubicBezTo>
                      <a:pt x="73533" y="1351312"/>
                      <a:pt x="93155" y="1322356"/>
                      <a:pt x="114967" y="1290638"/>
                    </a:cubicBezTo>
                    <a:lnTo>
                      <a:pt x="182023" y="1194149"/>
                    </a:lnTo>
                    <a:cubicBezTo>
                      <a:pt x="221075" y="1140619"/>
                      <a:pt x="282512" y="1054799"/>
                      <a:pt x="366141" y="936784"/>
                    </a:cubicBezTo>
                    <a:cubicBezTo>
                      <a:pt x="445199" y="826008"/>
                      <a:pt x="504349" y="725710"/>
                      <a:pt x="543401" y="635889"/>
                    </a:cubicBezTo>
                    <a:cubicBezTo>
                      <a:pt x="575215" y="562356"/>
                      <a:pt x="591122" y="493871"/>
                      <a:pt x="591122" y="430244"/>
                    </a:cubicBezTo>
                    <a:cubicBezTo>
                      <a:pt x="591122" y="378524"/>
                      <a:pt x="576548" y="334518"/>
                      <a:pt x="547497" y="298133"/>
                    </a:cubicBezTo>
                    <a:cubicBezTo>
                      <a:pt x="515684" y="260033"/>
                      <a:pt x="474821" y="240983"/>
                      <a:pt x="424910" y="240983"/>
                    </a:cubicBezTo>
                    <a:cubicBezTo>
                      <a:pt x="353187" y="240983"/>
                      <a:pt x="302324" y="282321"/>
                      <a:pt x="272415" y="364903"/>
                    </a:cubicBezTo>
                    <a:cubicBezTo>
                      <a:pt x="262414" y="392144"/>
                      <a:pt x="257461" y="424815"/>
                      <a:pt x="257461" y="463010"/>
                    </a:cubicBezTo>
                    <a:lnTo>
                      <a:pt x="257461" y="528352"/>
                    </a:lnTo>
                    <a:lnTo>
                      <a:pt x="4096" y="528352"/>
                    </a:lnTo>
                    <a:lnTo>
                      <a:pt x="4096" y="483489"/>
                    </a:lnTo>
                    <a:close/>
                  </a:path>
                </a:pathLst>
              </a:custGeom>
              <a:gradFill>
                <a:gsLst>
                  <a:gs pos="0">
                    <a:srgbClr val="AAF1F4"/>
                  </a:gs>
                  <a:gs pos="100000">
                    <a:srgbClr val="5ECACE"/>
                  </a:gs>
                </a:gsLst>
                <a:lin ang="13500000" scaled="1"/>
              </a:gradFill>
              <a:ln w="9525" cap="flat">
                <a:noFill/>
                <a:prstDash val="solid"/>
                <a:miter/>
              </a:ln>
            </p:spPr>
            <p:txBody>
              <a:bodyPr rtlCol="0" anchor="ctr"/>
              <a:lstStyle/>
              <a:p>
                <a:endParaRPr lang="zh-CN" altLang="en-US"/>
              </a:p>
            </p:txBody>
          </p:sp>
          <p:sp>
            <p:nvSpPr>
              <p:cNvPr id="17" name="任意多边形 111">
                <a:extLst>
                  <a:ext uri="{FF2B5EF4-FFF2-40B4-BE49-F238E27FC236}">
                    <a16:creationId xmlns="" xmlns:p14="http://schemas.microsoft.com/office/powerpoint/2010/main" xmlns:a16="http://schemas.microsoft.com/office/drawing/2014/main" id="{81F550C2-682E-4D52-85DF-ACB7E1308EA5}"/>
                  </a:ext>
                </a:extLst>
              </p:cNvPr>
              <p:cNvSpPr/>
              <p:nvPr/>
            </p:nvSpPr>
            <p:spPr>
              <a:xfrm>
                <a:off x="5321521" y="2527172"/>
                <a:ext cx="815816" cy="1747456"/>
              </a:xfrm>
              <a:custGeom>
                <a:avLst/>
                <a:gdLst>
                  <a:gd name="connsiteX0" fmla="*/ 815816 w 815816"/>
                  <a:gd name="connsiteY0" fmla="*/ 1340263 h 1747456"/>
                  <a:gd name="connsiteX1" fmla="*/ 695992 w 815816"/>
                  <a:gd name="connsiteY1" fmla="*/ 1628966 h 1747456"/>
                  <a:gd name="connsiteX2" fmla="*/ 408622 w 815816"/>
                  <a:gd name="connsiteY2" fmla="*/ 1747457 h 1747456"/>
                  <a:gd name="connsiteX3" fmla="*/ 119158 w 815816"/>
                  <a:gd name="connsiteY3" fmla="*/ 1628299 h 1747456"/>
                  <a:gd name="connsiteX4" fmla="*/ 0 w 815816"/>
                  <a:gd name="connsiteY4" fmla="*/ 1340263 h 1747456"/>
                  <a:gd name="connsiteX5" fmla="*/ 0 w 815816"/>
                  <a:gd name="connsiteY5" fmla="*/ 408623 h 1747456"/>
                  <a:gd name="connsiteX6" fmla="*/ 119825 w 815816"/>
                  <a:gd name="connsiteY6" fmla="*/ 119158 h 1747456"/>
                  <a:gd name="connsiteX7" fmla="*/ 408527 w 815816"/>
                  <a:gd name="connsiteY7" fmla="*/ 0 h 1747456"/>
                  <a:gd name="connsiteX8" fmla="*/ 697325 w 815816"/>
                  <a:gd name="connsiteY8" fmla="*/ 119825 h 1747456"/>
                  <a:gd name="connsiteX9" fmla="*/ 815816 w 815816"/>
                  <a:gd name="connsiteY9" fmla="*/ 408527 h 1747456"/>
                  <a:gd name="connsiteX10" fmla="*/ 815816 w 815816"/>
                  <a:gd name="connsiteY10" fmla="*/ 1340263 h 1747456"/>
                  <a:gd name="connsiteX11" fmla="*/ 548830 w 815816"/>
                  <a:gd name="connsiteY11" fmla="*/ 403193 h 1747456"/>
                  <a:gd name="connsiteX12" fmla="*/ 505206 w 815816"/>
                  <a:gd name="connsiteY12" fmla="*/ 298323 h 1747456"/>
                  <a:gd name="connsiteX13" fmla="*/ 400336 w 815816"/>
                  <a:gd name="connsiteY13" fmla="*/ 254699 h 1747456"/>
                  <a:gd name="connsiteX14" fmla="*/ 296132 w 815816"/>
                  <a:gd name="connsiteY14" fmla="*/ 298323 h 1747456"/>
                  <a:gd name="connsiteX15" fmla="*/ 253270 w 815816"/>
                  <a:gd name="connsiteY15" fmla="*/ 403193 h 1747456"/>
                  <a:gd name="connsiteX16" fmla="*/ 253270 w 815816"/>
                  <a:gd name="connsiteY16" fmla="*/ 1336167 h 1747456"/>
                  <a:gd name="connsiteX17" fmla="*/ 296132 w 815816"/>
                  <a:gd name="connsiteY17" fmla="*/ 1441037 h 1747456"/>
                  <a:gd name="connsiteX18" fmla="*/ 400336 w 815816"/>
                  <a:gd name="connsiteY18" fmla="*/ 1484662 h 1747456"/>
                  <a:gd name="connsiteX19" fmla="*/ 505206 w 815816"/>
                  <a:gd name="connsiteY19" fmla="*/ 1441037 h 1747456"/>
                  <a:gd name="connsiteX20" fmla="*/ 548830 w 815816"/>
                  <a:gd name="connsiteY20" fmla="*/ 1336167 h 1747456"/>
                  <a:gd name="connsiteX21" fmla="*/ 548830 w 815816"/>
                  <a:gd name="connsiteY21" fmla="*/ 403193 h 174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5816" h="1747456">
                    <a:moveTo>
                      <a:pt x="815816" y="1340263"/>
                    </a:moveTo>
                    <a:cubicBezTo>
                      <a:pt x="815816" y="1453801"/>
                      <a:pt x="775811" y="1550003"/>
                      <a:pt x="695992" y="1628966"/>
                    </a:cubicBezTo>
                    <a:cubicBezTo>
                      <a:pt x="616077" y="1707928"/>
                      <a:pt x="520255" y="1747457"/>
                      <a:pt x="408622" y="1747457"/>
                    </a:cubicBezTo>
                    <a:cubicBezTo>
                      <a:pt x="295084" y="1747457"/>
                      <a:pt x="198692" y="1707737"/>
                      <a:pt x="119158" y="1628299"/>
                    </a:cubicBezTo>
                    <a:cubicBezTo>
                      <a:pt x="39719" y="1548860"/>
                      <a:pt x="0" y="1452848"/>
                      <a:pt x="0" y="1340263"/>
                    </a:cubicBezTo>
                    <a:lnTo>
                      <a:pt x="0" y="408623"/>
                    </a:lnTo>
                    <a:cubicBezTo>
                      <a:pt x="0" y="295085"/>
                      <a:pt x="39910" y="198692"/>
                      <a:pt x="119825" y="119158"/>
                    </a:cubicBezTo>
                    <a:cubicBezTo>
                      <a:pt x="199739" y="39719"/>
                      <a:pt x="295942" y="0"/>
                      <a:pt x="408527" y="0"/>
                    </a:cubicBezTo>
                    <a:cubicBezTo>
                      <a:pt x="522065" y="0"/>
                      <a:pt x="618268" y="40005"/>
                      <a:pt x="697325" y="119825"/>
                    </a:cubicBezTo>
                    <a:cubicBezTo>
                      <a:pt x="776288" y="199739"/>
                      <a:pt x="815816" y="296037"/>
                      <a:pt x="815816" y="408527"/>
                    </a:cubicBezTo>
                    <a:lnTo>
                      <a:pt x="815816" y="1340263"/>
                    </a:lnTo>
                    <a:close/>
                    <a:moveTo>
                      <a:pt x="548830" y="403193"/>
                    </a:moveTo>
                    <a:cubicBezTo>
                      <a:pt x="548830" y="362331"/>
                      <a:pt x="534257" y="327374"/>
                      <a:pt x="505206" y="298323"/>
                    </a:cubicBezTo>
                    <a:cubicBezTo>
                      <a:pt x="476155" y="269272"/>
                      <a:pt x="441198" y="254699"/>
                      <a:pt x="400336" y="254699"/>
                    </a:cubicBezTo>
                    <a:cubicBezTo>
                      <a:pt x="359473" y="254699"/>
                      <a:pt x="324707" y="269272"/>
                      <a:pt x="296132" y="298323"/>
                    </a:cubicBezTo>
                    <a:cubicBezTo>
                      <a:pt x="267557" y="327374"/>
                      <a:pt x="253270" y="362331"/>
                      <a:pt x="253270" y="403193"/>
                    </a:cubicBezTo>
                    <a:lnTo>
                      <a:pt x="253270" y="1336167"/>
                    </a:lnTo>
                    <a:cubicBezTo>
                      <a:pt x="253270" y="1377029"/>
                      <a:pt x="267557" y="1411986"/>
                      <a:pt x="296132" y="1441037"/>
                    </a:cubicBezTo>
                    <a:cubicBezTo>
                      <a:pt x="324707" y="1470089"/>
                      <a:pt x="359473" y="1484662"/>
                      <a:pt x="400336" y="1484662"/>
                    </a:cubicBezTo>
                    <a:cubicBezTo>
                      <a:pt x="441198" y="1484662"/>
                      <a:pt x="476155" y="1470184"/>
                      <a:pt x="505206" y="1441037"/>
                    </a:cubicBezTo>
                    <a:cubicBezTo>
                      <a:pt x="534257" y="1411986"/>
                      <a:pt x="548830" y="1377029"/>
                      <a:pt x="548830" y="1336167"/>
                    </a:cubicBezTo>
                    <a:lnTo>
                      <a:pt x="548830" y="403193"/>
                    </a:lnTo>
                    <a:close/>
                  </a:path>
                </a:pathLst>
              </a:custGeom>
              <a:gradFill flip="none" rotWithShape="1">
                <a:gsLst>
                  <a:gs pos="0">
                    <a:srgbClr val="FCDC63"/>
                  </a:gs>
                  <a:gs pos="100000">
                    <a:srgbClr val="F58E84"/>
                  </a:gs>
                </a:gsLst>
                <a:lin ang="0" scaled="1"/>
                <a:tileRect/>
              </a:gradFill>
              <a:ln w="9525" cap="flat">
                <a:noFill/>
                <a:prstDash val="solid"/>
                <a:miter/>
              </a:ln>
            </p:spPr>
            <p:txBody>
              <a:bodyPr rtlCol="0" anchor="ctr"/>
              <a:lstStyle/>
              <a:p>
                <a:endParaRPr lang="zh-CN" altLang="en-US"/>
              </a:p>
            </p:txBody>
          </p:sp>
          <p:sp>
            <p:nvSpPr>
              <p:cNvPr id="18" name="任意多边形 112">
                <a:extLst>
                  <a:ext uri="{FF2B5EF4-FFF2-40B4-BE49-F238E27FC236}">
                    <a16:creationId xmlns="" xmlns:p14="http://schemas.microsoft.com/office/powerpoint/2010/main" xmlns:a16="http://schemas.microsoft.com/office/drawing/2014/main" id="{07140A8C-1EA3-4B93-A70D-77B21A137F2D}"/>
                  </a:ext>
                </a:extLst>
              </p:cNvPr>
              <p:cNvSpPr/>
              <p:nvPr/>
            </p:nvSpPr>
            <p:spPr>
              <a:xfrm>
                <a:off x="6341553" y="2547651"/>
                <a:ext cx="838961" cy="1707927"/>
              </a:xfrm>
              <a:custGeom>
                <a:avLst/>
                <a:gdLst>
                  <a:gd name="connsiteX0" fmla="*/ 4096 w 838961"/>
                  <a:gd name="connsiteY0" fmla="*/ 483489 h 1707927"/>
                  <a:gd name="connsiteX1" fmla="*/ 134874 w 838961"/>
                  <a:gd name="connsiteY1" fmla="*/ 113062 h 1707927"/>
                  <a:gd name="connsiteX2" fmla="*/ 431768 w 838961"/>
                  <a:gd name="connsiteY2" fmla="*/ 0 h 1707927"/>
                  <a:gd name="connsiteX3" fmla="*/ 719804 w 838961"/>
                  <a:gd name="connsiteY3" fmla="*/ 126683 h 1707927"/>
                  <a:gd name="connsiteX4" fmla="*/ 838962 w 838961"/>
                  <a:gd name="connsiteY4" fmla="*/ 422243 h 1707927"/>
                  <a:gd name="connsiteX5" fmla="*/ 761333 w 838961"/>
                  <a:gd name="connsiteY5" fmla="*/ 758666 h 1707927"/>
                  <a:gd name="connsiteX6" fmla="*/ 563880 w 838961"/>
                  <a:gd name="connsiteY6" fmla="*/ 1067848 h 1707927"/>
                  <a:gd name="connsiteX7" fmla="*/ 438531 w 838961"/>
                  <a:gd name="connsiteY7" fmla="*/ 1254443 h 1707927"/>
                  <a:gd name="connsiteX8" fmla="*/ 392239 w 838961"/>
                  <a:gd name="connsiteY8" fmla="*/ 1323880 h 1707927"/>
                  <a:gd name="connsiteX9" fmla="*/ 324136 w 838961"/>
                  <a:gd name="connsiteY9" fmla="*/ 1431512 h 1707927"/>
                  <a:gd name="connsiteX10" fmla="*/ 313277 w 838961"/>
                  <a:gd name="connsiteY10" fmla="*/ 1455992 h 1707927"/>
                  <a:gd name="connsiteX11" fmla="*/ 818579 w 838961"/>
                  <a:gd name="connsiteY11" fmla="*/ 1455992 h 1707927"/>
                  <a:gd name="connsiteX12" fmla="*/ 818579 w 838961"/>
                  <a:gd name="connsiteY12" fmla="*/ 1707928 h 1707927"/>
                  <a:gd name="connsiteX13" fmla="*/ 0 w 838961"/>
                  <a:gd name="connsiteY13" fmla="*/ 1707928 h 1707927"/>
                  <a:gd name="connsiteX14" fmla="*/ 0 w 838961"/>
                  <a:gd name="connsiteY14" fmla="*/ 1471803 h 1707927"/>
                  <a:gd name="connsiteX15" fmla="*/ 56197 w 838961"/>
                  <a:gd name="connsiteY15" fmla="*/ 1377601 h 1707927"/>
                  <a:gd name="connsiteX16" fmla="*/ 114967 w 838961"/>
                  <a:gd name="connsiteY16" fmla="*/ 1290638 h 1707927"/>
                  <a:gd name="connsiteX17" fmla="*/ 182023 w 838961"/>
                  <a:gd name="connsiteY17" fmla="*/ 1194149 h 1707927"/>
                  <a:gd name="connsiteX18" fmla="*/ 366141 w 838961"/>
                  <a:gd name="connsiteY18" fmla="*/ 936784 h 1707927"/>
                  <a:gd name="connsiteX19" fmla="*/ 543401 w 838961"/>
                  <a:gd name="connsiteY19" fmla="*/ 635889 h 1707927"/>
                  <a:gd name="connsiteX20" fmla="*/ 591122 w 838961"/>
                  <a:gd name="connsiteY20" fmla="*/ 430244 h 1707927"/>
                  <a:gd name="connsiteX21" fmla="*/ 547497 w 838961"/>
                  <a:gd name="connsiteY21" fmla="*/ 298133 h 1707927"/>
                  <a:gd name="connsiteX22" fmla="*/ 424910 w 838961"/>
                  <a:gd name="connsiteY22" fmla="*/ 240983 h 1707927"/>
                  <a:gd name="connsiteX23" fmla="*/ 272415 w 838961"/>
                  <a:gd name="connsiteY23" fmla="*/ 364903 h 1707927"/>
                  <a:gd name="connsiteX24" fmla="*/ 257461 w 838961"/>
                  <a:gd name="connsiteY24" fmla="*/ 463010 h 1707927"/>
                  <a:gd name="connsiteX25" fmla="*/ 257461 w 838961"/>
                  <a:gd name="connsiteY25" fmla="*/ 528352 h 1707927"/>
                  <a:gd name="connsiteX26" fmla="*/ 4096 w 838961"/>
                  <a:gd name="connsiteY26" fmla="*/ 528352 h 1707927"/>
                  <a:gd name="connsiteX27" fmla="*/ 4096 w 838961"/>
                  <a:gd name="connsiteY27" fmla="*/ 483489 h 1707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38961" h="1707927">
                    <a:moveTo>
                      <a:pt x="4096" y="483489"/>
                    </a:moveTo>
                    <a:cubicBezTo>
                      <a:pt x="4096" y="321850"/>
                      <a:pt x="47720" y="198406"/>
                      <a:pt x="134874" y="113062"/>
                    </a:cubicBezTo>
                    <a:cubicBezTo>
                      <a:pt x="210217" y="37719"/>
                      <a:pt x="309181" y="0"/>
                      <a:pt x="431768" y="0"/>
                    </a:cubicBezTo>
                    <a:cubicBezTo>
                      <a:pt x="544354" y="0"/>
                      <a:pt x="640366" y="42196"/>
                      <a:pt x="719804" y="126683"/>
                    </a:cubicBezTo>
                    <a:cubicBezTo>
                      <a:pt x="799243" y="211169"/>
                      <a:pt x="838962" y="309658"/>
                      <a:pt x="838962" y="422243"/>
                    </a:cubicBezTo>
                    <a:cubicBezTo>
                      <a:pt x="838962" y="538448"/>
                      <a:pt x="813054" y="650653"/>
                      <a:pt x="761333" y="758666"/>
                    </a:cubicBezTo>
                    <a:cubicBezTo>
                      <a:pt x="733139" y="818579"/>
                      <a:pt x="667322" y="921639"/>
                      <a:pt x="563880" y="1067848"/>
                    </a:cubicBezTo>
                    <a:cubicBezTo>
                      <a:pt x="535686" y="1107853"/>
                      <a:pt x="493967" y="1169956"/>
                      <a:pt x="438531" y="1254443"/>
                    </a:cubicBezTo>
                    <a:lnTo>
                      <a:pt x="392239" y="1323880"/>
                    </a:lnTo>
                    <a:cubicBezTo>
                      <a:pt x="362236" y="1369314"/>
                      <a:pt x="339566" y="1405128"/>
                      <a:pt x="324136" y="1431512"/>
                    </a:cubicBezTo>
                    <a:cubicBezTo>
                      <a:pt x="316897" y="1444943"/>
                      <a:pt x="313277" y="1453134"/>
                      <a:pt x="313277" y="1455992"/>
                    </a:cubicBezTo>
                    <a:lnTo>
                      <a:pt x="818579" y="1455992"/>
                    </a:lnTo>
                    <a:lnTo>
                      <a:pt x="818579" y="1707928"/>
                    </a:lnTo>
                    <a:lnTo>
                      <a:pt x="0" y="1707928"/>
                    </a:lnTo>
                    <a:lnTo>
                      <a:pt x="0" y="1471803"/>
                    </a:lnTo>
                    <a:cubicBezTo>
                      <a:pt x="0" y="1466374"/>
                      <a:pt x="18764" y="1434941"/>
                      <a:pt x="56197" y="1377601"/>
                    </a:cubicBezTo>
                    <a:cubicBezTo>
                      <a:pt x="73533" y="1351312"/>
                      <a:pt x="93154" y="1322356"/>
                      <a:pt x="114967" y="1290638"/>
                    </a:cubicBezTo>
                    <a:lnTo>
                      <a:pt x="182023" y="1194149"/>
                    </a:lnTo>
                    <a:cubicBezTo>
                      <a:pt x="221075" y="1140619"/>
                      <a:pt x="282512" y="1054799"/>
                      <a:pt x="366141" y="936784"/>
                    </a:cubicBezTo>
                    <a:cubicBezTo>
                      <a:pt x="445198" y="826008"/>
                      <a:pt x="504349" y="725710"/>
                      <a:pt x="543401" y="635889"/>
                    </a:cubicBezTo>
                    <a:cubicBezTo>
                      <a:pt x="575215" y="562356"/>
                      <a:pt x="591122" y="493871"/>
                      <a:pt x="591122" y="430244"/>
                    </a:cubicBezTo>
                    <a:cubicBezTo>
                      <a:pt x="591122" y="378524"/>
                      <a:pt x="576548" y="334518"/>
                      <a:pt x="547497" y="298133"/>
                    </a:cubicBezTo>
                    <a:cubicBezTo>
                      <a:pt x="515684" y="260033"/>
                      <a:pt x="474821" y="240983"/>
                      <a:pt x="424910" y="240983"/>
                    </a:cubicBezTo>
                    <a:cubicBezTo>
                      <a:pt x="353187" y="240983"/>
                      <a:pt x="302323" y="282321"/>
                      <a:pt x="272415" y="364903"/>
                    </a:cubicBezTo>
                    <a:cubicBezTo>
                      <a:pt x="262414" y="392144"/>
                      <a:pt x="257461" y="424815"/>
                      <a:pt x="257461" y="463010"/>
                    </a:cubicBezTo>
                    <a:lnTo>
                      <a:pt x="257461" y="528352"/>
                    </a:lnTo>
                    <a:lnTo>
                      <a:pt x="4096" y="528352"/>
                    </a:lnTo>
                    <a:lnTo>
                      <a:pt x="4096" y="483489"/>
                    </a:lnTo>
                    <a:close/>
                  </a:path>
                </a:pathLst>
              </a:custGeom>
              <a:gradFill>
                <a:gsLst>
                  <a:gs pos="0">
                    <a:srgbClr val="AAF1F4"/>
                  </a:gs>
                  <a:gs pos="100000">
                    <a:srgbClr val="5ECACE"/>
                  </a:gs>
                </a:gsLst>
                <a:lin ang="135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 name="任意多边形 113">
                <a:extLst>
                  <a:ext uri="{FF2B5EF4-FFF2-40B4-BE49-F238E27FC236}">
                    <a16:creationId xmlns="" xmlns:p14="http://schemas.microsoft.com/office/powerpoint/2010/main" xmlns:a16="http://schemas.microsoft.com/office/drawing/2014/main" id="{91C513BA-EB3E-4EC0-86D5-D158736E5F57}"/>
                  </a:ext>
                </a:extLst>
              </p:cNvPr>
              <p:cNvSpPr/>
              <p:nvPr/>
            </p:nvSpPr>
            <p:spPr>
              <a:xfrm>
                <a:off x="7392161" y="2548985"/>
                <a:ext cx="476726" cy="1707927"/>
              </a:xfrm>
              <a:custGeom>
                <a:avLst/>
                <a:gdLst>
                  <a:gd name="connsiteX0" fmla="*/ 219266 w 476726"/>
                  <a:gd name="connsiteY0" fmla="*/ 1707928 h 1707927"/>
                  <a:gd name="connsiteX1" fmla="*/ 219266 w 476726"/>
                  <a:gd name="connsiteY1" fmla="*/ 393573 h 1707927"/>
                  <a:gd name="connsiteX2" fmla="*/ 0 w 476726"/>
                  <a:gd name="connsiteY2" fmla="*/ 393573 h 1707927"/>
                  <a:gd name="connsiteX3" fmla="*/ 0 w 476726"/>
                  <a:gd name="connsiteY3" fmla="*/ 213836 h 1707927"/>
                  <a:gd name="connsiteX4" fmla="*/ 176403 w 476726"/>
                  <a:gd name="connsiteY4" fmla="*/ 143732 h 1707927"/>
                  <a:gd name="connsiteX5" fmla="*/ 296894 w 476726"/>
                  <a:gd name="connsiteY5" fmla="*/ 0 h 1707927"/>
                  <a:gd name="connsiteX6" fmla="*/ 476726 w 476726"/>
                  <a:gd name="connsiteY6" fmla="*/ 0 h 1707927"/>
                  <a:gd name="connsiteX7" fmla="*/ 476726 w 476726"/>
                  <a:gd name="connsiteY7" fmla="*/ 1707928 h 1707927"/>
                  <a:gd name="connsiteX8" fmla="*/ 219266 w 476726"/>
                  <a:gd name="connsiteY8" fmla="*/ 1707928 h 1707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726" h="1707927">
                    <a:moveTo>
                      <a:pt x="219266" y="1707928"/>
                    </a:moveTo>
                    <a:lnTo>
                      <a:pt x="219266" y="393573"/>
                    </a:lnTo>
                    <a:lnTo>
                      <a:pt x="0" y="393573"/>
                    </a:lnTo>
                    <a:lnTo>
                      <a:pt x="0" y="213836"/>
                    </a:lnTo>
                    <a:cubicBezTo>
                      <a:pt x="61722" y="206597"/>
                      <a:pt x="120491" y="183166"/>
                      <a:pt x="176403" y="143732"/>
                    </a:cubicBezTo>
                    <a:cubicBezTo>
                      <a:pt x="232220" y="104203"/>
                      <a:pt x="272415" y="56388"/>
                      <a:pt x="296894" y="0"/>
                    </a:cubicBezTo>
                    <a:lnTo>
                      <a:pt x="476726" y="0"/>
                    </a:lnTo>
                    <a:lnTo>
                      <a:pt x="476726" y="1707928"/>
                    </a:lnTo>
                    <a:lnTo>
                      <a:pt x="219266" y="1707928"/>
                    </a:lnTo>
                    <a:close/>
                  </a:path>
                </a:pathLst>
              </a:custGeom>
              <a:gradFill flip="none" rotWithShape="1">
                <a:gsLst>
                  <a:gs pos="0">
                    <a:srgbClr val="FCDC63"/>
                  </a:gs>
                  <a:gs pos="100000">
                    <a:srgbClr val="F58E84"/>
                  </a:gs>
                </a:gsLst>
                <a:lin ang="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20" name="组合 114">
                <a:extLst>
                  <a:ext uri="{FF2B5EF4-FFF2-40B4-BE49-F238E27FC236}">
                    <a16:creationId xmlns="" xmlns:p14="http://schemas.microsoft.com/office/powerpoint/2010/main" xmlns:a16="http://schemas.microsoft.com/office/drawing/2014/main" id="{62CD7BAE-D5D1-4E39-9FBE-0BB137791422}"/>
                  </a:ext>
                </a:extLst>
              </p:cNvPr>
              <p:cNvGrpSpPr/>
              <p:nvPr/>
            </p:nvGrpSpPr>
            <p:grpSpPr>
              <a:xfrm>
                <a:off x="4161567" y="2522410"/>
                <a:ext cx="3608260" cy="1757076"/>
                <a:chOff x="4161567" y="2522410"/>
                <a:chExt cx="3608260" cy="1757076"/>
              </a:xfrm>
              <a:solidFill>
                <a:srgbClr val="FFFFFF"/>
              </a:solidFill>
            </p:grpSpPr>
            <p:grpSp>
              <p:nvGrpSpPr>
                <p:cNvPr id="21" name="组合 115">
                  <a:extLst>
                    <a:ext uri="{FF2B5EF4-FFF2-40B4-BE49-F238E27FC236}">
                      <a16:creationId xmlns="" xmlns:p14="http://schemas.microsoft.com/office/powerpoint/2010/main" xmlns:a16="http://schemas.microsoft.com/office/drawing/2014/main" id="{62CD7BAE-D5D1-4E39-9FBE-0BB137791422}"/>
                    </a:ext>
                  </a:extLst>
                </p:cNvPr>
                <p:cNvGrpSpPr/>
                <p:nvPr/>
              </p:nvGrpSpPr>
              <p:grpSpPr>
                <a:xfrm>
                  <a:off x="4161567" y="2542793"/>
                  <a:ext cx="848486" cy="1717547"/>
                  <a:chOff x="4161567" y="2542793"/>
                  <a:chExt cx="848486" cy="1717547"/>
                </a:xfrm>
                <a:solidFill>
                  <a:srgbClr val="FFFFFF"/>
                </a:solidFill>
              </p:grpSpPr>
              <p:sp>
                <p:nvSpPr>
                  <p:cNvPr id="34" name="任意多边形 116">
                    <a:extLst>
                      <a:ext uri="{FF2B5EF4-FFF2-40B4-BE49-F238E27FC236}">
                        <a16:creationId xmlns="" xmlns:p14="http://schemas.microsoft.com/office/powerpoint/2010/main" xmlns:a16="http://schemas.microsoft.com/office/drawing/2014/main" id="{BC968983-0DB0-4BDB-B5C3-F22113C41360}"/>
                      </a:ext>
                    </a:extLst>
                  </p:cNvPr>
                  <p:cNvSpPr/>
                  <p:nvPr/>
                </p:nvSpPr>
                <p:spPr>
                  <a:xfrm>
                    <a:off x="4165567" y="2542793"/>
                    <a:ext cx="844486" cy="1632965"/>
                  </a:xfrm>
                  <a:custGeom>
                    <a:avLst/>
                    <a:gdLst>
                      <a:gd name="connsiteX0" fmla="*/ 262795 w 844486"/>
                      <a:gd name="connsiteY0" fmla="*/ 467868 h 1632965"/>
                      <a:gd name="connsiteX1" fmla="*/ 277463 w 844486"/>
                      <a:gd name="connsiteY1" fmla="*/ 371380 h 1632965"/>
                      <a:gd name="connsiteX2" fmla="*/ 425482 w 844486"/>
                      <a:gd name="connsiteY2" fmla="*/ 250603 h 1632965"/>
                      <a:gd name="connsiteX3" fmla="*/ 544354 w 844486"/>
                      <a:gd name="connsiteY3" fmla="*/ 306038 h 1632965"/>
                      <a:gd name="connsiteX4" fmla="*/ 586931 w 844486"/>
                      <a:gd name="connsiteY4" fmla="*/ 435102 h 1632965"/>
                      <a:gd name="connsiteX5" fmla="*/ 539591 w 844486"/>
                      <a:gd name="connsiteY5" fmla="*/ 638842 h 1632965"/>
                      <a:gd name="connsiteX6" fmla="*/ 435674 w 844486"/>
                      <a:gd name="connsiteY6" fmla="*/ 830580 h 1632965"/>
                      <a:gd name="connsiteX7" fmla="*/ 441103 w 844486"/>
                      <a:gd name="connsiteY7" fmla="*/ 839724 h 1632965"/>
                      <a:gd name="connsiteX8" fmla="*/ 548259 w 844486"/>
                      <a:gd name="connsiteY8" fmla="*/ 642652 h 1632965"/>
                      <a:gd name="connsiteX9" fmla="*/ 596360 w 844486"/>
                      <a:gd name="connsiteY9" fmla="*/ 435197 h 1632965"/>
                      <a:gd name="connsiteX10" fmla="*/ 551688 w 844486"/>
                      <a:gd name="connsiteY10" fmla="*/ 300038 h 1632965"/>
                      <a:gd name="connsiteX11" fmla="*/ 425482 w 844486"/>
                      <a:gd name="connsiteY11" fmla="*/ 241173 h 1632965"/>
                      <a:gd name="connsiteX12" fmla="*/ 268510 w 844486"/>
                      <a:gd name="connsiteY12" fmla="*/ 368237 h 1632965"/>
                      <a:gd name="connsiteX13" fmla="*/ 253270 w 844486"/>
                      <a:gd name="connsiteY13" fmla="*/ 467963 h 1632965"/>
                      <a:gd name="connsiteX14" fmla="*/ 253270 w 844486"/>
                      <a:gd name="connsiteY14" fmla="*/ 528542 h 1632965"/>
                      <a:gd name="connsiteX15" fmla="*/ 9430 w 844486"/>
                      <a:gd name="connsiteY15" fmla="*/ 528542 h 1632965"/>
                      <a:gd name="connsiteX16" fmla="*/ 9430 w 844486"/>
                      <a:gd name="connsiteY16" fmla="*/ 488347 h 1632965"/>
                      <a:gd name="connsiteX17" fmla="*/ 138779 w 844486"/>
                      <a:gd name="connsiteY17" fmla="*/ 121253 h 1632965"/>
                      <a:gd name="connsiteX18" fmla="*/ 432340 w 844486"/>
                      <a:gd name="connsiteY18" fmla="*/ 9620 h 1632965"/>
                      <a:gd name="connsiteX19" fmla="*/ 716947 w 844486"/>
                      <a:gd name="connsiteY19" fmla="*/ 134779 h 1632965"/>
                      <a:gd name="connsiteX20" fmla="*/ 834866 w 844486"/>
                      <a:gd name="connsiteY20" fmla="*/ 427101 h 1632965"/>
                      <a:gd name="connsiteX21" fmla="*/ 757714 w 844486"/>
                      <a:gd name="connsiteY21" fmla="*/ 761524 h 1632965"/>
                      <a:gd name="connsiteX22" fmla="*/ 560642 w 844486"/>
                      <a:gd name="connsiteY22" fmla="*/ 1069943 h 1632965"/>
                      <a:gd name="connsiteX23" fmla="*/ 435293 w 844486"/>
                      <a:gd name="connsiteY23" fmla="*/ 1256633 h 1632965"/>
                      <a:gd name="connsiteX24" fmla="*/ 389001 w 844486"/>
                      <a:gd name="connsiteY24" fmla="*/ 1326071 h 1632965"/>
                      <a:gd name="connsiteX25" fmla="*/ 320707 w 844486"/>
                      <a:gd name="connsiteY25" fmla="*/ 1433989 h 1632965"/>
                      <a:gd name="connsiteX26" fmla="*/ 309277 w 844486"/>
                      <a:gd name="connsiteY26" fmla="*/ 1460754 h 1632965"/>
                      <a:gd name="connsiteX27" fmla="*/ 309277 w 844486"/>
                      <a:gd name="connsiteY27" fmla="*/ 1465517 h 1632965"/>
                      <a:gd name="connsiteX28" fmla="*/ 814578 w 844486"/>
                      <a:gd name="connsiteY28" fmla="*/ 1465517 h 1632965"/>
                      <a:gd name="connsiteX29" fmla="*/ 814578 w 844486"/>
                      <a:gd name="connsiteY29" fmla="*/ 1629918 h 1632965"/>
                      <a:gd name="connsiteX30" fmla="*/ 824103 w 844486"/>
                      <a:gd name="connsiteY30" fmla="*/ 1632966 h 1632965"/>
                      <a:gd name="connsiteX31" fmla="*/ 824103 w 844486"/>
                      <a:gd name="connsiteY31" fmla="*/ 1456087 h 1632965"/>
                      <a:gd name="connsiteX32" fmla="*/ 320326 w 844486"/>
                      <a:gd name="connsiteY32" fmla="*/ 1456087 h 1632965"/>
                      <a:gd name="connsiteX33" fmla="*/ 328994 w 844486"/>
                      <a:gd name="connsiteY33" fmla="*/ 1438751 h 1632965"/>
                      <a:gd name="connsiteX34" fmla="*/ 396907 w 844486"/>
                      <a:gd name="connsiteY34" fmla="*/ 1331405 h 1632965"/>
                      <a:gd name="connsiteX35" fmla="*/ 443198 w 844486"/>
                      <a:gd name="connsiteY35" fmla="*/ 1261872 h 1632965"/>
                      <a:gd name="connsiteX36" fmla="*/ 568452 w 844486"/>
                      <a:gd name="connsiteY36" fmla="*/ 1075373 h 1632965"/>
                      <a:gd name="connsiteX37" fmla="*/ 766382 w 844486"/>
                      <a:gd name="connsiteY37" fmla="*/ 765524 h 1632965"/>
                      <a:gd name="connsiteX38" fmla="*/ 844487 w 844486"/>
                      <a:gd name="connsiteY38" fmla="*/ 427006 h 1632965"/>
                      <a:gd name="connsiteX39" fmla="*/ 723995 w 844486"/>
                      <a:gd name="connsiteY39" fmla="*/ 128206 h 1632965"/>
                      <a:gd name="connsiteX40" fmla="*/ 432435 w 844486"/>
                      <a:gd name="connsiteY40" fmla="*/ 0 h 1632965"/>
                      <a:gd name="connsiteX41" fmla="*/ 132207 w 844486"/>
                      <a:gd name="connsiteY41" fmla="*/ 114395 h 1632965"/>
                      <a:gd name="connsiteX42" fmla="*/ 0 w 844486"/>
                      <a:gd name="connsiteY42" fmla="*/ 488347 h 1632965"/>
                      <a:gd name="connsiteX43" fmla="*/ 0 w 844486"/>
                      <a:gd name="connsiteY43" fmla="*/ 538067 h 1632965"/>
                      <a:gd name="connsiteX44" fmla="*/ 262890 w 844486"/>
                      <a:gd name="connsiteY44" fmla="*/ 538067 h 1632965"/>
                      <a:gd name="connsiteX45" fmla="*/ 262890 w 844486"/>
                      <a:gd name="connsiteY45" fmla="*/ 467868 h 1632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844486" h="1632965">
                        <a:moveTo>
                          <a:pt x="262795" y="467868"/>
                        </a:moveTo>
                        <a:cubicBezTo>
                          <a:pt x="262795" y="430435"/>
                          <a:pt x="267748" y="397955"/>
                          <a:pt x="277463" y="371380"/>
                        </a:cubicBezTo>
                        <a:cubicBezTo>
                          <a:pt x="306991" y="290132"/>
                          <a:pt x="355378" y="250603"/>
                          <a:pt x="425482" y="250603"/>
                        </a:cubicBezTo>
                        <a:cubicBezTo>
                          <a:pt x="473678" y="250603"/>
                          <a:pt x="513683" y="269272"/>
                          <a:pt x="544354" y="306038"/>
                        </a:cubicBezTo>
                        <a:cubicBezTo>
                          <a:pt x="572548" y="341281"/>
                          <a:pt x="586931" y="384715"/>
                          <a:pt x="586931" y="435102"/>
                        </a:cubicBezTo>
                        <a:cubicBezTo>
                          <a:pt x="586931" y="497681"/>
                          <a:pt x="571024" y="566261"/>
                          <a:pt x="539591" y="638842"/>
                        </a:cubicBezTo>
                        <a:cubicBezTo>
                          <a:pt x="513969" y="697802"/>
                          <a:pt x="479012" y="762095"/>
                          <a:pt x="435674" y="830580"/>
                        </a:cubicBezTo>
                        <a:cubicBezTo>
                          <a:pt x="437483" y="833628"/>
                          <a:pt x="439484" y="836581"/>
                          <a:pt x="441103" y="839724"/>
                        </a:cubicBezTo>
                        <a:cubicBezTo>
                          <a:pt x="485870" y="769239"/>
                          <a:pt x="521970" y="703231"/>
                          <a:pt x="548259" y="642652"/>
                        </a:cubicBezTo>
                        <a:cubicBezTo>
                          <a:pt x="580168" y="568833"/>
                          <a:pt x="596360" y="499015"/>
                          <a:pt x="596360" y="435197"/>
                        </a:cubicBezTo>
                        <a:cubicBezTo>
                          <a:pt x="596360" y="382619"/>
                          <a:pt x="581311" y="337185"/>
                          <a:pt x="551688" y="300038"/>
                        </a:cubicBezTo>
                        <a:cubicBezTo>
                          <a:pt x="519113" y="260985"/>
                          <a:pt x="476631" y="241173"/>
                          <a:pt x="425482" y="241173"/>
                        </a:cubicBezTo>
                        <a:cubicBezTo>
                          <a:pt x="351854" y="241173"/>
                          <a:pt x="299085" y="283940"/>
                          <a:pt x="268510" y="368237"/>
                        </a:cubicBezTo>
                        <a:cubicBezTo>
                          <a:pt x="258413" y="395859"/>
                          <a:pt x="253270" y="429387"/>
                          <a:pt x="253270" y="467963"/>
                        </a:cubicBezTo>
                        <a:lnTo>
                          <a:pt x="253270" y="528542"/>
                        </a:lnTo>
                        <a:lnTo>
                          <a:pt x="9430" y="528542"/>
                        </a:lnTo>
                        <a:lnTo>
                          <a:pt x="9430" y="488347"/>
                        </a:lnTo>
                        <a:cubicBezTo>
                          <a:pt x="9430" y="328803"/>
                          <a:pt x="52959" y="205359"/>
                          <a:pt x="138779" y="121253"/>
                        </a:cubicBezTo>
                        <a:cubicBezTo>
                          <a:pt x="212884" y="47149"/>
                          <a:pt x="311658" y="9620"/>
                          <a:pt x="432340" y="9620"/>
                        </a:cubicBezTo>
                        <a:cubicBezTo>
                          <a:pt x="543020" y="9620"/>
                          <a:pt x="638747" y="51721"/>
                          <a:pt x="716947" y="134779"/>
                        </a:cubicBezTo>
                        <a:cubicBezTo>
                          <a:pt x="795147" y="217932"/>
                          <a:pt x="834866" y="316230"/>
                          <a:pt x="834866" y="427101"/>
                        </a:cubicBezTo>
                        <a:cubicBezTo>
                          <a:pt x="834866" y="542068"/>
                          <a:pt x="808863" y="654558"/>
                          <a:pt x="757714" y="761524"/>
                        </a:cubicBezTo>
                        <a:cubicBezTo>
                          <a:pt x="729806" y="820960"/>
                          <a:pt x="663512" y="924687"/>
                          <a:pt x="560642" y="1069943"/>
                        </a:cubicBezTo>
                        <a:cubicBezTo>
                          <a:pt x="532352" y="1110044"/>
                          <a:pt x="490157" y="1172909"/>
                          <a:pt x="435293" y="1256633"/>
                        </a:cubicBezTo>
                        <a:lnTo>
                          <a:pt x="389001" y="1326071"/>
                        </a:lnTo>
                        <a:cubicBezTo>
                          <a:pt x="358997" y="1371505"/>
                          <a:pt x="336042" y="1407795"/>
                          <a:pt x="320707" y="1433989"/>
                        </a:cubicBezTo>
                        <a:cubicBezTo>
                          <a:pt x="310610" y="1452658"/>
                          <a:pt x="309277" y="1457992"/>
                          <a:pt x="309277" y="1460754"/>
                        </a:cubicBezTo>
                        <a:lnTo>
                          <a:pt x="309277" y="1465517"/>
                        </a:lnTo>
                        <a:lnTo>
                          <a:pt x="814578" y="1465517"/>
                        </a:lnTo>
                        <a:lnTo>
                          <a:pt x="814578" y="1629918"/>
                        </a:lnTo>
                        <a:cubicBezTo>
                          <a:pt x="817817" y="1630871"/>
                          <a:pt x="820960" y="1631823"/>
                          <a:pt x="824103" y="1632966"/>
                        </a:cubicBezTo>
                        <a:lnTo>
                          <a:pt x="824103" y="1456087"/>
                        </a:lnTo>
                        <a:lnTo>
                          <a:pt x="320326" y="1456087"/>
                        </a:lnTo>
                        <a:cubicBezTo>
                          <a:pt x="321659" y="1452848"/>
                          <a:pt x="324231" y="1447419"/>
                          <a:pt x="328994" y="1438751"/>
                        </a:cubicBezTo>
                        <a:cubicBezTo>
                          <a:pt x="344234" y="1412748"/>
                          <a:pt x="367094" y="1376648"/>
                          <a:pt x="396907" y="1331405"/>
                        </a:cubicBezTo>
                        <a:lnTo>
                          <a:pt x="443198" y="1261872"/>
                        </a:lnTo>
                        <a:cubicBezTo>
                          <a:pt x="498062" y="1178147"/>
                          <a:pt x="540258" y="1115473"/>
                          <a:pt x="568452" y="1075373"/>
                        </a:cubicBezTo>
                        <a:cubicBezTo>
                          <a:pt x="671608" y="929640"/>
                          <a:pt x="738188" y="825437"/>
                          <a:pt x="766382" y="765524"/>
                        </a:cubicBezTo>
                        <a:cubicBezTo>
                          <a:pt x="818198" y="657320"/>
                          <a:pt x="844487" y="543497"/>
                          <a:pt x="844487" y="427006"/>
                        </a:cubicBezTo>
                        <a:cubicBezTo>
                          <a:pt x="844487" y="313658"/>
                          <a:pt x="804005" y="213170"/>
                          <a:pt x="723995" y="128206"/>
                        </a:cubicBezTo>
                        <a:cubicBezTo>
                          <a:pt x="643985" y="43148"/>
                          <a:pt x="545878" y="0"/>
                          <a:pt x="432435" y="0"/>
                        </a:cubicBezTo>
                        <a:cubicBezTo>
                          <a:pt x="309086" y="0"/>
                          <a:pt x="208121" y="38481"/>
                          <a:pt x="132207" y="114395"/>
                        </a:cubicBezTo>
                        <a:cubicBezTo>
                          <a:pt x="44482" y="200406"/>
                          <a:pt x="0" y="326136"/>
                          <a:pt x="0" y="488347"/>
                        </a:cubicBezTo>
                        <a:lnTo>
                          <a:pt x="0" y="538067"/>
                        </a:lnTo>
                        <a:lnTo>
                          <a:pt x="262890" y="538067"/>
                        </a:lnTo>
                        <a:lnTo>
                          <a:pt x="262890" y="467868"/>
                        </a:lnTo>
                        <a:close/>
                      </a:path>
                    </a:pathLst>
                  </a:custGeom>
                  <a:solidFill>
                    <a:srgbClr val="FFFFFF"/>
                  </a:solidFill>
                  <a:ln w="9525" cap="flat">
                    <a:noFill/>
                    <a:prstDash val="solid"/>
                    <a:miter/>
                  </a:ln>
                </p:spPr>
                <p:txBody>
                  <a:bodyPr rtlCol="0" anchor="ctr"/>
                  <a:lstStyle/>
                  <a:p>
                    <a:endParaRPr lang="zh-CN" altLang="en-US"/>
                  </a:p>
                </p:txBody>
              </p:sp>
              <p:sp>
                <p:nvSpPr>
                  <p:cNvPr id="35" name="任意多边形 117">
                    <a:extLst>
                      <a:ext uri="{FF2B5EF4-FFF2-40B4-BE49-F238E27FC236}">
                        <a16:creationId xmlns="" xmlns:p14="http://schemas.microsoft.com/office/powerpoint/2010/main" xmlns:a16="http://schemas.microsoft.com/office/drawing/2014/main" id="{D4236EEF-1C98-45BE-A4CB-79C8581F3B98}"/>
                      </a:ext>
                    </a:extLst>
                  </p:cNvPr>
                  <p:cNvSpPr/>
                  <p:nvPr/>
                </p:nvSpPr>
                <p:spPr>
                  <a:xfrm>
                    <a:off x="4161567" y="3660076"/>
                    <a:ext cx="607313" cy="600265"/>
                  </a:xfrm>
                  <a:custGeom>
                    <a:avLst/>
                    <a:gdLst>
                      <a:gd name="connsiteX0" fmla="*/ 607314 w 607313"/>
                      <a:gd name="connsiteY0" fmla="*/ 590741 h 600265"/>
                      <a:gd name="connsiteX1" fmla="*/ 9430 w 607313"/>
                      <a:gd name="connsiteY1" fmla="*/ 590741 h 600265"/>
                      <a:gd name="connsiteX2" fmla="*/ 9430 w 607313"/>
                      <a:gd name="connsiteY2" fmla="*/ 359569 h 600265"/>
                      <a:gd name="connsiteX3" fmla="*/ 64865 w 607313"/>
                      <a:gd name="connsiteY3" fmla="*/ 267843 h 600265"/>
                      <a:gd name="connsiteX4" fmla="*/ 123634 w 607313"/>
                      <a:gd name="connsiteY4" fmla="*/ 180975 h 600265"/>
                      <a:gd name="connsiteX5" fmla="*/ 190595 w 607313"/>
                      <a:gd name="connsiteY5" fmla="*/ 84582 h 600265"/>
                      <a:gd name="connsiteX6" fmla="*/ 250412 w 607313"/>
                      <a:gd name="connsiteY6" fmla="*/ 1715 h 600265"/>
                      <a:gd name="connsiteX7" fmla="*/ 239935 w 607313"/>
                      <a:gd name="connsiteY7" fmla="*/ 0 h 600265"/>
                      <a:gd name="connsiteX8" fmla="*/ 182880 w 607313"/>
                      <a:gd name="connsiteY8" fmla="*/ 79058 h 600265"/>
                      <a:gd name="connsiteX9" fmla="*/ 115824 w 607313"/>
                      <a:gd name="connsiteY9" fmla="*/ 175546 h 600265"/>
                      <a:gd name="connsiteX10" fmla="*/ 56959 w 607313"/>
                      <a:gd name="connsiteY10" fmla="*/ 262604 h 600265"/>
                      <a:gd name="connsiteX11" fmla="*/ 0 w 607313"/>
                      <a:gd name="connsiteY11" fmla="*/ 359378 h 600265"/>
                      <a:gd name="connsiteX12" fmla="*/ 0 w 607313"/>
                      <a:gd name="connsiteY12" fmla="*/ 600266 h 600265"/>
                      <a:gd name="connsiteX13" fmla="*/ 601218 w 607313"/>
                      <a:gd name="connsiteY13" fmla="*/ 600266 h 600265"/>
                      <a:gd name="connsiteX14" fmla="*/ 607314 w 607313"/>
                      <a:gd name="connsiteY14" fmla="*/ 590741 h 60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7313" h="600265">
                        <a:moveTo>
                          <a:pt x="607314" y="590741"/>
                        </a:moveTo>
                        <a:lnTo>
                          <a:pt x="9430" y="590741"/>
                        </a:lnTo>
                        <a:lnTo>
                          <a:pt x="9430" y="359569"/>
                        </a:lnTo>
                        <a:cubicBezTo>
                          <a:pt x="9811" y="356902"/>
                          <a:pt x="16002" y="342614"/>
                          <a:pt x="64865" y="267843"/>
                        </a:cubicBezTo>
                        <a:cubicBezTo>
                          <a:pt x="82296" y="241364"/>
                          <a:pt x="102108" y="212122"/>
                          <a:pt x="123634" y="180975"/>
                        </a:cubicBezTo>
                        <a:lnTo>
                          <a:pt x="190595" y="84582"/>
                        </a:lnTo>
                        <a:cubicBezTo>
                          <a:pt x="206693" y="62484"/>
                          <a:pt x="226695" y="34766"/>
                          <a:pt x="250412" y="1715"/>
                        </a:cubicBezTo>
                        <a:cubicBezTo>
                          <a:pt x="246888" y="1143"/>
                          <a:pt x="243364" y="762"/>
                          <a:pt x="239935" y="0"/>
                        </a:cubicBezTo>
                        <a:cubicBezTo>
                          <a:pt x="217456" y="31337"/>
                          <a:pt x="198311" y="57817"/>
                          <a:pt x="182880" y="79058"/>
                        </a:cubicBezTo>
                        <a:lnTo>
                          <a:pt x="115824" y="175546"/>
                        </a:lnTo>
                        <a:cubicBezTo>
                          <a:pt x="94298" y="206788"/>
                          <a:pt x="74486" y="236125"/>
                          <a:pt x="56959" y="262604"/>
                        </a:cubicBezTo>
                        <a:cubicBezTo>
                          <a:pt x="0" y="349758"/>
                          <a:pt x="0" y="356045"/>
                          <a:pt x="0" y="359378"/>
                        </a:cubicBezTo>
                        <a:lnTo>
                          <a:pt x="0" y="600266"/>
                        </a:lnTo>
                        <a:lnTo>
                          <a:pt x="601218" y="600266"/>
                        </a:lnTo>
                        <a:cubicBezTo>
                          <a:pt x="603028" y="597027"/>
                          <a:pt x="605123" y="593884"/>
                          <a:pt x="607314" y="590741"/>
                        </a:cubicBezTo>
                        <a:close/>
                      </a:path>
                    </a:pathLst>
                  </a:custGeom>
                  <a:solidFill>
                    <a:srgbClr val="FFFFFF"/>
                  </a:solidFill>
                  <a:ln w="9525" cap="flat">
                    <a:noFill/>
                    <a:prstDash val="solid"/>
                    <a:miter/>
                  </a:ln>
                </p:spPr>
                <p:txBody>
                  <a:bodyPr rtlCol="0" anchor="ctr"/>
                  <a:lstStyle/>
                  <a:p>
                    <a:endParaRPr lang="zh-CN" altLang="en-US"/>
                  </a:p>
                </p:txBody>
              </p:sp>
            </p:grpSp>
            <p:grpSp>
              <p:nvGrpSpPr>
                <p:cNvPr id="22" name="组合 118">
                  <a:extLst>
                    <a:ext uri="{FF2B5EF4-FFF2-40B4-BE49-F238E27FC236}">
                      <a16:creationId xmlns="" xmlns:p14="http://schemas.microsoft.com/office/powerpoint/2010/main" xmlns:a16="http://schemas.microsoft.com/office/drawing/2014/main" id="{62CD7BAE-D5D1-4E39-9FBE-0BB137791422}"/>
                    </a:ext>
                  </a:extLst>
                </p:cNvPr>
                <p:cNvGrpSpPr/>
                <p:nvPr/>
              </p:nvGrpSpPr>
              <p:grpSpPr>
                <a:xfrm>
                  <a:off x="5212936" y="2522410"/>
                  <a:ext cx="825341" cy="1757076"/>
                  <a:chOff x="5212936" y="2522410"/>
                  <a:chExt cx="825341" cy="1757076"/>
                </a:xfrm>
                <a:solidFill>
                  <a:srgbClr val="FFFFFF"/>
                </a:solidFill>
              </p:grpSpPr>
              <p:sp>
                <p:nvSpPr>
                  <p:cNvPr id="31" name="任意多边形 119">
                    <a:extLst>
                      <a:ext uri="{FF2B5EF4-FFF2-40B4-BE49-F238E27FC236}">
                        <a16:creationId xmlns="" xmlns:p14="http://schemas.microsoft.com/office/powerpoint/2010/main" xmlns:a16="http://schemas.microsoft.com/office/drawing/2014/main" id="{1703C7A4-3446-405E-9AD6-2B7BE902472C}"/>
                      </a:ext>
                    </a:extLst>
                  </p:cNvPr>
                  <p:cNvSpPr/>
                  <p:nvPr/>
                </p:nvSpPr>
                <p:spPr>
                  <a:xfrm>
                    <a:off x="5466206" y="2777109"/>
                    <a:ext cx="305085" cy="1239392"/>
                  </a:xfrm>
                  <a:custGeom>
                    <a:avLst/>
                    <a:gdLst>
                      <a:gd name="connsiteX0" fmla="*/ 151924 w 305085"/>
                      <a:gd name="connsiteY0" fmla="*/ 0 h 1239392"/>
                      <a:gd name="connsiteX1" fmla="*/ 44291 w 305085"/>
                      <a:gd name="connsiteY1" fmla="*/ 45053 h 1239392"/>
                      <a:gd name="connsiteX2" fmla="*/ 0 w 305085"/>
                      <a:gd name="connsiteY2" fmla="*/ 153257 h 1239392"/>
                      <a:gd name="connsiteX3" fmla="*/ 0 w 305085"/>
                      <a:gd name="connsiteY3" fmla="*/ 413671 h 1239392"/>
                      <a:gd name="connsiteX4" fmla="*/ 9525 w 305085"/>
                      <a:gd name="connsiteY4" fmla="*/ 407956 h 1239392"/>
                      <a:gd name="connsiteX5" fmla="*/ 9525 w 305085"/>
                      <a:gd name="connsiteY5" fmla="*/ 153257 h 1239392"/>
                      <a:gd name="connsiteX6" fmla="*/ 51054 w 305085"/>
                      <a:gd name="connsiteY6" fmla="*/ 51721 h 1239392"/>
                      <a:gd name="connsiteX7" fmla="*/ 151829 w 305085"/>
                      <a:gd name="connsiteY7" fmla="*/ 9525 h 1239392"/>
                      <a:gd name="connsiteX8" fmla="*/ 253365 w 305085"/>
                      <a:gd name="connsiteY8" fmla="*/ 51721 h 1239392"/>
                      <a:gd name="connsiteX9" fmla="*/ 295561 w 305085"/>
                      <a:gd name="connsiteY9" fmla="*/ 153257 h 1239392"/>
                      <a:gd name="connsiteX10" fmla="*/ 295561 w 305085"/>
                      <a:gd name="connsiteY10" fmla="*/ 1086231 h 1239392"/>
                      <a:gd name="connsiteX11" fmla="*/ 253365 w 305085"/>
                      <a:gd name="connsiteY11" fmla="*/ 1187767 h 1239392"/>
                      <a:gd name="connsiteX12" fmla="*/ 151829 w 305085"/>
                      <a:gd name="connsiteY12" fmla="*/ 1229963 h 1239392"/>
                      <a:gd name="connsiteX13" fmla="*/ 51054 w 305085"/>
                      <a:gd name="connsiteY13" fmla="*/ 1187767 h 1239392"/>
                      <a:gd name="connsiteX14" fmla="*/ 9525 w 305085"/>
                      <a:gd name="connsiteY14" fmla="*/ 1086231 h 1239392"/>
                      <a:gd name="connsiteX15" fmla="*/ 9525 w 305085"/>
                      <a:gd name="connsiteY15" fmla="*/ 741045 h 1239392"/>
                      <a:gd name="connsiteX16" fmla="*/ 0 w 305085"/>
                      <a:gd name="connsiteY16" fmla="*/ 735044 h 1239392"/>
                      <a:gd name="connsiteX17" fmla="*/ 0 w 305085"/>
                      <a:gd name="connsiteY17" fmla="*/ 1086136 h 1239392"/>
                      <a:gd name="connsiteX18" fmla="*/ 44291 w 305085"/>
                      <a:gd name="connsiteY18" fmla="*/ 1194340 h 1239392"/>
                      <a:gd name="connsiteX19" fmla="*/ 151924 w 305085"/>
                      <a:gd name="connsiteY19" fmla="*/ 1239393 h 1239392"/>
                      <a:gd name="connsiteX20" fmla="*/ 260128 w 305085"/>
                      <a:gd name="connsiteY20" fmla="*/ 1194435 h 1239392"/>
                      <a:gd name="connsiteX21" fmla="*/ 305086 w 305085"/>
                      <a:gd name="connsiteY21" fmla="*/ 1086231 h 1239392"/>
                      <a:gd name="connsiteX22" fmla="*/ 305086 w 305085"/>
                      <a:gd name="connsiteY22" fmla="*/ 153257 h 1239392"/>
                      <a:gd name="connsiteX23" fmla="*/ 260128 w 305085"/>
                      <a:gd name="connsiteY23" fmla="*/ 45053 h 1239392"/>
                      <a:gd name="connsiteX24" fmla="*/ 151924 w 305085"/>
                      <a:gd name="connsiteY24" fmla="*/ 0 h 123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5085" h="1239392">
                        <a:moveTo>
                          <a:pt x="151924" y="0"/>
                        </a:moveTo>
                        <a:cubicBezTo>
                          <a:pt x="109918" y="0"/>
                          <a:pt x="73723" y="15145"/>
                          <a:pt x="44291" y="45053"/>
                        </a:cubicBezTo>
                        <a:cubicBezTo>
                          <a:pt x="14954" y="74866"/>
                          <a:pt x="0" y="111347"/>
                          <a:pt x="0" y="153257"/>
                        </a:cubicBezTo>
                        <a:lnTo>
                          <a:pt x="0" y="413671"/>
                        </a:lnTo>
                        <a:cubicBezTo>
                          <a:pt x="3143" y="411670"/>
                          <a:pt x="6286" y="409766"/>
                          <a:pt x="9525" y="407956"/>
                        </a:cubicBezTo>
                        <a:lnTo>
                          <a:pt x="9525" y="153257"/>
                        </a:lnTo>
                        <a:cubicBezTo>
                          <a:pt x="9525" y="113919"/>
                          <a:pt x="23527" y="79724"/>
                          <a:pt x="51054" y="51721"/>
                        </a:cubicBezTo>
                        <a:cubicBezTo>
                          <a:pt x="78581" y="23717"/>
                          <a:pt x="112490" y="9525"/>
                          <a:pt x="151829" y="9525"/>
                        </a:cubicBezTo>
                        <a:cubicBezTo>
                          <a:pt x="191167" y="9525"/>
                          <a:pt x="225361" y="23717"/>
                          <a:pt x="253365" y="51721"/>
                        </a:cubicBezTo>
                        <a:cubicBezTo>
                          <a:pt x="281368" y="79724"/>
                          <a:pt x="295561" y="113919"/>
                          <a:pt x="295561" y="153257"/>
                        </a:cubicBezTo>
                        <a:lnTo>
                          <a:pt x="295561" y="1086231"/>
                        </a:lnTo>
                        <a:cubicBezTo>
                          <a:pt x="295561" y="1125569"/>
                          <a:pt x="281368" y="1159764"/>
                          <a:pt x="253365" y="1187767"/>
                        </a:cubicBezTo>
                        <a:cubicBezTo>
                          <a:pt x="225361" y="1215771"/>
                          <a:pt x="191167" y="1229963"/>
                          <a:pt x="151829" y="1229963"/>
                        </a:cubicBezTo>
                        <a:cubicBezTo>
                          <a:pt x="112490" y="1229963"/>
                          <a:pt x="78581" y="1215771"/>
                          <a:pt x="51054" y="1187767"/>
                        </a:cubicBezTo>
                        <a:cubicBezTo>
                          <a:pt x="23527" y="1159764"/>
                          <a:pt x="9525" y="1125665"/>
                          <a:pt x="9525" y="1086231"/>
                        </a:cubicBezTo>
                        <a:lnTo>
                          <a:pt x="9525" y="741045"/>
                        </a:lnTo>
                        <a:cubicBezTo>
                          <a:pt x="6286" y="739140"/>
                          <a:pt x="3143" y="737140"/>
                          <a:pt x="0" y="735044"/>
                        </a:cubicBezTo>
                        <a:lnTo>
                          <a:pt x="0" y="1086136"/>
                        </a:lnTo>
                        <a:cubicBezTo>
                          <a:pt x="0" y="1128141"/>
                          <a:pt x="14859" y="1164527"/>
                          <a:pt x="44291" y="1194340"/>
                        </a:cubicBezTo>
                        <a:cubicBezTo>
                          <a:pt x="73723" y="1224248"/>
                          <a:pt x="109918" y="1239393"/>
                          <a:pt x="151924" y="1239393"/>
                        </a:cubicBezTo>
                        <a:cubicBezTo>
                          <a:pt x="193929" y="1239393"/>
                          <a:pt x="230314" y="1224248"/>
                          <a:pt x="260128" y="1194435"/>
                        </a:cubicBezTo>
                        <a:cubicBezTo>
                          <a:pt x="289941" y="1164622"/>
                          <a:pt x="305086" y="1128141"/>
                          <a:pt x="305086" y="1086231"/>
                        </a:cubicBezTo>
                        <a:lnTo>
                          <a:pt x="305086" y="153257"/>
                        </a:lnTo>
                        <a:cubicBezTo>
                          <a:pt x="305086" y="111252"/>
                          <a:pt x="289941" y="74866"/>
                          <a:pt x="260128" y="45053"/>
                        </a:cubicBezTo>
                        <a:cubicBezTo>
                          <a:pt x="230219" y="15145"/>
                          <a:pt x="193834" y="0"/>
                          <a:pt x="151924" y="0"/>
                        </a:cubicBezTo>
                        <a:close/>
                      </a:path>
                    </a:pathLst>
                  </a:custGeom>
                  <a:solidFill>
                    <a:srgbClr val="FFFFFF"/>
                  </a:solidFill>
                  <a:ln w="9525" cap="flat">
                    <a:noFill/>
                    <a:prstDash val="solid"/>
                    <a:miter/>
                  </a:ln>
                </p:spPr>
                <p:txBody>
                  <a:bodyPr rtlCol="0" anchor="ctr"/>
                  <a:lstStyle/>
                  <a:p>
                    <a:endParaRPr lang="zh-CN" altLang="en-US"/>
                  </a:p>
                </p:txBody>
              </p:sp>
              <p:sp>
                <p:nvSpPr>
                  <p:cNvPr id="32" name="任意多边形 120">
                    <a:extLst>
                      <a:ext uri="{FF2B5EF4-FFF2-40B4-BE49-F238E27FC236}">
                        <a16:creationId xmlns="" xmlns:p14="http://schemas.microsoft.com/office/powerpoint/2010/main" xmlns:a16="http://schemas.microsoft.com/office/drawing/2014/main" id="{D9AE9712-33AC-4B8B-B752-E6A4FBBA9EB8}"/>
                      </a:ext>
                    </a:extLst>
                  </p:cNvPr>
                  <p:cNvSpPr/>
                  <p:nvPr/>
                </p:nvSpPr>
                <p:spPr>
                  <a:xfrm>
                    <a:off x="5952171" y="2694622"/>
                    <a:ext cx="86106" cy="995457"/>
                  </a:xfrm>
                  <a:custGeom>
                    <a:avLst/>
                    <a:gdLst>
                      <a:gd name="connsiteX0" fmla="*/ 76581 w 86106"/>
                      <a:gd name="connsiteY0" fmla="*/ 995458 h 995457"/>
                      <a:gd name="connsiteX1" fmla="*/ 86106 w 86106"/>
                      <a:gd name="connsiteY1" fmla="*/ 992886 h 995457"/>
                      <a:gd name="connsiteX2" fmla="*/ 86106 w 86106"/>
                      <a:gd name="connsiteY2" fmla="*/ 241173 h 995457"/>
                      <a:gd name="connsiteX3" fmla="*/ 9525 w 86106"/>
                      <a:gd name="connsiteY3" fmla="*/ 0 h 995457"/>
                      <a:gd name="connsiteX4" fmla="*/ 0 w 86106"/>
                      <a:gd name="connsiteY4" fmla="*/ 3048 h 995457"/>
                      <a:gd name="connsiteX5" fmla="*/ 76676 w 86106"/>
                      <a:gd name="connsiteY5" fmla="*/ 241268 h 995457"/>
                      <a:gd name="connsiteX6" fmla="*/ 76676 w 86106"/>
                      <a:gd name="connsiteY6" fmla="*/ 995458 h 99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06" h="995457">
                        <a:moveTo>
                          <a:pt x="76581" y="995458"/>
                        </a:moveTo>
                        <a:cubicBezTo>
                          <a:pt x="79724" y="994505"/>
                          <a:pt x="82868" y="993648"/>
                          <a:pt x="86106" y="992886"/>
                        </a:cubicBezTo>
                        <a:lnTo>
                          <a:pt x="86106" y="241173"/>
                        </a:lnTo>
                        <a:cubicBezTo>
                          <a:pt x="86106" y="150686"/>
                          <a:pt x="60293" y="69818"/>
                          <a:pt x="9525" y="0"/>
                        </a:cubicBezTo>
                        <a:cubicBezTo>
                          <a:pt x="6382" y="1048"/>
                          <a:pt x="3143" y="2095"/>
                          <a:pt x="0" y="3048"/>
                        </a:cubicBezTo>
                        <a:cubicBezTo>
                          <a:pt x="50864" y="71914"/>
                          <a:pt x="76676" y="151733"/>
                          <a:pt x="76676" y="241268"/>
                        </a:cubicBezTo>
                        <a:lnTo>
                          <a:pt x="76676" y="995458"/>
                        </a:lnTo>
                        <a:close/>
                      </a:path>
                    </a:pathLst>
                  </a:custGeom>
                  <a:solidFill>
                    <a:srgbClr val="FFFFFF"/>
                  </a:solidFill>
                  <a:ln w="9525" cap="flat">
                    <a:noFill/>
                    <a:prstDash val="solid"/>
                    <a:miter/>
                  </a:ln>
                </p:spPr>
                <p:txBody>
                  <a:bodyPr rtlCol="0" anchor="ctr"/>
                  <a:lstStyle/>
                  <a:p>
                    <a:endParaRPr lang="zh-CN" altLang="en-US"/>
                  </a:p>
                </p:txBody>
              </p:sp>
              <p:sp>
                <p:nvSpPr>
                  <p:cNvPr id="33" name="任意多边形 121">
                    <a:extLst>
                      <a:ext uri="{FF2B5EF4-FFF2-40B4-BE49-F238E27FC236}">
                        <a16:creationId xmlns="" xmlns:p14="http://schemas.microsoft.com/office/powerpoint/2010/main" xmlns:a16="http://schemas.microsoft.com/office/drawing/2014/main" id="{AE104FE6-D40D-4B27-9A11-A96D89C521B3}"/>
                      </a:ext>
                    </a:extLst>
                  </p:cNvPr>
                  <p:cNvSpPr/>
                  <p:nvPr/>
                </p:nvSpPr>
                <p:spPr>
                  <a:xfrm>
                    <a:off x="5212936" y="2522410"/>
                    <a:ext cx="809148" cy="1757076"/>
                  </a:xfrm>
                  <a:custGeom>
                    <a:avLst/>
                    <a:gdLst>
                      <a:gd name="connsiteX0" fmla="*/ 800195 w 809148"/>
                      <a:gd name="connsiteY0" fmla="*/ 1459706 h 1757076"/>
                      <a:gd name="connsiteX1" fmla="*/ 697421 w 809148"/>
                      <a:gd name="connsiteY1" fmla="*/ 1630299 h 1757076"/>
                      <a:gd name="connsiteX2" fmla="*/ 413385 w 809148"/>
                      <a:gd name="connsiteY2" fmla="*/ 1747457 h 1757076"/>
                      <a:gd name="connsiteX3" fmla="*/ 127349 w 809148"/>
                      <a:gd name="connsiteY3" fmla="*/ 1629632 h 1757076"/>
                      <a:gd name="connsiteX4" fmla="*/ 9525 w 809148"/>
                      <a:gd name="connsiteY4" fmla="*/ 1344930 h 1757076"/>
                      <a:gd name="connsiteX5" fmla="*/ 9525 w 809148"/>
                      <a:gd name="connsiteY5" fmla="*/ 413385 h 1757076"/>
                      <a:gd name="connsiteX6" fmla="*/ 128016 w 809148"/>
                      <a:gd name="connsiteY6" fmla="*/ 127349 h 1757076"/>
                      <a:gd name="connsiteX7" fmla="*/ 413385 w 809148"/>
                      <a:gd name="connsiteY7" fmla="*/ 9525 h 1757076"/>
                      <a:gd name="connsiteX8" fmla="*/ 502063 w 809148"/>
                      <a:gd name="connsiteY8" fmla="*/ 18669 h 1757076"/>
                      <a:gd name="connsiteX9" fmla="*/ 500348 w 809148"/>
                      <a:gd name="connsiteY9" fmla="*/ 8572 h 1757076"/>
                      <a:gd name="connsiteX10" fmla="*/ 413385 w 809148"/>
                      <a:gd name="connsiteY10" fmla="*/ 0 h 1757076"/>
                      <a:gd name="connsiteX11" fmla="*/ 121253 w 809148"/>
                      <a:gd name="connsiteY11" fmla="*/ 120587 h 1757076"/>
                      <a:gd name="connsiteX12" fmla="*/ 0 w 809148"/>
                      <a:gd name="connsiteY12" fmla="*/ 413385 h 1757076"/>
                      <a:gd name="connsiteX13" fmla="*/ 0 w 809148"/>
                      <a:gd name="connsiteY13" fmla="*/ 1345025 h 1757076"/>
                      <a:gd name="connsiteX14" fmla="*/ 120587 w 809148"/>
                      <a:gd name="connsiteY14" fmla="*/ 1636490 h 1757076"/>
                      <a:gd name="connsiteX15" fmla="*/ 413385 w 809148"/>
                      <a:gd name="connsiteY15" fmla="*/ 1757077 h 1757076"/>
                      <a:gd name="connsiteX16" fmla="*/ 704088 w 809148"/>
                      <a:gd name="connsiteY16" fmla="*/ 1637252 h 1757076"/>
                      <a:gd name="connsiteX17" fmla="*/ 809149 w 809148"/>
                      <a:gd name="connsiteY17" fmla="*/ 1463231 h 1757076"/>
                      <a:gd name="connsiteX18" fmla="*/ 800195 w 809148"/>
                      <a:gd name="connsiteY18" fmla="*/ 1459706 h 175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09148" h="1757076">
                        <a:moveTo>
                          <a:pt x="800195" y="1459706"/>
                        </a:moveTo>
                        <a:cubicBezTo>
                          <a:pt x="781907" y="1523524"/>
                          <a:pt x="747617" y="1580674"/>
                          <a:pt x="697421" y="1630299"/>
                        </a:cubicBezTo>
                        <a:cubicBezTo>
                          <a:pt x="618839" y="1708023"/>
                          <a:pt x="523208" y="1747457"/>
                          <a:pt x="413385" y="1747457"/>
                        </a:cubicBezTo>
                        <a:cubicBezTo>
                          <a:pt x="301752" y="1747457"/>
                          <a:pt x="205454" y="1707833"/>
                          <a:pt x="127349" y="1629632"/>
                        </a:cubicBezTo>
                        <a:cubicBezTo>
                          <a:pt x="49149" y="1551527"/>
                          <a:pt x="9525" y="1455706"/>
                          <a:pt x="9525" y="1344930"/>
                        </a:cubicBezTo>
                        <a:lnTo>
                          <a:pt x="9525" y="413385"/>
                        </a:lnTo>
                        <a:cubicBezTo>
                          <a:pt x="9525" y="301752"/>
                          <a:pt x="49340" y="205454"/>
                          <a:pt x="128016" y="127349"/>
                        </a:cubicBezTo>
                        <a:cubicBezTo>
                          <a:pt x="206597" y="49149"/>
                          <a:pt x="302609" y="9525"/>
                          <a:pt x="413385" y="9525"/>
                        </a:cubicBezTo>
                        <a:cubicBezTo>
                          <a:pt x="444151" y="9525"/>
                          <a:pt x="473678" y="12668"/>
                          <a:pt x="502063" y="18669"/>
                        </a:cubicBezTo>
                        <a:cubicBezTo>
                          <a:pt x="501491" y="15335"/>
                          <a:pt x="500825" y="12002"/>
                          <a:pt x="500348" y="8572"/>
                        </a:cubicBezTo>
                        <a:cubicBezTo>
                          <a:pt x="472535" y="2953"/>
                          <a:pt x="443484" y="0"/>
                          <a:pt x="413385" y="0"/>
                        </a:cubicBezTo>
                        <a:cubicBezTo>
                          <a:pt x="300038" y="0"/>
                          <a:pt x="201740" y="40577"/>
                          <a:pt x="121253" y="120587"/>
                        </a:cubicBezTo>
                        <a:cubicBezTo>
                          <a:pt x="40767" y="200597"/>
                          <a:pt x="0" y="299085"/>
                          <a:pt x="0" y="413385"/>
                        </a:cubicBezTo>
                        <a:lnTo>
                          <a:pt x="0" y="1345025"/>
                        </a:lnTo>
                        <a:cubicBezTo>
                          <a:pt x="0" y="1458468"/>
                          <a:pt x="40577" y="1556480"/>
                          <a:pt x="120587" y="1636490"/>
                        </a:cubicBezTo>
                        <a:cubicBezTo>
                          <a:pt x="200597" y="1716500"/>
                          <a:pt x="299085" y="1757077"/>
                          <a:pt x="413385" y="1757077"/>
                        </a:cubicBezTo>
                        <a:cubicBezTo>
                          <a:pt x="525875" y="1757077"/>
                          <a:pt x="623697" y="1716786"/>
                          <a:pt x="704088" y="1637252"/>
                        </a:cubicBezTo>
                        <a:cubicBezTo>
                          <a:pt x="755333" y="1586579"/>
                          <a:pt x="790385" y="1528382"/>
                          <a:pt x="809149" y="1463231"/>
                        </a:cubicBezTo>
                        <a:cubicBezTo>
                          <a:pt x="806101" y="1462088"/>
                          <a:pt x="803148" y="1460945"/>
                          <a:pt x="800195" y="1459706"/>
                        </a:cubicBezTo>
                        <a:close/>
                      </a:path>
                    </a:pathLst>
                  </a:custGeom>
                  <a:solidFill>
                    <a:srgbClr val="FFFFFF"/>
                  </a:solidFill>
                  <a:ln w="9525" cap="flat">
                    <a:noFill/>
                    <a:prstDash val="solid"/>
                    <a:miter/>
                  </a:ln>
                </p:spPr>
                <p:txBody>
                  <a:bodyPr rtlCol="0" anchor="ctr"/>
                  <a:lstStyle/>
                  <a:p>
                    <a:endParaRPr lang="zh-CN" altLang="en-US"/>
                  </a:p>
                </p:txBody>
              </p:sp>
            </p:grpSp>
            <p:grpSp>
              <p:nvGrpSpPr>
                <p:cNvPr id="23" name="组合 122">
                  <a:extLst>
                    <a:ext uri="{FF2B5EF4-FFF2-40B4-BE49-F238E27FC236}">
                      <a16:creationId xmlns="" xmlns:p14="http://schemas.microsoft.com/office/powerpoint/2010/main" xmlns:a16="http://schemas.microsoft.com/office/drawing/2014/main" id="{62CD7BAE-D5D1-4E39-9FBE-0BB137791422}"/>
                    </a:ext>
                  </a:extLst>
                </p:cNvPr>
                <p:cNvGrpSpPr/>
                <p:nvPr/>
              </p:nvGrpSpPr>
              <p:grpSpPr>
                <a:xfrm>
                  <a:off x="6233064" y="2563368"/>
                  <a:ext cx="848677" cy="1696973"/>
                  <a:chOff x="6233064" y="2563368"/>
                  <a:chExt cx="848677" cy="1696973"/>
                </a:xfrm>
                <a:solidFill>
                  <a:srgbClr val="FFFFFF"/>
                </a:solidFill>
              </p:grpSpPr>
              <p:sp>
                <p:nvSpPr>
                  <p:cNvPr id="28" name="任意多边形 123">
                    <a:extLst>
                      <a:ext uri="{FF2B5EF4-FFF2-40B4-BE49-F238E27FC236}">
                        <a16:creationId xmlns="" xmlns:p14="http://schemas.microsoft.com/office/powerpoint/2010/main" xmlns:a16="http://schemas.microsoft.com/office/drawing/2014/main" id="{9E45218A-AFC4-4160-B780-9029D26304BF}"/>
                      </a:ext>
                    </a:extLst>
                  </p:cNvPr>
                  <p:cNvSpPr/>
                  <p:nvPr/>
                </p:nvSpPr>
                <p:spPr>
                  <a:xfrm>
                    <a:off x="6546436" y="2565463"/>
                    <a:ext cx="535304" cy="1442847"/>
                  </a:xfrm>
                  <a:custGeom>
                    <a:avLst/>
                    <a:gdLst>
                      <a:gd name="connsiteX0" fmla="*/ 407670 w 535304"/>
                      <a:gd name="connsiteY0" fmla="*/ 112109 h 1442847"/>
                      <a:gd name="connsiteX1" fmla="*/ 525589 w 535304"/>
                      <a:gd name="connsiteY1" fmla="*/ 404432 h 1442847"/>
                      <a:gd name="connsiteX2" fmla="*/ 448437 w 535304"/>
                      <a:gd name="connsiteY2" fmla="*/ 738854 h 1442847"/>
                      <a:gd name="connsiteX3" fmla="*/ 251365 w 535304"/>
                      <a:gd name="connsiteY3" fmla="*/ 1047274 h 1442847"/>
                      <a:gd name="connsiteX4" fmla="*/ 126016 w 535304"/>
                      <a:gd name="connsiteY4" fmla="*/ 1233964 h 1442847"/>
                      <a:gd name="connsiteX5" fmla="*/ 79724 w 535304"/>
                      <a:gd name="connsiteY5" fmla="*/ 1303401 h 1442847"/>
                      <a:gd name="connsiteX6" fmla="*/ 11430 w 535304"/>
                      <a:gd name="connsiteY6" fmla="*/ 1411319 h 1442847"/>
                      <a:gd name="connsiteX7" fmla="*/ 0 w 535304"/>
                      <a:gd name="connsiteY7" fmla="*/ 1438085 h 1442847"/>
                      <a:gd name="connsiteX8" fmla="*/ 0 w 535304"/>
                      <a:gd name="connsiteY8" fmla="*/ 1442847 h 1442847"/>
                      <a:gd name="connsiteX9" fmla="*/ 391382 w 535304"/>
                      <a:gd name="connsiteY9" fmla="*/ 1442847 h 1442847"/>
                      <a:gd name="connsiteX10" fmla="*/ 390334 w 535304"/>
                      <a:gd name="connsiteY10" fmla="*/ 1433322 h 1442847"/>
                      <a:gd name="connsiteX11" fmla="*/ 11144 w 535304"/>
                      <a:gd name="connsiteY11" fmla="*/ 1433322 h 1442847"/>
                      <a:gd name="connsiteX12" fmla="*/ 19812 w 535304"/>
                      <a:gd name="connsiteY12" fmla="*/ 1415987 h 1442847"/>
                      <a:gd name="connsiteX13" fmla="*/ 87725 w 535304"/>
                      <a:gd name="connsiteY13" fmla="*/ 1308640 h 1442847"/>
                      <a:gd name="connsiteX14" fmla="*/ 134017 w 535304"/>
                      <a:gd name="connsiteY14" fmla="*/ 1239107 h 1442847"/>
                      <a:gd name="connsiteX15" fmla="*/ 259271 w 535304"/>
                      <a:gd name="connsiteY15" fmla="*/ 1052608 h 1442847"/>
                      <a:gd name="connsiteX16" fmla="*/ 457200 w 535304"/>
                      <a:gd name="connsiteY16" fmla="*/ 742760 h 1442847"/>
                      <a:gd name="connsiteX17" fmla="*/ 535305 w 535304"/>
                      <a:gd name="connsiteY17" fmla="*/ 404241 h 1442847"/>
                      <a:gd name="connsiteX18" fmla="*/ 414814 w 535304"/>
                      <a:gd name="connsiteY18" fmla="*/ 105442 h 1442847"/>
                      <a:gd name="connsiteX19" fmla="*/ 257651 w 535304"/>
                      <a:gd name="connsiteY19" fmla="*/ 0 h 1442847"/>
                      <a:gd name="connsiteX20" fmla="*/ 253079 w 535304"/>
                      <a:gd name="connsiteY20" fmla="*/ 8477 h 1442847"/>
                      <a:gd name="connsiteX21" fmla="*/ 407670 w 535304"/>
                      <a:gd name="connsiteY21" fmla="*/ 112109 h 144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5304" h="1442847">
                        <a:moveTo>
                          <a:pt x="407670" y="112109"/>
                        </a:moveTo>
                        <a:cubicBezTo>
                          <a:pt x="485870" y="195263"/>
                          <a:pt x="525589" y="293561"/>
                          <a:pt x="525589" y="404432"/>
                        </a:cubicBezTo>
                        <a:cubicBezTo>
                          <a:pt x="525589" y="519398"/>
                          <a:pt x="499586" y="631889"/>
                          <a:pt x="448437" y="738854"/>
                        </a:cubicBezTo>
                        <a:cubicBezTo>
                          <a:pt x="420529" y="798290"/>
                          <a:pt x="354235" y="902018"/>
                          <a:pt x="251365" y="1047274"/>
                        </a:cubicBezTo>
                        <a:cubicBezTo>
                          <a:pt x="223075" y="1087374"/>
                          <a:pt x="180880" y="1150239"/>
                          <a:pt x="126016" y="1233964"/>
                        </a:cubicBezTo>
                        <a:lnTo>
                          <a:pt x="79724" y="1303401"/>
                        </a:lnTo>
                        <a:cubicBezTo>
                          <a:pt x="49721" y="1348835"/>
                          <a:pt x="26765" y="1385126"/>
                          <a:pt x="11430" y="1411319"/>
                        </a:cubicBezTo>
                        <a:cubicBezTo>
                          <a:pt x="1333" y="1429988"/>
                          <a:pt x="0" y="1435322"/>
                          <a:pt x="0" y="1438085"/>
                        </a:cubicBezTo>
                        <a:lnTo>
                          <a:pt x="0" y="1442847"/>
                        </a:lnTo>
                        <a:lnTo>
                          <a:pt x="391382" y="1442847"/>
                        </a:lnTo>
                        <a:cubicBezTo>
                          <a:pt x="390906" y="1439704"/>
                          <a:pt x="390620" y="1436561"/>
                          <a:pt x="390334" y="1433322"/>
                        </a:cubicBezTo>
                        <a:lnTo>
                          <a:pt x="11144" y="1433322"/>
                        </a:lnTo>
                        <a:cubicBezTo>
                          <a:pt x="12478" y="1430084"/>
                          <a:pt x="15049" y="1424654"/>
                          <a:pt x="19812" y="1415987"/>
                        </a:cubicBezTo>
                        <a:cubicBezTo>
                          <a:pt x="35052" y="1389983"/>
                          <a:pt x="57912" y="1353884"/>
                          <a:pt x="87725" y="1308640"/>
                        </a:cubicBezTo>
                        <a:lnTo>
                          <a:pt x="134017" y="1239107"/>
                        </a:lnTo>
                        <a:cubicBezTo>
                          <a:pt x="188881" y="1155383"/>
                          <a:pt x="231076" y="1092708"/>
                          <a:pt x="259271" y="1052608"/>
                        </a:cubicBezTo>
                        <a:cubicBezTo>
                          <a:pt x="362426" y="906875"/>
                          <a:pt x="429006" y="802672"/>
                          <a:pt x="457200" y="742760"/>
                        </a:cubicBezTo>
                        <a:cubicBezTo>
                          <a:pt x="509016" y="634556"/>
                          <a:pt x="535305" y="520732"/>
                          <a:pt x="535305" y="404241"/>
                        </a:cubicBezTo>
                        <a:cubicBezTo>
                          <a:pt x="535305" y="290894"/>
                          <a:pt x="494824" y="190405"/>
                          <a:pt x="414814" y="105442"/>
                        </a:cubicBezTo>
                        <a:cubicBezTo>
                          <a:pt x="368332" y="56102"/>
                          <a:pt x="315754" y="20955"/>
                          <a:pt x="257651" y="0"/>
                        </a:cubicBezTo>
                        <a:cubicBezTo>
                          <a:pt x="256222" y="2857"/>
                          <a:pt x="254698" y="5715"/>
                          <a:pt x="253079" y="8477"/>
                        </a:cubicBezTo>
                        <a:cubicBezTo>
                          <a:pt x="310134" y="28956"/>
                          <a:pt x="361950" y="63437"/>
                          <a:pt x="407670" y="112109"/>
                        </a:cubicBezTo>
                        <a:close/>
                      </a:path>
                    </a:pathLst>
                  </a:custGeom>
                  <a:solidFill>
                    <a:srgbClr val="FFFFFF"/>
                  </a:solidFill>
                  <a:ln w="9525" cap="flat">
                    <a:noFill/>
                    <a:prstDash val="solid"/>
                    <a:miter/>
                  </a:ln>
                </p:spPr>
                <p:txBody>
                  <a:bodyPr rtlCol="0" anchor="ctr"/>
                  <a:lstStyle/>
                  <a:p>
                    <a:endParaRPr lang="zh-CN" altLang="en-US"/>
                  </a:p>
                </p:txBody>
              </p:sp>
              <p:sp>
                <p:nvSpPr>
                  <p:cNvPr id="29" name="任意多边形 124">
                    <a:extLst>
                      <a:ext uri="{FF2B5EF4-FFF2-40B4-BE49-F238E27FC236}">
                        <a16:creationId xmlns="" xmlns:p14="http://schemas.microsoft.com/office/powerpoint/2010/main" xmlns:a16="http://schemas.microsoft.com/office/drawing/2014/main" id="{B6C5C5FC-7EDD-4B88-9572-F8145A4864D2}"/>
                      </a:ext>
                    </a:extLst>
                  </p:cNvPr>
                  <p:cNvSpPr/>
                  <p:nvPr/>
                </p:nvSpPr>
                <p:spPr>
                  <a:xfrm>
                    <a:off x="6236969" y="2563368"/>
                    <a:ext cx="596550" cy="1047083"/>
                  </a:xfrm>
                  <a:custGeom>
                    <a:avLst/>
                    <a:gdLst>
                      <a:gd name="connsiteX0" fmla="*/ 262985 w 596550"/>
                      <a:gd name="connsiteY0" fmla="*/ 447294 h 1047083"/>
                      <a:gd name="connsiteX1" fmla="*/ 277654 w 596550"/>
                      <a:gd name="connsiteY1" fmla="*/ 350806 h 1047083"/>
                      <a:gd name="connsiteX2" fmla="*/ 425672 w 596550"/>
                      <a:gd name="connsiteY2" fmla="*/ 230029 h 1047083"/>
                      <a:gd name="connsiteX3" fmla="*/ 544544 w 596550"/>
                      <a:gd name="connsiteY3" fmla="*/ 285464 h 1047083"/>
                      <a:gd name="connsiteX4" fmla="*/ 587121 w 596550"/>
                      <a:gd name="connsiteY4" fmla="*/ 414528 h 1047083"/>
                      <a:gd name="connsiteX5" fmla="*/ 539782 w 596550"/>
                      <a:gd name="connsiteY5" fmla="*/ 618268 h 1047083"/>
                      <a:gd name="connsiteX6" fmla="*/ 362998 w 596550"/>
                      <a:gd name="connsiteY6" fmla="*/ 918305 h 1047083"/>
                      <a:gd name="connsiteX7" fmla="*/ 274987 w 596550"/>
                      <a:gd name="connsiteY7" fmla="*/ 1042035 h 1047083"/>
                      <a:gd name="connsiteX8" fmla="*/ 283083 w 596550"/>
                      <a:gd name="connsiteY8" fmla="*/ 1047083 h 1047083"/>
                      <a:gd name="connsiteX9" fmla="*/ 370713 w 596550"/>
                      <a:gd name="connsiteY9" fmla="*/ 923735 h 1047083"/>
                      <a:gd name="connsiteX10" fmla="*/ 548450 w 596550"/>
                      <a:gd name="connsiteY10" fmla="*/ 621983 h 1047083"/>
                      <a:gd name="connsiteX11" fmla="*/ 596551 w 596550"/>
                      <a:gd name="connsiteY11" fmla="*/ 414528 h 1047083"/>
                      <a:gd name="connsiteX12" fmla="*/ 551878 w 596550"/>
                      <a:gd name="connsiteY12" fmla="*/ 279368 h 1047083"/>
                      <a:gd name="connsiteX13" fmla="*/ 425672 w 596550"/>
                      <a:gd name="connsiteY13" fmla="*/ 220504 h 1047083"/>
                      <a:gd name="connsiteX14" fmla="*/ 268700 w 596550"/>
                      <a:gd name="connsiteY14" fmla="*/ 347567 h 1047083"/>
                      <a:gd name="connsiteX15" fmla="*/ 253460 w 596550"/>
                      <a:gd name="connsiteY15" fmla="*/ 447294 h 1047083"/>
                      <a:gd name="connsiteX16" fmla="*/ 253460 w 596550"/>
                      <a:gd name="connsiteY16" fmla="*/ 507873 h 1047083"/>
                      <a:gd name="connsiteX17" fmla="*/ 9620 w 596550"/>
                      <a:gd name="connsiteY17" fmla="*/ 507873 h 1047083"/>
                      <a:gd name="connsiteX18" fmla="*/ 9620 w 596550"/>
                      <a:gd name="connsiteY18" fmla="*/ 467678 h 1047083"/>
                      <a:gd name="connsiteX19" fmla="*/ 138970 w 596550"/>
                      <a:gd name="connsiteY19" fmla="*/ 100584 h 1047083"/>
                      <a:gd name="connsiteX20" fmla="*/ 292894 w 596550"/>
                      <a:gd name="connsiteY20" fmla="*/ 8668 h 1047083"/>
                      <a:gd name="connsiteX21" fmla="*/ 288608 w 596550"/>
                      <a:gd name="connsiteY21" fmla="*/ 0 h 1047083"/>
                      <a:gd name="connsiteX22" fmla="*/ 132207 w 596550"/>
                      <a:gd name="connsiteY22" fmla="*/ 93821 h 1047083"/>
                      <a:gd name="connsiteX23" fmla="*/ 0 w 596550"/>
                      <a:gd name="connsiteY23" fmla="*/ 467678 h 1047083"/>
                      <a:gd name="connsiteX24" fmla="*/ 0 w 596550"/>
                      <a:gd name="connsiteY24" fmla="*/ 517398 h 1047083"/>
                      <a:gd name="connsiteX25" fmla="*/ 262890 w 596550"/>
                      <a:gd name="connsiteY25" fmla="*/ 517398 h 1047083"/>
                      <a:gd name="connsiteX26" fmla="*/ 262890 w 596550"/>
                      <a:gd name="connsiteY26" fmla="*/ 447294 h 1047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96550" h="1047083">
                        <a:moveTo>
                          <a:pt x="262985" y="447294"/>
                        </a:moveTo>
                        <a:cubicBezTo>
                          <a:pt x="262985" y="409861"/>
                          <a:pt x="267938" y="377380"/>
                          <a:pt x="277654" y="350806"/>
                        </a:cubicBezTo>
                        <a:cubicBezTo>
                          <a:pt x="307181" y="269557"/>
                          <a:pt x="355568" y="230029"/>
                          <a:pt x="425672" y="230029"/>
                        </a:cubicBezTo>
                        <a:cubicBezTo>
                          <a:pt x="473869" y="230029"/>
                          <a:pt x="513874" y="248698"/>
                          <a:pt x="544544" y="285464"/>
                        </a:cubicBezTo>
                        <a:cubicBezTo>
                          <a:pt x="572738" y="320707"/>
                          <a:pt x="587121" y="364141"/>
                          <a:pt x="587121" y="414528"/>
                        </a:cubicBezTo>
                        <a:cubicBezTo>
                          <a:pt x="587121" y="477107"/>
                          <a:pt x="571214" y="545687"/>
                          <a:pt x="539782" y="618268"/>
                        </a:cubicBezTo>
                        <a:cubicBezTo>
                          <a:pt x="501015" y="707422"/>
                          <a:pt x="441579" y="808292"/>
                          <a:pt x="362998" y="918305"/>
                        </a:cubicBezTo>
                        <a:cubicBezTo>
                          <a:pt x="330327" y="964311"/>
                          <a:pt x="301085" y="1005649"/>
                          <a:pt x="274987" y="1042035"/>
                        </a:cubicBezTo>
                        <a:cubicBezTo>
                          <a:pt x="277749" y="1043654"/>
                          <a:pt x="280416" y="1045369"/>
                          <a:pt x="283083" y="1047083"/>
                        </a:cubicBezTo>
                        <a:cubicBezTo>
                          <a:pt x="308991" y="1010698"/>
                          <a:pt x="338233" y="969645"/>
                          <a:pt x="370713" y="923735"/>
                        </a:cubicBezTo>
                        <a:cubicBezTo>
                          <a:pt x="449675" y="813245"/>
                          <a:pt x="509492" y="711708"/>
                          <a:pt x="548450" y="621983"/>
                        </a:cubicBezTo>
                        <a:cubicBezTo>
                          <a:pt x="580358" y="548164"/>
                          <a:pt x="596551" y="478345"/>
                          <a:pt x="596551" y="414528"/>
                        </a:cubicBezTo>
                        <a:cubicBezTo>
                          <a:pt x="596551" y="361950"/>
                          <a:pt x="581501" y="316516"/>
                          <a:pt x="551878" y="279368"/>
                        </a:cubicBezTo>
                        <a:cubicBezTo>
                          <a:pt x="519303" y="240316"/>
                          <a:pt x="476821" y="220504"/>
                          <a:pt x="425672" y="220504"/>
                        </a:cubicBezTo>
                        <a:cubicBezTo>
                          <a:pt x="352044" y="220504"/>
                          <a:pt x="299275" y="263271"/>
                          <a:pt x="268700" y="347567"/>
                        </a:cubicBezTo>
                        <a:cubicBezTo>
                          <a:pt x="258604" y="375190"/>
                          <a:pt x="253460" y="408718"/>
                          <a:pt x="253460" y="447294"/>
                        </a:cubicBezTo>
                        <a:lnTo>
                          <a:pt x="253460" y="507873"/>
                        </a:lnTo>
                        <a:lnTo>
                          <a:pt x="9620" y="507873"/>
                        </a:lnTo>
                        <a:lnTo>
                          <a:pt x="9620" y="467678"/>
                        </a:lnTo>
                        <a:cubicBezTo>
                          <a:pt x="9620" y="308134"/>
                          <a:pt x="53150" y="184690"/>
                          <a:pt x="138970" y="100584"/>
                        </a:cubicBezTo>
                        <a:cubicBezTo>
                          <a:pt x="182118" y="57436"/>
                          <a:pt x="233648" y="26765"/>
                          <a:pt x="292894" y="8668"/>
                        </a:cubicBezTo>
                        <a:cubicBezTo>
                          <a:pt x="291370" y="5810"/>
                          <a:pt x="290036" y="2953"/>
                          <a:pt x="288608" y="0"/>
                        </a:cubicBezTo>
                        <a:cubicBezTo>
                          <a:pt x="228505" y="18669"/>
                          <a:pt x="176117" y="50006"/>
                          <a:pt x="132207" y="93821"/>
                        </a:cubicBezTo>
                        <a:cubicBezTo>
                          <a:pt x="44482" y="179737"/>
                          <a:pt x="0" y="305467"/>
                          <a:pt x="0" y="467678"/>
                        </a:cubicBezTo>
                        <a:lnTo>
                          <a:pt x="0" y="517398"/>
                        </a:lnTo>
                        <a:lnTo>
                          <a:pt x="262890" y="517398"/>
                        </a:lnTo>
                        <a:lnTo>
                          <a:pt x="262890" y="447294"/>
                        </a:lnTo>
                        <a:close/>
                      </a:path>
                    </a:pathLst>
                  </a:custGeom>
                  <a:solidFill>
                    <a:srgbClr val="FFFFFF"/>
                  </a:solidFill>
                  <a:ln w="9525" cap="flat">
                    <a:noFill/>
                    <a:prstDash val="solid"/>
                    <a:miter/>
                  </a:ln>
                </p:spPr>
                <p:txBody>
                  <a:bodyPr rtlCol="0" anchor="ctr"/>
                  <a:lstStyle/>
                  <a:p>
                    <a:endParaRPr lang="zh-CN" altLang="en-US"/>
                  </a:p>
                </p:txBody>
              </p:sp>
              <p:sp>
                <p:nvSpPr>
                  <p:cNvPr id="30" name="任意多边形 125">
                    <a:extLst>
                      <a:ext uri="{FF2B5EF4-FFF2-40B4-BE49-F238E27FC236}">
                        <a16:creationId xmlns="" xmlns:p14="http://schemas.microsoft.com/office/powerpoint/2010/main" xmlns:a16="http://schemas.microsoft.com/office/drawing/2014/main" id="{F0A32123-6D0A-4883-B74F-BCA9722921ED}"/>
                      </a:ext>
                    </a:extLst>
                  </p:cNvPr>
                  <p:cNvSpPr/>
                  <p:nvPr/>
                </p:nvSpPr>
                <p:spPr>
                  <a:xfrm>
                    <a:off x="6233064" y="3855720"/>
                    <a:ext cx="828103" cy="404621"/>
                  </a:xfrm>
                  <a:custGeom>
                    <a:avLst/>
                    <a:gdLst>
                      <a:gd name="connsiteX0" fmla="*/ 818483 w 828103"/>
                      <a:gd name="connsiteY0" fmla="*/ 284702 h 404621"/>
                      <a:gd name="connsiteX1" fmla="*/ 818483 w 828103"/>
                      <a:gd name="connsiteY1" fmla="*/ 395097 h 404621"/>
                      <a:gd name="connsiteX2" fmla="*/ 9430 w 828103"/>
                      <a:gd name="connsiteY2" fmla="*/ 395097 h 404621"/>
                      <a:gd name="connsiteX3" fmla="*/ 9430 w 828103"/>
                      <a:gd name="connsiteY3" fmla="*/ 163925 h 404621"/>
                      <a:gd name="connsiteX4" fmla="*/ 64865 w 828103"/>
                      <a:gd name="connsiteY4" fmla="*/ 72200 h 404621"/>
                      <a:gd name="connsiteX5" fmla="*/ 109347 w 828103"/>
                      <a:gd name="connsiteY5" fmla="*/ 6191 h 404621"/>
                      <a:gd name="connsiteX6" fmla="*/ 102013 w 828103"/>
                      <a:gd name="connsiteY6" fmla="*/ 0 h 404621"/>
                      <a:gd name="connsiteX7" fmla="*/ 56959 w 828103"/>
                      <a:gd name="connsiteY7" fmla="*/ 66961 h 404621"/>
                      <a:gd name="connsiteX8" fmla="*/ 0 w 828103"/>
                      <a:gd name="connsiteY8" fmla="*/ 163735 h 404621"/>
                      <a:gd name="connsiteX9" fmla="*/ 0 w 828103"/>
                      <a:gd name="connsiteY9" fmla="*/ 404622 h 404621"/>
                      <a:gd name="connsiteX10" fmla="*/ 828103 w 828103"/>
                      <a:gd name="connsiteY10" fmla="*/ 404622 h 404621"/>
                      <a:gd name="connsiteX11" fmla="*/ 828103 w 828103"/>
                      <a:gd name="connsiteY11" fmla="*/ 286988 h 404621"/>
                      <a:gd name="connsiteX12" fmla="*/ 818483 w 828103"/>
                      <a:gd name="connsiteY12" fmla="*/ 284702 h 40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8103" h="404621">
                        <a:moveTo>
                          <a:pt x="818483" y="284702"/>
                        </a:moveTo>
                        <a:lnTo>
                          <a:pt x="818483" y="395097"/>
                        </a:lnTo>
                        <a:lnTo>
                          <a:pt x="9430" y="395097"/>
                        </a:lnTo>
                        <a:lnTo>
                          <a:pt x="9430" y="163925"/>
                        </a:lnTo>
                        <a:cubicBezTo>
                          <a:pt x="9811" y="161258"/>
                          <a:pt x="16002" y="146971"/>
                          <a:pt x="64865" y="72200"/>
                        </a:cubicBezTo>
                        <a:cubicBezTo>
                          <a:pt x="78391" y="51721"/>
                          <a:pt x="93250" y="29527"/>
                          <a:pt x="109347" y="6191"/>
                        </a:cubicBezTo>
                        <a:cubicBezTo>
                          <a:pt x="106871" y="4191"/>
                          <a:pt x="104394" y="2191"/>
                          <a:pt x="102013" y="0"/>
                        </a:cubicBezTo>
                        <a:cubicBezTo>
                          <a:pt x="85820" y="23717"/>
                          <a:pt x="70675" y="46196"/>
                          <a:pt x="56959" y="66961"/>
                        </a:cubicBezTo>
                        <a:cubicBezTo>
                          <a:pt x="0" y="154114"/>
                          <a:pt x="0" y="160401"/>
                          <a:pt x="0" y="163735"/>
                        </a:cubicBezTo>
                        <a:lnTo>
                          <a:pt x="0" y="404622"/>
                        </a:lnTo>
                        <a:lnTo>
                          <a:pt x="828103" y="404622"/>
                        </a:lnTo>
                        <a:lnTo>
                          <a:pt x="828103" y="286988"/>
                        </a:lnTo>
                        <a:cubicBezTo>
                          <a:pt x="824770" y="286417"/>
                          <a:pt x="821626" y="285559"/>
                          <a:pt x="818483" y="284702"/>
                        </a:cubicBezTo>
                        <a:close/>
                      </a:path>
                    </a:pathLst>
                  </a:custGeom>
                  <a:solidFill>
                    <a:srgbClr val="FFFFFF"/>
                  </a:solidFill>
                  <a:ln w="9525" cap="flat">
                    <a:noFill/>
                    <a:prstDash val="solid"/>
                    <a:miter/>
                  </a:ln>
                </p:spPr>
                <p:txBody>
                  <a:bodyPr rtlCol="0" anchor="ctr"/>
                  <a:lstStyle/>
                  <a:p>
                    <a:endParaRPr lang="zh-CN" altLang="en-US"/>
                  </a:p>
                </p:txBody>
              </p:sp>
            </p:grpSp>
            <p:grpSp>
              <p:nvGrpSpPr>
                <p:cNvPr id="24" name="组合 126">
                  <a:extLst>
                    <a:ext uri="{FF2B5EF4-FFF2-40B4-BE49-F238E27FC236}">
                      <a16:creationId xmlns="" xmlns:p14="http://schemas.microsoft.com/office/powerpoint/2010/main" xmlns:a16="http://schemas.microsoft.com/office/drawing/2014/main" id="{62CD7BAE-D5D1-4E39-9FBE-0BB137791422}"/>
                    </a:ext>
                  </a:extLst>
                </p:cNvPr>
                <p:cNvGrpSpPr/>
                <p:nvPr/>
              </p:nvGrpSpPr>
              <p:grpSpPr>
                <a:xfrm>
                  <a:off x="7283576" y="2544222"/>
                  <a:ext cx="486251" cy="1717547"/>
                  <a:chOff x="7283576" y="2544222"/>
                  <a:chExt cx="486251" cy="1717547"/>
                </a:xfrm>
                <a:solidFill>
                  <a:srgbClr val="FFFFFF"/>
                </a:solidFill>
              </p:grpSpPr>
              <p:sp>
                <p:nvSpPr>
                  <p:cNvPr id="25" name="任意多边形 127">
                    <a:extLst>
                      <a:ext uri="{FF2B5EF4-FFF2-40B4-BE49-F238E27FC236}">
                        <a16:creationId xmlns="" xmlns:p14="http://schemas.microsoft.com/office/powerpoint/2010/main" xmlns:a16="http://schemas.microsoft.com/office/drawing/2014/main" id="{2D756F9A-B401-42B7-B018-4A3A4FDAFA7F}"/>
                      </a:ext>
                    </a:extLst>
                  </p:cNvPr>
                  <p:cNvSpPr/>
                  <p:nvPr/>
                </p:nvSpPr>
                <p:spPr>
                  <a:xfrm>
                    <a:off x="7283576" y="2544222"/>
                    <a:ext cx="370332" cy="929068"/>
                  </a:xfrm>
                  <a:custGeom>
                    <a:avLst/>
                    <a:gdLst>
                      <a:gd name="connsiteX0" fmla="*/ 219266 w 370332"/>
                      <a:gd name="connsiteY0" fmla="*/ 924306 h 929068"/>
                      <a:gd name="connsiteX1" fmla="*/ 228791 w 370332"/>
                      <a:gd name="connsiteY1" fmla="*/ 929069 h 929068"/>
                      <a:gd name="connsiteX2" fmla="*/ 228791 w 370332"/>
                      <a:gd name="connsiteY2" fmla="*/ 393573 h 929068"/>
                      <a:gd name="connsiteX3" fmla="*/ 9525 w 370332"/>
                      <a:gd name="connsiteY3" fmla="*/ 393573 h 929068"/>
                      <a:gd name="connsiteX4" fmla="*/ 9525 w 370332"/>
                      <a:gd name="connsiteY4" fmla="*/ 222790 h 929068"/>
                      <a:gd name="connsiteX5" fmla="*/ 183928 w 370332"/>
                      <a:gd name="connsiteY5" fmla="*/ 152305 h 929068"/>
                      <a:gd name="connsiteX6" fmla="*/ 304800 w 370332"/>
                      <a:gd name="connsiteY6" fmla="*/ 9525 h 929068"/>
                      <a:gd name="connsiteX7" fmla="*/ 369094 w 370332"/>
                      <a:gd name="connsiteY7" fmla="*/ 9525 h 929068"/>
                      <a:gd name="connsiteX8" fmla="*/ 370332 w 370332"/>
                      <a:gd name="connsiteY8" fmla="*/ 0 h 929068"/>
                      <a:gd name="connsiteX9" fmla="*/ 298609 w 370332"/>
                      <a:gd name="connsiteY9" fmla="*/ 0 h 929068"/>
                      <a:gd name="connsiteX10" fmla="*/ 297371 w 370332"/>
                      <a:gd name="connsiteY10" fmla="*/ 2857 h 929068"/>
                      <a:gd name="connsiteX11" fmla="*/ 178403 w 370332"/>
                      <a:gd name="connsiteY11" fmla="*/ 144590 h 929068"/>
                      <a:gd name="connsiteX12" fmla="*/ 4191 w 370332"/>
                      <a:gd name="connsiteY12" fmla="*/ 213931 h 929068"/>
                      <a:gd name="connsiteX13" fmla="*/ 0 w 370332"/>
                      <a:gd name="connsiteY13" fmla="*/ 214408 h 929068"/>
                      <a:gd name="connsiteX14" fmla="*/ 0 w 370332"/>
                      <a:gd name="connsiteY14" fmla="*/ 403193 h 929068"/>
                      <a:gd name="connsiteX15" fmla="*/ 219266 w 370332"/>
                      <a:gd name="connsiteY15" fmla="*/ 403193 h 929068"/>
                      <a:gd name="connsiteX16" fmla="*/ 219266 w 370332"/>
                      <a:gd name="connsiteY16" fmla="*/ 924306 h 929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0332" h="929068">
                        <a:moveTo>
                          <a:pt x="219266" y="924306"/>
                        </a:moveTo>
                        <a:cubicBezTo>
                          <a:pt x="222504" y="925735"/>
                          <a:pt x="225647" y="927354"/>
                          <a:pt x="228791" y="929069"/>
                        </a:cubicBezTo>
                        <a:lnTo>
                          <a:pt x="228791" y="393573"/>
                        </a:lnTo>
                        <a:lnTo>
                          <a:pt x="9525" y="393573"/>
                        </a:lnTo>
                        <a:lnTo>
                          <a:pt x="9525" y="222790"/>
                        </a:lnTo>
                        <a:cubicBezTo>
                          <a:pt x="70295" y="214884"/>
                          <a:pt x="128873" y="191167"/>
                          <a:pt x="183928" y="152305"/>
                        </a:cubicBezTo>
                        <a:cubicBezTo>
                          <a:pt x="239268" y="113157"/>
                          <a:pt x="279940" y="65151"/>
                          <a:pt x="304800" y="9525"/>
                        </a:cubicBezTo>
                        <a:lnTo>
                          <a:pt x="369094" y="9525"/>
                        </a:lnTo>
                        <a:cubicBezTo>
                          <a:pt x="369475" y="6382"/>
                          <a:pt x="369761" y="3143"/>
                          <a:pt x="370332" y="0"/>
                        </a:cubicBezTo>
                        <a:lnTo>
                          <a:pt x="298609" y="0"/>
                        </a:lnTo>
                        <a:lnTo>
                          <a:pt x="297371" y="2857"/>
                        </a:lnTo>
                        <a:cubicBezTo>
                          <a:pt x="273368" y="58102"/>
                          <a:pt x="233363" y="105727"/>
                          <a:pt x="178403" y="144590"/>
                        </a:cubicBezTo>
                        <a:cubicBezTo>
                          <a:pt x="123444" y="183451"/>
                          <a:pt x="64865" y="206788"/>
                          <a:pt x="4191" y="213931"/>
                        </a:cubicBezTo>
                        <a:lnTo>
                          <a:pt x="0" y="214408"/>
                        </a:lnTo>
                        <a:lnTo>
                          <a:pt x="0" y="403193"/>
                        </a:lnTo>
                        <a:lnTo>
                          <a:pt x="219266" y="403193"/>
                        </a:lnTo>
                        <a:lnTo>
                          <a:pt x="219266" y="924306"/>
                        </a:lnTo>
                        <a:close/>
                      </a:path>
                    </a:pathLst>
                  </a:custGeom>
                  <a:solidFill>
                    <a:srgbClr val="9BE9EC">
                      <a:alpha val="50000"/>
                    </a:srgbClr>
                  </a:solidFill>
                  <a:ln w="9525" cap="flat">
                    <a:noFill/>
                    <a:prstDash val="solid"/>
                    <a:miter/>
                  </a:ln>
                </p:spPr>
                <p:txBody>
                  <a:bodyPr rtlCol="0" anchor="ctr"/>
                  <a:lstStyle/>
                  <a:p>
                    <a:endParaRPr lang="zh-CN" altLang="en-US"/>
                  </a:p>
                </p:txBody>
              </p:sp>
              <p:sp>
                <p:nvSpPr>
                  <p:cNvPr id="26" name="任意多边形 128">
                    <a:extLst>
                      <a:ext uri="{FF2B5EF4-FFF2-40B4-BE49-F238E27FC236}">
                        <a16:creationId xmlns="" xmlns:p14="http://schemas.microsoft.com/office/powerpoint/2010/main" xmlns:a16="http://schemas.microsoft.com/office/drawing/2014/main" id="{7616799D-A65F-497E-96F4-6AD6FAB0F5F5}"/>
                      </a:ext>
                    </a:extLst>
                  </p:cNvPr>
                  <p:cNvSpPr/>
                  <p:nvPr/>
                </p:nvSpPr>
                <p:spPr>
                  <a:xfrm>
                    <a:off x="7502842" y="3746373"/>
                    <a:ext cx="266985" cy="515397"/>
                  </a:xfrm>
                  <a:custGeom>
                    <a:avLst/>
                    <a:gdLst>
                      <a:gd name="connsiteX0" fmla="*/ 257365 w 266985"/>
                      <a:gd name="connsiteY0" fmla="*/ 188309 h 515397"/>
                      <a:gd name="connsiteX1" fmla="*/ 257365 w 266985"/>
                      <a:gd name="connsiteY1" fmla="*/ 505777 h 515397"/>
                      <a:gd name="connsiteX2" fmla="*/ 9525 w 266985"/>
                      <a:gd name="connsiteY2" fmla="*/ 505777 h 515397"/>
                      <a:gd name="connsiteX3" fmla="*/ 9525 w 266985"/>
                      <a:gd name="connsiteY3" fmla="*/ 0 h 515397"/>
                      <a:gd name="connsiteX4" fmla="*/ 0 w 266985"/>
                      <a:gd name="connsiteY4" fmla="*/ 4667 h 515397"/>
                      <a:gd name="connsiteX5" fmla="*/ 0 w 266985"/>
                      <a:gd name="connsiteY5" fmla="*/ 515398 h 515397"/>
                      <a:gd name="connsiteX6" fmla="*/ 266986 w 266985"/>
                      <a:gd name="connsiteY6" fmla="*/ 515398 h 515397"/>
                      <a:gd name="connsiteX7" fmla="*/ 266986 w 266985"/>
                      <a:gd name="connsiteY7" fmla="*/ 192119 h 515397"/>
                      <a:gd name="connsiteX8" fmla="*/ 257365 w 266985"/>
                      <a:gd name="connsiteY8" fmla="*/ 188309 h 51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985" h="515397">
                        <a:moveTo>
                          <a:pt x="257365" y="188309"/>
                        </a:moveTo>
                        <a:lnTo>
                          <a:pt x="257365" y="505777"/>
                        </a:lnTo>
                        <a:lnTo>
                          <a:pt x="9525" y="505777"/>
                        </a:lnTo>
                        <a:lnTo>
                          <a:pt x="9525" y="0"/>
                        </a:lnTo>
                        <a:cubicBezTo>
                          <a:pt x="6382" y="1619"/>
                          <a:pt x="3238" y="3143"/>
                          <a:pt x="0" y="4667"/>
                        </a:cubicBezTo>
                        <a:lnTo>
                          <a:pt x="0" y="515398"/>
                        </a:lnTo>
                        <a:lnTo>
                          <a:pt x="266986" y="515398"/>
                        </a:lnTo>
                        <a:lnTo>
                          <a:pt x="266986" y="192119"/>
                        </a:lnTo>
                        <a:cubicBezTo>
                          <a:pt x="263747" y="190881"/>
                          <a:pt x="260509" y="189738"/>
                          <a:pt x="257365" y="188309"/>
                        </a:cubicBezTo>
                        <a:close/>
                      </a:path>
                    </a:pathLst>
                  </a:custGeom>
                  <a:solidFill>
                    <a:srgbClr val="FFFFFF"/>
                  </a:solidFill>
                  <a:ln w="9525" cap="flat">
                    <a:noFill/>
                    <a:prstDash val="solid"/>
                    <a:miter/>
                  </a:ln>
                </p:spPr>
                <p:txBody>
                  <a:bodyPr rtlCol="0" anchor="ctr"/>
                  <a:lstStyle/>
                  <a:p>
                    <a:endParaRPr lang="zh-CN" altLang="en-US"/>
                  </a:p>
                </p:txBody>
              </p:sp>
              <p:sp>
                <p:nvSpPr>
                  <p:cNvPr id="27" name="任意多边形 129">
                    <a:extLst>
                      <a:ext uri="{FF2B5EF4-FFF2-40B4-BE49-F238E27FC236}">
                        <a16:creationId xmlns="" xmlns:p14="http://schemas.microsoft.com/office/powerpoint/2010/main" xmlns:a16="http://schemas.microsoft.com/office/drawing/2014/main" id="{08EBE82D-2C41-4AEF-A48D-E53488499106}"/>
                      </a:ext>
                    </a:extLst>
                  </p:cNvPr>
                  <p:cNvSpPr/>
                  <p:nvPr/>
                </p:nvSpPr>
                <p:spPr>
                  <a:xfrm>
                    <a:off x="7760207" y="2722244"/>
                    <a:ext cx="9525" cy="929544"/>
                  </a:xfrm>
                  <a:custGeom>
                    <a:avLst/>
                    <a:gdLst>
                      <a:gd name="connsiteX0" fmla="*/ 9525 w 9525"/>
                      <a:gd name="connsiteY0" fmla="*/ 925735 h 929544"/>
                      <a:gd name="connsiteX1" fmla="*/ 9525 w 9525"/>
                      <a:gd name="connsiteY1" fmla="*/ 2477 h 929544"/>
                      <a:gd name="connsiteX2" fmla="*/ 0 w 9525"/>
                      <a:gd name="connsiteY2" fmla="*/ 0 h 929544"/>
                      <a:gd name="connsiteX3" fmla="*/ 0 w 9525"/>
                      <a:gd name="connsiteY3" fmla="*/ 929545 h 929544"/>
                      <a:gd name="connsiteX4" fmla="*/ 9525 w 9525"/>
                      <a:gd name="connsiteY4" fmla="*/ 925735 h 929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29544">
                        <a:moveTo>
                          <a:pt x="9525" y="925735"/>
                        </a:moveTo>
                        <a:lnTo>
                          <a:pt x="9525" y="2477"/>
                        </a:lnTo>
                        <a:cubicBezTo>
                          <a:pt x="6287" y="1715"/>
                          <a:pt x="3143" y="953"/>
                          <a:pt x="0" y="0"/>
                        </a:cubicBezTo>
                        <a:lnTo>
                          <a:pt x="0" y="929545"/>
                        </a:lnTo>
                        <a:cubicBezTo>
                          <a:pt x="3143" y="928116"/>
                          <a:pt x="6382" y="926878"/>
                          <a:pt x="9525" y="925735"/>
                        </a:cubicBezTo>
                        <a:close/>
                      </a:path>
                    </a:pathLst>
                  </a:custGeom>
                  <a:solidFill>
                    <a:srgbClr val="FFFFFF"/>
                  </a:solidFill>
                  <a:ln w="9525" cap="flat">
                    <a:noFill/>
                    <a:prstDash val="solid"/>
                    <a:miter/>
                  </a:ln>
                </p:spPr>
                <p:txBody>
                  <a:bodyPr rtlCol="0" anchor="ctr"/>
                  <a:lstStyle/>
                  <a:p>
                    <a:endParaRPr lang="zh-CN" altLang="en-US"/>
                  </a:p>
                </p:txBody>
              </p:sp>
            </p:grpSp>
          </p:grpSp>
        </p:grpSp>
      </p:grpSp>
    </p:spTree>
    <p:custDataLst>
      <p:tags r:id="rId1"/>
    </p:custDataLst>
    <p:extLst>
      <p:ext uri="{BB962C8B-B14F-4D97-AF65-F5344CB8AC3E}">
        <p14:creationId xmlns:p14="http://schemas.microsoft.com/office/powerpoint/2010/main" val="4231511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mtClean="0"/>
              <a:t>.</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2" name="标题 1"/>
          <p:cNvSpPr>
            <a:spLocks noGrp="1"/>
          </p:cNvSpPr>
          <p:nvPr>
            <p:ph type="title"/>
          </p:nvPr>
        </p:nvSpPr>
        <p:spPr/>
        <p:txBody>
          <a:bodyPr/>
          <a:lstStyle/>
          <a:p>
            <a:r>
              <a:rPr lang="en-US" altLang="zh-CN" dirty="0" smtClean="0"/>
              <a:t>3</a:t>
            </a:r>
            <a:r>
              <a:rPr lang="en-US" altLang="zh-CN" dirty="0"/>
              <a:t>.</a:t>
            </a:r>
            <a:r>
              <a:rPr lang="zh-CN" altLang="en-US" dirty="0"/>
              <a:t>分布式表示 </a:t>
            </a:r>
            <a:r>
              <a:rPr lang="en-US" altLang="zh-CN" dirty="0"/>
              <a:t>- </a:t>
            </a:r>
            <a:r>
              <a:rPr lang="zh-CN" altLang="en-US" dirty="0"/>
              <a:t>共现矩阵</a:t>
            </a:r>
            <a:endParaRPr lang="zh-CN" altLang="en-US" dirty="0"/>
          </a:p>
        </p:txBody>
      </p:sp>
      <p:sp>
        <p:nvSpPr>
          <p:cNvPr id="5" name="內容版面配置區 4"/>
          <p:cNvSpPr>
            <a:spLocks noGrp="1"/>
          </p:cNvSpPr>
          <p:nvPr>
            <p:ph sz="quarter" idx="13"/>
          </p:nvPr>
        </p:nvSpPr>
        <p:spPr/>
        <p:txBody>
          <a:bodyPr/>
          <a:lstStyle/>
          <a:p>
            <a:r>
              <a:rPr lang="zh-TW" altLang="en-US" dirty="0"/>
              <a:t>共现矩阵顾名思义就是共同出现的意思</a:t>
            </a:r>
          </a:p>
          <a:p>
            <a:r>
              <a:rPr lang="zh-TW" altLang="en-US" dirty="0"/>
              <a:t>局域窗中的</a:t>
            </a:r>
            <a:r>
              <a:rPr lang="en-US" altLang="zh-TW" dirty="0"/>
              <a:t>word-word</a:t>
            </a:r>
            <a:r>
              <a:rPr lang="zh-TW" altLang="en-US" dirty="0"/>
              <a:t>共现矩阵可以挖掘语法和语义信息，</a:t>
            </a:r>
            <a:r>
              <a:rPr lang="zh-TW" altLang="en-US" b="1" dirty="0"/>
              <a:t>例如：</a:t>
            </a:r>
            <a:endParaRPr lang="zh-TW" altLang="en-US" dirty="0"/>
          </a:p>
          <a:p>
            <a:r>
              <a:rPr lang="en-US" altLang="zh-TW" dirty="0"/>
              <a:t>I like deep learning.</a:t>
            </a:r>
          </a:p>
          <a:p>
            <a:r>
              <a:rPr lang="en-US" altLang="zh-TW" dirty="0"/>
              <a:t>I like NLP.</a:t>
            </a:r>
          </a:p>
          <a:p>
            <a:r>
              <a:rPr lang="en-US" altLang="zh-TW" dirty="0"/>
              <a:t>I enjoy flying</a:t>
            </a:r>
          </a:p>
          <a:p>
            <a:r>
              <a:rPr lang="zh-TW" altLang="en-US" dirty="0"/>
              <a:t>有以上三句话，设置滑窗为</a:t>
            </a:r>
            <a:r>
              <a:rPr lang="en-US" altLang="zh-TW" dirty="0"/>
              <a:t>2</a:t>
            </a:r>
            <a:r>
              <a:rPr lang="zh-TW" altLang="en-US" dirty="0"/>
              <a:t>，可以得到一个词典：</a:t>
            </a:r>
            <a:r>
              <a:rPr lang="en-US" altLang="zh-TW" b="1" dirty="0"/>
              <a:t>{"I </a:t>
            </a:r>
            <a:r>
              <a:rPr lang="en-US" altLang="zh-TW" b="1" dirty="0" err="1"/>
              <a:t>like","like</a:t>
            </a:r>
            <a:r>
              <a:rPr lang="en-US" altLang="zh-TW" b="1" dirty="0"/>
              <a:t> </a:t>
            </a:r>
            <a:r>
              <a:rPr lang="en-US" altLang="zh-TW" b="1" dirty="0" err="1"/>
              <a:t>deep","deep</a:t>
            </a:r>
            <a:r>
              <a:rPr lang="en-US" altLang="zh-TW" b="1" dirty="0"/>
              <a:t> </a:t>
            </a:r>
            <a:r>
              <a:rPr lang="en-US" altLang="zh-TW" b="1" dirty="0" err="1"/>
              <a:t>learning","like</a:t>
            </a:r>
            <a:r>
              <a:rPr lang="en-US" altLang="zh-TW" b="1" dirty="0"/>
              <a:t> NLP","I </a:t>
            </a:r>
            <a:r>
              <a:rPr lang="en-US" altLang="zh-TW" b="1" dirty="0" err="1"/>
              <a:t>enjoy","enjoy</a:t>
            </a:r>
            <a:r>
              <a:rPr lang="en-US" altLang="zh-TW" b="1" dirty="0"/>
              <a:t> </a:t>
            </a:r>
            <a:r>
              <a:rPr lang="en-US" altLang="zh-TW" b="1" dirty="0" err="1"/>
              <a:t>flying","I</a:t>
            </a:r>
            <a:r>
              <a:rPr lang="en-US" altLang="zh-TW" b="1" dirty="0"/>
              <a:t> like"}</a:t>
            </a:r>
            <a:r>
              <a:rPr lang="zh-TW" altLang="en-US" dirty="0"/>
              <a:t>。</a:t>
            </a:r>
          </a:p>
          <a:p>
            <a:r>
              <a:rPr lang="zh-TW" altLang="en-US" dirty="0"/>
              <a:t>我们可以得到一个共现矩阵</a:t>
            </a:r>
            <a:r>
              <a:rPr lang="en-US" altLang="zh-TW" dirty="0"/>
              <a:t>(</a:t>
            </a:r>
            <a:r>
              <a:rPr lang="zh-TW" altLang="en-US" dirty="0"/>
              <a:t>对称矩阵</a:t>
            </a:r>
            <a:r>
              <a:rPr lang="en-US" altLang="zh-TW" dirty="0"/>
              <a:t>)</a:t>
            </a:r>
            <a:r>
              <a:rPr lang="zh-TW" altLang="en-US" dirty="0"/>
              <a:t>：</a:t>
            </a:r>
          </a:p>
          <a:p>
            <a:endParaRPr lang="en-US" altLang="zh-TW" dirty="0" smtClean="0"/>
          </a:p>
        </p:txBody>
      </p:sp>
    </p:spTree>
    <p:custDataLst>
      <p:tags r:id="rId1"/>
    </p:custDataLst>
    <p:extLst>
      <p:ext uri="{BB962C8B-B14F-4D97-AF65-F5344CB8AC3E}">
        <p14:creationId xmlns:p14="http://schemas.microsoft.com/office/powerpoint/2010/main" val="864655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mtClean="0"/>
              <a:t>.</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2" name="标题 1"/>
          <p:cNvSpPr>
            <a:spLocks noGrp="1"/>
          </p:cNvSpPr>
          <p:nvPr>
            <p:ph type="title"/>
          </p:nvPr>
        </p:nvSpPr>
        <p:spPr/>
        <p:txBody>
          <a:bodyPr/>
          <a:lstStyle/>
          <a:p>
            <a:r>
              <a:rPr lang="en-US" altLang="zh-CN" dirty="0" smtClean="0"/>
              <a:t>3</a:t>
            </a:r>
            <a:r>
              <a:rPr lang="en-US" altLang="zh-CN" dirty="0"/>
              <a:t>.</a:t>
            </a:r>
            <a:r>
              <a:rPr lang="zh-CN" altLang="en-US" dirty="0"/>
              <a:t>分布式表示 </a:t>
            </a:r>
            <a:r>
              <a:rPr lang="en-US" altLang="zh-CN" dirty="0"/>
              <a:t>- </a:t>
            </a:r>
            <a:r>
              <a:rPr lang="zh-CN" altLang="en-US" dirty="0"/>
              <a:t>共现矩阵</a:t>
            </a:r>
            <a:endParaRPr lang="zh-CN" altLang="en-US" dirty="0"/>
          </a:p>
        </p:txBody>
      </p:sp>
      <p:sp>
        <p:nvSpPr>
          <p:cNvPr id="5" name="內容版面配置區 4"/>
          <p:cNvSpPr>
            <a:spLocks noGrp="1"/>
          </p:cNvSpPr>
          <p:nvPr>
            <p:ph sz="quarter" idx="13"/>
          </p:nvPr>
        </p:nvSpPr>
        <p:spPr/>
        <p:txBody>
          <a:bodyPr/>
          <a:lstStyle/>
          <a:p>
            <a:r>
              <a:rPr lang="zh-CN" altLang="en-US" dirty="0"/>
              <a:t>中间的每个格子表示的是行和列组成的词组在词典中共同出现的次数，也就体现了</a:t>
            </a:r>
            <a:r>
              <a:rPr lang="zh-CN" altLang="en-US" b="1" dirty="0"/>
              <a:t>共现</a:t>
            </a:r>
            <a:r>
              <a:rPr lang="zh-CN" altLang="en-US" dirty="0"/>
              <a:t>的特性。</a:t>
            </a:r>
          </a:p>
          <a:p>
            <a:pPr marL="0" indent="0">
              <a:buNone/>
            </a:pPr>
            <a:r>
              <a:rPr lang="zh-CN" altLang="en-US" dirty="0"/>
              <a:t/>
            </a:r>
            <a:br>
              <a:rPr lang="zh-CN" altLang="en-US" dirty="0"/>
            </a:br>
            <a:endParaRPr lang="zh-TW" altLang="en-US" dirty="0"/>
          </a:p>
        </p:txBody>
      </p:sp>
      <p:pic>
        <p:nvPicPr>
          <p:cNvPr id="9218" name="Picture 2" descr="E:\Delete\git_r\two_month_report\202011_2021_1\12_7_to_12_11_sixth\img\common_show_matrix_e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638" y="1747838"/>
            <a:ext cx="8982075" cy="41814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61559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mtClean="0"/>
              <a:t>.</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2" name="标题 1"/>
          <p:cNvSpPr>
            <a:spLocks noGrp="1"/>
          </p:cNvSpPr>
          <p:nvPr>
            <p:ph type="title"/>
          </p:nvPr>
        </p:nvSpPr>
        <p:spPr/>
        <p:txBody>
          <a:bodyPr/>
          <a:lstStyle/>
          <a:p>
            <a:r>
              <a:rPr lang="en-US" altLang="zh-CN" dirty="0" smtClean="0"/>
              <a:t>3</a:t>
            </a:r>
            <a:r>
              <a:rPr lang="en-US" altLang="zh-CN" dirty="0"/>
              <a:t>.</a:t>
            </a:r>
            <a:r>
              <a:rPr lang="zh-CN" altLang="en-US" dirty="0"/>
              <a:t>分布式表示 </a:t>
            </a:r>
            <a:r>
              <a:rPr lang="en-US" altLang="zh-CN" dirty="0"/>
              <a:t>- </a:t>
            </a:r>
            <a:r>
              <a:rPr lang="zh-CN" altLang="en-US" dirty="0" smtClean="0"/>
              <a:t>共现矩阵</a:t>
            </a:r>
            <a:endParaRPr lang="zh-CN" altLang="en-US" dirty="0"/>
          </a:p>
        </p:txBody>
      </p:sp>
      <p:sp>
        <p:nvSpPr>
          <p:cNvPr id="5" name="內容版面配置區 4"/>
          <p:cNvSpPr>
            <a:spLocks noGrp="1"/>
          </p:cNvSpPr>
          <p:nvPr>
            <p:ph sz="quarter" idx="13"/>
          </p:nvPr>
        </p:nvSpPr>
        <p:spPr/>
        <p:txBody>
          <a:bodyPr/>
          <a:lstStyle/>
          <a:p>
            <a:r>
              <a:rPr lang="zh-CN" altLang="en-US" dirty="0"/>
              <a:t/>
            </a:r>
            <a:br>
              <a:rPr lang="zh-CN" altLang="en-US" dirty="0"/>
            </a:br>
            <a:r>
              <a:rPr lang="zh-CN" altLang="en-US" b="1" dirty="0"/>
              <a:t>存在的问题：</a:t>
            </a:r>
            <a:endParaRPr lang="zh-CN" altLang="en-US" dirty="0"/>
          </a:p>
          <a:p>
            <a:r>
              <a:rPr lang="zh-CN" altLang="en-US" dirty="0"/>
              <a:t>向量维数随着词典大小线性增长。</a:t>
            </a:r>
          </a:p>
          <a:p>
            <a:r>
              <a:rPr lang="zh-CN" altLang="en-US" dirty="0"/>
              <a:t>存储整个词典的空间消耗非常大。</a:t>
            </a:r>
          </a:p>
          <a:p>
            <a:r>
              <a:rPr lang="zh-CN" altLang="en-US" dirty="0"/>
              <a:t>一些模型如文本分类模型会面临稀疏性问题。</a:t>
            </a:r>
          </a:p>
          <a:p>
            <a:r>
              <a:rPr lang="zh-CN" altLang="en-US" b="1" dirty="0"/>
              <a:t>模型会欠稳定，每新增一份语料进来，稳定性就会变化。</a:t>
            </a:r>
            <a:endParaRPr lang="zh-CN" altLang="en-US" dirty="0"/>
          </a:p>
          <a:p>
            <a:r>
              <a:rPr lang="zh-CN" altLang="en-US" dirty="0"/>
              <a:t/>
            </a:r>
            <a:br>
              <a:rPr lang="zh-CN" altLang="en-US" dirty="0"/>
            </a:br>
            <a:endParaRPr lang="zh-TW" altLang="en-US" dirty="0"/>
          </a:p>
        </p:txBody>
      </p:sp>
    </p:spTree>
    <p:custDataLst>
      <p:tags r:id="rId1"/>
    </p:custDataLst>
    <p:extLst>
      <p:ext uri="{BB962C8B-B14F-4D97-AF65-F5344CB8AC3E}">
        <p14:creationId xmlns:p14="http://schemas.microsoft.com/office/powerpoint/2010/main" val="1900656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神经网络表示 </a:t>
            </a:r>
            <a:r>
              <a:rPr lang="en-US" altLang="zh-CN" dirty="0"/>
              <a:t>- NNLM</a:t>
            </a:r>
            <a:endParaRPr lang="zh-CN" altLang="en-US" dirty="0"/>
          </a:p>
        </p:txBody>
      </p:sp>
      <p:sp>
        <p:nvSpPr>
          <p:cNvPr id="6" name="文本占位符 5"/>
          <p:cNvSpPr>
            <a:spLocks noGrp="1"/>
          </p:cNvSpPr>
          <p:nvPr>
            <p:ph type="body" idx="1"/>
          </p:nvPr>
        </p:nvSpPr>
        <p:spPr/>
        <p:txBody>
          <a:bodyPr/>
          <a:lstStyle/>
          <a:p>
            <a:pPr lvl="0">
              <a:lnSpc>
                <a:spcPct val="100000"/>
              </a:lnSpc>
            </a:pPr>
            <a:r>
              <a:rPr lang="en-US" altLang="zh-CN" dirty="0" smtClean="0"/>
              <a:t>Not to talk to much for this </a:t>
            </a:r>
            <a:r>
              <a:rPr lang="en-US" altLang="zh-CN" dirty="0" err="1" smtClean="0"/>
              <a:t>chapater</a:t>
            </a:r>
            <a:endParaRPr lang="zh-CN" altLang="en-US" dirty="0"/>
          </a:p>
        </p:txBody>
      </p:sp>
      <p:sp>
        <p:nvSpPr>
          <p:cNvPr id="9" name="文本框 8">
            <a:extLst>
              <a:ext uri="{FF2B5EF4-FFF2-40B4-BE49-F238E27FC236}">
                <a16:creationId xmlns:a16="http://schemas.microsoft.com/office/drawing/2014/main" xmlns:p14="http://schemas.microsoft.com/office/powerpoint/2010/main" xmlns="" id="{04F69230-F3A6-4586-9371-A858F4763E9F}"/>
              </a:ext>
            </a:extLst>
          </p:cNvPr>
          <p:cNvSpPr txBox="1"/>
          <p:nvPr/>
        </p:nvSpPr>
        <p:spPr>
          <a:xfrm>
            <a:off x="4372784" y="3145769"/>
            <a:ext cx="1023516" cy="889909"/>
          </a:xfrm>
          <a:prstGeom prst="rect">
            <a:avLst/>
          </a:prstGeom>
          <a:noFill/>
          <a:ln w="117475">
            <a:noFill/>
          </a:ln>
        </p:spPr>
        <p:txBody>
          <a:bodyPr wrap="none" rtlCol="0">
            <a:prstTxWarp prst="textPlain">
              <a:avLst/>
            </a:prstTxWarp>
            <a:spAutoFit/>
          </a:bodyPr>
          <a:lstStyle/>
          <a:p>
            <a:r>
              <a:rPr lang="en-US" altLang="zh-CN" spc="100" dirty="0" smtClean="0">
                <a:latin typeface="Impact" panose="020B0806030902050204" pitchFamily="34" charset="0"/>
                <a:cs typeface="Arial" panose="020B0604020202020204" pitchFamily="34" charset="0"/>
              </a:rPr>
              <a:t>/</a:t>
            </a:r>
            <a:r>
              <a:rPr lang="en-US" altLang="zh-CN" sz="100" spc="100" dirty="0" smtClean="0">
                <a:latin typeface="Impact" panose="020B0806030902050204" pitchFamily="34" charset="0"/>
                <a:cs typeface="Arial" panose="020B0604020202020204" pitchFamily="34" charset="0"/>
              </a:rPr>
              <a:t> </a:t>
            </a:r>
            <a:r>
              <a:rPr lang="en-US" altLang="zh-CN" spc="100" dirty="0" smtClean="0">
                <a:latin typeface="Impact" panose="020B0806030902050204" pitchFamily="34" charset="0"/>
                <a:cs typeface="Arial" panose="020B0604020202020204" pitchFamily="34" charset="0"/>
              </a:rPr>
              <a:t>04</a:t>
            </a:r>
            <a:endParaRPr lang="zh-CN" altLang="en-US" spc="100" dirty="0">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762007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smtClean="0"/>
              <a:t>www</a:t>
            </a:r>
            <a:r>
              <a:rPr lang="en-US" altLang="zh-CN" dirty="0" smtClean="0"/>
              <a:t>.</a:t>
            </a:r>
            <a:r>
              <a:rPr lang="en-US" altLang="zh-CN" sz="100" dirty="0" smtClean="0"/>
              <a:t> </a:t>
            </a:r>
            <a:r>
              <a:rPr lang="en-US" altLang="zh-CN" dirty="0"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2" name="标题 1"/>
          <p:cNvSpPr>
            <a:spLocks noGrp="1"/>
          </p:cNvSpPr>
          <p:nvPr>
            <p:ph type="title"/>
          </p:nvPr>
        </p:nvSpPr>
        <p:spPr/>
        <p:txBody>
          <a:bodyPr/>
          <a:lstStyle/>
          <a:p>
            <a:r>
              <a:rPr lang="en-US" altLang="zh-CN" dirty="0"/>
              <a:t>4.</a:t>
            </a:r>
            <a:r>
              <a:rPr lang="zh-CN" altLang="en-US" dirty="0"/>
              <a:t>神经网络表示 </a:t>
            </a:r>
            <a:r>
              <a:rPr lang="en-US" altLang="zh-CN" dirty="0"/>
              <a:t>- NNLM</a:t>
            </a:r>
            <a:endParaRPr lang="zh-CN" altLang="en-US" dirty="0"/>
          </a:p>
        </p:txBody>
      </p:sp>
      <p:sp>
        <p:nvSpPr>
          <p:cNvPr id="5" name="內容版面配置區 4"/>
          <p:cNvSpPr>
            <a:spLocks noGrp="1"/>
          </p:cNvSpPr>
          <p:nvPr>
            <p:ph sz="quarter" idx="13"/>
          </p:nvPr>
        </p:nvSpPr>
        <p:spPr/>
        <p:txBody>
          <a:bodyPr/>
          <a:lstStyle/>
          <a:p>
            <a:r>
              <a:rPr lang="en-US" altLang="zh-CN" dirty="0"/>
              <a:t>NNLM (Neural Network Language model)</a:t>
            </a:r>
            <a:r>
              <a:rPr lang="zh-CN" altLang="en-US" dirty="0"/>
              <a:t>，神经网络语言模型是</a:t>
            </a:r>
            <a:r>
              <a:rPr lang="en-US" altLang="zh-CN" dirty="0"/>
              <a:t>03</a:t>
            </a:r>
            <a:r>
              <a:rPr lang="zh-CN" altLang="en-US" dirty="0"/>
              <a:t>年提出来的</a:t>
            </a:r>
            <a:r>
              <a:rPr lang="zh-CN" altLang="en-US" dirty="0" smtClean="0"/>
              <a:t>，</a:t>
            </a:r>
            <a:endParaRPr lang="en-US" altLang="zh-CN" dirty="0" smtClean="0"/>
          </a:p>
          <a:p>
            <a:r>
              <a:rPr lang="zh-CN" altLang="en-US" dirty="0" smtClean="0"/>
              <a:t>通</a:t>
            </a:r>
            <a:r>
              <a:rPr lang="zh-CN" altLang="en-US" dirty="0"/>
              <a:t>过训练得到中间产物</a:t>
            </a:r>
            <a:r>
              <a:rPr lang="en-US" altLang="zh-CN" dirty="0"/>
              <a:t>--</a:t>
            </a:r>
            <a:r>
              <a:rPr lang="zh-CN" altLang="en-US" dirty="0"/>
              <a:t>词向量矩阵，这就是我们要得到的文本表示向量矩阵。</a:t>
            </a:r>
          </a:p>
          <a:p>
            <a:r>
              <a:rPr lang="en-US" altLang="zh-CN" dirty="0"/>
              <a:t>NNLM</a:t>
            </a:r>
            <a:r>
              <a:rPr lang="zh-CN" altLang="en-US" dirty="0"/>
              <a:t>说的是定义一个前向窗口大小，其实和上面提到的窗口是一个意思</a:t>
            </a:r>
            <a:r>
              <a:rPr lang="zh-CN" altLang="en-US" dirty="0" smtClean="0"/>
              <a:t>。</a:t>
            </a:r>
            <a:endParaRPr lang="en-US" altLang="zh-CN" dirty="0" smtClean="0"/>
          </a:p>
          <a:p>
            <a:r>
              <a:rPr lang="zh-CN" altLang="en-US" dirty="0" smtClean="0"/>
              <a:t>把</a:t>
            </a:r>
            <a:r>
              <a:rPr lang="zh-CN" altLang="en-US" dirty="0"/>
              <a:t>这个窗口中最后一个词当做</a:t>
            </a:r>
            <a:r>
              <a:rPr lang="en-US" altLang="zh-CN" dirty="0"/>
              <a:t>y</a:t>
            </a:r>
            <a:r>
              <a:rPr lang="zh-CN" altLang="en-US" dirty="0"/>
              <a:t>，把之前的词当做输入</a:t>
            </a:r>
            <a:r>
              <a:rPr lang="en-US" altLang="zh-CN" dirty="0"/>
              <a:t>x</a:t>
            </a:r>
            <a:r>
              <a:rPr lang="zh-CN" altLang="en-US" dirty="0"/>
              <a:t>，通俗来说就是预测这个窗口中最后一个词出现概率的模型。</a:t>
            </a:r>
          </a:p>
          <a:p>
            <a:endParaRPr lang="zh-TW" altLang="en-US" dirty="0"/>
          </a:p>
        </p:txBody>
      </p:sp>
      <p:pic>
        <p:nvPicPr>
          <p:cNvPr id="10242" name="Picture 2" descr="E:\Delete\git_r\two_month_report\202011_2021_1\12_7_to_12_11_sixth\img\NNLM_E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524" y="3328988"/>
            <a:ext cx="5400675" cy="225198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8431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1000"/>
                                        <p:tgtEl>
                                          <p:spTgt spid="10242"/>
                                        </p:tgtEl>
                                      </p:cBhvr>
                                    </p:animEffect>
                                    <p:anim calcmode="lin" valueType="num">
                                      <p:cBhvr>
                                        <p:cTn id="8" dur="1000" fill="hold"/>
                                        <p:tgtEl>
                                          <p:spTgt spid="10242"/>
                                        </p:tgtEl>
                                        <p:attrNameLst>
                                          <p:attrName>ppt_x</p:attrName>
                                        </p:attrNameLst>
                                      </p:cBhvr>
                                      <p:tavLst>
                                        <p:tav tm="0">
                                          <p:val>
                                            <p:strVal val="#ppt_x"/>
                                          </p:val>
                                        </p:tav>
                                        <p:tav tm="100000">
                                          <p:val>
                                            <p:strVal val="#ppt_x"/>
                                          </p:val>
                                        </p:tav>
                                      </p:tavLst>
                                    </p:anim>
                                    <p:anim calcmode="lin" valueType="num">
                                      <p:cBhvr>
                                        <p:cTn id="9"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mtClean="0"/>
              <a:t>.</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2" name="标题 1"/>
          <p:cNvSpPr>
            <a:spLocks noGrp="1"/>
          </p:cNvSpPr>
          <p:nvPr>
            <p:ph type="title"/>
          </p:nvPr>
        </p:nvSpPr>
        <p:spPr/>
        <p:txBody>
          <a:bodyPr/>
          <a:lstStyle/>
          <a:p>
            <a:r>
              <a:rPr lang="en-US" altLang="zh-CN" dirty="0"/>
              <a:t>4.</a:t>
            </a:r>
            <a:r>
              <a:rPr lang="zh-CN" altLang="en-US" dirty="0"/>
              <a:t>神经网络表示 </a:t>
            </a:r>
            <a:r>
              <a:rPr lang="en-US" altLang="zh-CN" dirty="0"/>
              <a:t>- NNLM</a:t>
            </a:r>
            <a:endParaRPr lang="zh-CN" altLang="en-US" dirty="0"/>
          </a:p>
        </p:txBody>
      </p:sp>
      <p:sp>
        <p:nvSpPr>
          <p:cNvPr id="5" name="內容版面配置區 4"/>
          <p:cNvSpPr>
            <a:spLocks noGrp="1"/>
          </p:cNvSpPr>
          <p:nvPr>
            <p:ph sz="quarter" idx="13"/>
          </p:nvPr>
        </p:nvSpPr>
        <p:spPr/>
        <p:txBody>
          <a:bodyPr/>
          <a:lstStyle/>
          <a:p>
            <a:r>
              <a:rPr lang="en-US" altLang="zh-TW" dirty="0" smtClean="0"/>
              <a:t>NNLM</a:t>
            </a:r>
            <a:r>
              <a:rPr lang="zh-TW" altLang="en-US" dirty="0" smtClean="0"/>
              <a:t>是從語言模型出發</a:t>
            </a:r>
            <a:r>
              <a:rPr lang="en-US" altLang="zh-TW" dirty="0" smtClean="0"/>
              <a:t>(</a:t>
            </a:r>
            <a:r>
              <a:rPr lang="zh-TW" altLang="en-US" dirty="0" smtClean="0"/>
              <a:t>即計算概率角度</a:t>
            </a:r>
            <a:r>
              <a:rPr lang="en-US" altLang="zh-TW" dirty="0" smtClean="0"/>
              <a:t>)</a:t>
            </a:r>
            <a:r>
              <a:rPr lang="zh-TW" altLang="en-US" dirty="0" smtClean="0"/>
              <a:t>，構建神經網路針對目標函式對模型進行最優化，</a:t>
            </a:r>
            <a:endParaRPr lang="en-US" altLang="zh-TW" dirty="0" smtClean="0"/>
          </a:p>
          <a:p>
            <a:r>
              <a:rPr lang="zh-TW" altLang="en-US" dirty="0" smtClean="0"/>
              <a:t>訓練的起點是使用神經網路去搭建語言模型實現詞的預測任務，並且在優化過程後模型的副產品就是詞向量。</a:t>
            </a:r>
          </a:p>
          <a:p>
            <a:r>
              <a:rPr lang="zh-TW" altLang="en-US" dirty="0" smtClean="0"/>
              <a:t>*進行神經網路模型的訓練時，目標是進行詞的概率預測，就是在詞環境下，預測下一個該是什麼詞</a:t>
            </a:r>
            <a:endParaRPr lang="en-US" altLang="zh-TW" dirty="0" smtClean="0"/>
          </a:p>
          <a:p>
            <a:r>
              <a:rPr lang="zh-TW" altLang="en-US" dirty="0" smtClean="0"/>
              <a:t>，目標函式如下式</a:t>
            </a:r>
            <a:r>
              <a:rPr lang="en-US" altLang="zh-TW" dirty="0" smtClean="0"/>
              <a:t>, </a:t>
            </a:r>
            <a:r>
              <a:rPr lang="zh-TW" altLang="en-US" dirty="0" smtClean="0"/>
              <a:t>通過對網路訓練一定程度後，最後的模型引數就可當成詞向量使用</a:t>
            </a:r>
            <a:r>
              <a:rPr lang="en-US" altLang="zh-TW" dirty="0" smtClean="0"/>
              <a:t>.</a:t>
            </a:r>
          </a:p>
          <a:p>
            <a:endParaRPr lang="en-US" altLang="zh-TW" dirty="0"/>
          </a:p>
          <a:p>
            <a:endParaRPr lang="zh-TW" altLang="en-US" dirty="0"/>
          </a:p>
        </p:txBody>
      </p:sp>
    </p:spTree>
    <p:custDataLst>
      <p:tags r:id="rId1"/>
    </p:custDataLst>
    <p:extLst>
      <p:ext uri="{BB962C8B-B14F-4D97-AF65-F5344CB8AC3E}">
        <p14:creationId xmlns:p14="http://schemas.microsoft.com/office/powerpoint/2010/main" val="2670793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p14="http://schemas.microsoft.com/office/powerpoint/2010/main" xmlns=""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p14="http://schemas.microsoft.com/office/powerpoint/2010/main" xmlns=""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xmlns:p14="http://schemas.microsoft.com/office/powerpoint/2010/main" xmlns=""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latin typeface="+mn-lt"/>
                    <a:ea typeface="+mn-ea"/>
                    <a:sym typeface="+mn-lt"/>
                  </a:rPr>
                  <a:t>Word </a:t>
                </a:r>
                <a:r>
                  <a:rPr lang="en-US" altLang="zh-CN" b="0" dirty="0" smtClean="0">
                    <a:latin typeface="+mn-lt"/>
                    <a:ea typeface="+mn-ea"/>
                    <a:sym typeface="+mn-lt"/>
                  </a:rPr>
                  <a:t>Embedding</a:t>
                </a:r>
                <a:endParaRPr lang="en-US" altLang="zh-CN" b="0" dirty="0">
                  <a:latin typeface="+mn-lt"/>
                  <a:ea typeface="+mn-ea"/>
                  <a:sym typeface="+mn-lt"/>
                </a:endParaRPr>
              </a:p>
              <a:p>
                <a:pPr marL="342900" indent="-342900">
                  <a:lnSpc>
                    <a:spcPct val="150000"/>
                  </a:lnSpc>
                  <a:buFont typeface="+mj-lt"/>
                  <a:buAutoNum type="arabicPeriod"/>
                </a:pPr>
                <a:r>
                  <a:rPr lang="zh-TW" altLang="en-US" b="0" dirty="0">
                    <a:latin typeface="+mn-lt"/>
                    <a:ea typeface="+mn-ea"/>
                    <a:sym typeface="+mn-lt"/>
                  </a:rPr>
                  <a:t>離散表示</a:t>
                </a:r>
                <a:endParaRPr lang="en-US" altLang="zh-CN" b="0" dirty="0">
                  <a:latin typeface="+mn-lt"/>
                  <a:ea typeface="+mn-ea"/>
                  <a:sym typeface="+mn-lt"/>
                </a:endParaRPr>
              </a:p>
              <a:p>
                <a:pPr marL="342900" indent="-342900">
                  <a:lnSpc>
                    <a:spcPct val="150000"/>
                  </a:lnSpc>
                  <a:buFont typeface="+mj-lt"/>
                  <a:buAutoNum type="arabicPeriod"/>
                </a:pPr>
                <a:r>
                  <a:rPr lang="zh-TW" altLang="en-US" b="0" dirty="0">
                    <a:latin typeface="+mn-lt"/>
                    <a:ea typeface="+mn-ea"/>
                    <a:sym typeface="+mn-lt"/>
                  </a:rPr>
                  <a:t>分布式</a:t>
                </a:r>
                <a:r>
                  <a:rPr lang="zh-TW" altLang="en-US" b="0" dirty="0" smtClean="0">
                    <a:latin typeface="+mn-lt"/>
                    <a:ea typeface="+mn-ea"/>
                    <a:sym typeface="+mn-lt"/>
                  </a:rPr>
                  <a:t>表示</a:t>
                </a:r>
                <a:endParaRPr lang="en-US" altLang="zh-TW" b="0" dirty="0" smtClean="0">
                  <a:latin typeface="+mn-lt"/>
                  <a:ea typeface="+mn-ea"/>
                  <a:sym typeface="+mn-lt"/>
                </a:endParaRPr>
              </a:p>
              <a:p>
                <a:pPr marL="342900" indent="-342900">
                  <a:lnSpc>
                    <a:spcPct val="150000"/>
                  </a:lnSpc>
                  <a:buFont typeface="+mj-lt"/>
                  <a:buAutoNum type="arabicPeriod"/>
                </a:pPr>
                <a:r>
                  <a:rPr lang="zh-TW" altLang="en-US" b="0" dirty="0">
                    <a:latin typeface="+mn-lt"/>
                    <a:ea typeface="+mn-ea"/>
                    <a:sym typeface="+mn-lt"/>
                  </a:rPr>
                  <a:t>神經網路</a:t>
                </a:r>
                <a:r>
                  <a:rPr lang="zh-TW" altLang="en-US" b="0" dirty="0" smtClean="0">
                    <a:latin typeface="+mn-lt"/>
                    <a:ea typeface="+mn-ea"/>
                    <a:sym typeface="+mn-lt"/>
                  </a:rPr>
                  <a:t>表示</a:t>
                </a:r>
                <a:endParaRPr lang="en-US" altLang="zh-TW" b="0" dirty="0" smtClean="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Word2Vec</a:t>
                </a:r>
                <a:endParaRPr lang="en-US" altLang="zh-CN" b="0" dirty="0">
                  <a:latin typeface="+mn-lt"/>
                  <a:ea typeface="+mn-ea"/>
                  <a:sym typeface="+mn-lt"/>
                </a:endParaRPr>
              </a:p>
            </p:txBody>
          </p:sp>
          <p:cxnSp>
            <p:nvCxnSpPr>
              <p:cNvPr id="8" name="直接连接符 7">
                <a:extLst>
                  <a:ext uri="{FF2B5EF4-FFF2-40B4-BE49-F238E27FC236}">
                    <a16:creationId xmlns:a16="http://schemas.microsoft.com/office/drawing/2014/main" xmlns:p14="http://schemas.microsoft.com/office/powerpoint/2010/main" xmlns=""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xmlns:p14="http://schemas.microsoft.com/office/powerpoint/2010/main" xmlns=""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smtClean="0">
                    <a:solidFill>
                      <a:schemeClr val="accent1"/>
                    </a:solidFill>
                    <a:cs typeface="+mn-ea"/>
                    <a:sym typeface="+mn-lt"/>
                  </a:rPr>
                  <a:t>CON</a:t>
                </a:r>
                <a:r>
                  <a:rPr lang="tr-TR" sz="100" b="1" smtClean="0">
                    <a:solidFill>
                      <a:schemeClr val="accent1"/>
                    </a:solidFill>
                    <a:cs typeface="+mn-ea"/>
                    <a:sym typeface="+mn-lt"/>
                  </a:rPr>
                  <a:t> </a:t>
                </a:r>
                <a:r>
                  <a:rPr lang="tr-TR" sz="2800" b="1" smtClean="0">
                    <a:solidFill>
                      <a:schemeClr val="accent1"/>
                    </a:solidFill>
                    <a:cs typeface="+mn-ea"/>
                    <a:sym typeface="+mn-lt"/>
                  </a:rPr>
                  <a:t>TENTS</a:t>
                </a:r>
                <a:endParaRPr lang="tr-TR" sz="2800" b="1" dirty="0">
                  <a:solidFill>
                    <a:schemeClr val="accent1"/>
                  </a:solidFill>
                  <a:cs typeface="+mn-ea"/>
                  <a:sym typeface="+mn-lt"/>
                </a:endParaRPr>
              </a:p>
            </p:txBody>
          </p:sp>
        </p:grpSp>
        <p:sp>
          <p:nvSpPr>
            <p:cNvPr id="10" name="poetry_91022">
              <a:extLst>
                <a:ext uri="{FF2B5EF4-FFF2-40B4-BE49-F238E27FC236}">
                  <a16:creationId xmlns:a16="http://schemas.microsoft.com/office/drawing/2014/main" xmlns:p14="http://schemas.microsoft.com/office/powerpoint/2010/main" xmlns=""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mtClean="0"/>
              <a:t>.</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2" name="标题 1"/>
          <p:cNvSpPr>
            <a:spLocks noGrp="1"/>
          </p:cNvSpPr>
          <p:nvPr>
            <p:ph type="title"/>
          </p:nvPr>
        </p:nvSpPr>
        <p:spPr/>
        <p:txBody>
          <a:bodyPr/>
          <a:lstStyle/>
          <a:p>
            <a:r>
              <a:rPr lang="en-US" altLang="zh-CN" dirty="0"/>
              <a:t>4.</a:t>
            </a:r>
            <a:r>
              <a:rPr lang="zh-CN" altLang="en-US" dirty="0"/>
              <a:t>神经网络表示 </a:t>
            </a:r>
            <a:r>
              <a:rPr lang="en-US" altLang="zh-CN" dirty="0"/>
              <a:t>- NNLM</a:t>
            </a:r>
            <a:endParaRPr lang="zh-CN" altLang="en-US" dirty="0"/>
          </a:p>
        </p:txBody>
      </p:sp>
      <p:sp>
        <p:nvSpPr>
          <p:cNvPr id="5" name="內容版面配置區 4"/>
          <p:cNvSpPr>
            <a:spLocks noGrp="1"/>
          </p:cNvSpPr>
          <p:nvPr>
            <p:ph sz="quarter" idx="13"/>
          </p:nvPr>
        </p:nvSpPr>
        <p:spPr/>
        <p:txBody>
          <a:bodyPr/>
          <a:lstStyle/>
          <a:p>
            <a:pPr marL="0" indent="0">
              <a:buNone/>
            </a:pPr>
            <a:endParaRPr lang="en-US" altLang="zh-TW" dirty="0"/>
          </a:p>
          <a:p>
            <a:endParaRPr lang="zh-TW" altLang="en-US" dirty="0"/>
          </a:p>
        </p:txBody>
      </p:sp>
      <p:pic>
        <p:nvPicPr>
          <p:cNvPr id="12290" name="Picture 2" descr="E:\Delete\git_r\two_month_report\202011_2021_1\12_7_to_12_11_sixth\img\NNLM_ar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188" y="1238250"/>
            <a:ext cx="7496175" cy="48196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43412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mtClean="0"/>
              <a:t>.</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2" name="标题 1"/>
          <p:cNvSpPr>
            <a:spLocks noGrp="1"/>
          </p:cNvSpPr>
          <p:nvPr>
            <p:ph type="title"/>
          </p:nvPr>
        </p:nvSpPr>
        <p:spPr/>
        <p:txBody>
          <a:bodyPr/>
          <a:lstStyle/>
          <a:p>
            <a:r>
              <a:rPr lang="en-US" altLang="zh-CN" dirty="0"/>
              <a:t>4.</a:t>
            </a:r>
            <a:r>
              <a:rPr lang="zh-CN" altLang="en-US" dirty="0"/>
              <a:t>神经网络表示 </a:t>
            </a:r>
            <a:r>
              <a:rPr lang="en-US" altLang="zh-CN" dirty="0"/>
              <a:t>- NNLM</a:t>
            </a:r>
            <a:endParaRPr lang="zh-CN" altLang="en-US" dirty="0"/>
          </a:p>
        </p:txBody>
      </p:sp>
      <p:sp>
        <p:nvSpPr>
          <p:cNvPr id="5" name="內容版面配置區 4"/>
          <p:cNvSpPr>
            <a:spLocks noGrp="1"/>
          </p:cNvSpPr>
          <p:nvPr>
            <p:ph sz="quarter" idx="13"/>
          </p:nvPr>
        </p:nvSpPr>
        <p:spPr/>
        <p:txBody>
          <a:bodyPr/>
          <a:lstStyle/>
          <a:p>
            <a:r>
              <a:rPr lang="en-US" altLang="zh-CN" dirty="0"/>
              <a:t>input</a:t>
            </a:r>
            <a:r>
              <a:rPr lang="zh-CN" altLang="en-US" dirty="0"/>
              <a:t>层是一个前向词的输入，是经过</a:t>
            </a:r>
            <a:r>
              <a:rPr lang="en-US" altLang="zh-CN" dirty="0"/>
              <a:t>one-hot</a:t>
            </a:r>
            <a:r>
              <a:rPr lang="zh-CN" altLang="en-US" dirty="0"/>
              <a:t>编码的词向量表示形式，具有</a:t>
            </a:r>
            <a:r>
              <a:rPr lang="en-US" altLang="zh-CN" dirty="0"/>
              <a:t>V*1</a:t>
            </a:r>
            <a:r>
              <a:rPr lang="zh-CN" altLang="en-US" dirty="0"/>
              <a:t>的矩阵。</a:t>
            </a:r>
          </a:p>
          <a:p>
            <a:r>
              <a:rPr lang="en-US" altLang="zh-CN" dirty="0"/>
              <a:t>C</a:t>
            </a:r>
            <a:r>
              <a:rPr lang="zh-CN" altLang="en-US" dirty="0"/>
              <a:t>矩阵是投影矩阵，也就是稠密词向量表示，在神经网络中是</a:t>
            </a:r>
            <a:r>
              <a:rPr lang="en-US" altLang="zh-CN" b="1" dirty="0"/>
              <a:t>w</a:t>
            </a:r>
            <a:r>
              <a:rPr lang="zh-CN" altLang="en-US" b="1" dirty="0"/>
              <a:t>参数矩阵</a:t>
            </a:r>
            <a:r>
              <a:rPr lang="zh-CN" altLang="en-US" dirty="0"/>
              <a:t>，该矩阵的大小为</a:t>
            </a:r>
            <a:r>
              <a:rPr lang="en-US" altLang="zh-CN" dirty="0"/>
              <a:t>D*V</a:t>
            </a:r>
            <a:r>
              <a:rPr lang="zh-CN" altLang="en-US" dirty="0"/>
              <a:t>，正好与</a:t>
            </a:r>
            <a:r>
              <a:rPr lang="en-US" altLang="zh-CN" dirty="0"/>
              <a:t>input</a:t>
            </a:r>
            <a:r>
              <a:rPr lang="zh-CN" altLang="en-US" dirty="0"/>
              <a:t>层进行全连接</a:t>
            </a:r>
            <a:r>
              <a:rPr lang="en-US" altLang="zh-CN" dirty="0"/>
              <a:t>(</a:t>
            </a:r>
            <a:r>
              <a:rPr lang="zh-CN" altLang="en-US" dirty="0"/>
              <a:t>相乘</a:t>
            </a:r>
            <a:r>
              <a:rPr lang="en-US" altLang="zh-CN" dirty="0"/>
              <a:t>)</a:t>
            </a:r>
            <a:r>
              <a:rPr lang="zh-CN" altLang="en-US" dirty="0"/>
              <a:t>得到</a:t>
            </a:r>
            <a:r>
              <a:rPr lang="en-US" altLang="zh-CN" dirty="0"/>
              <a:t>D*1</a:t>
            </a:r>
            <a:r>
              <a:rPr lang="zh-CN" altLang="en-US" dirty="0"/>
              <a:t>的矩阵，采用线性映射将</a:t>
            </a:r>
            <a:r>
              <a:rPr lang="en-US" altLang="zh-CN" dirty="0"/>
              <a:t>one-hot</a:t>
            </a:r>
            <a:r>
              <a:rPr lang="zh-CN" altLang="en-US" dirty="0"/>
              <a:t>表示投影到稠密</a:t>
            </a:r>
            <a:r>
              <a:rPr lang="en-US" altLang="zh-CN" dirty="0"/>
              <a:t>D</a:t>
            </a:r>
            <a:r>
              <a:rPr lang="zh-CN" altLang="en-US" dirty="0"/>
              <a:t>维表示。</a:t>
            </a:r>
          </a:p>
          <a:p>
            <a:r>
              <a:rPr lang="en-US" altLang="zh-CN" dirty="0"/>
              <a:t>output</a:t>
            </a:r>
            <a:r>
              <a:rPr lang="zh-CN" altLang="en-US" dirty="0"/>
              <a:t>层</a:t>
            </a:r>
            <a:r>
              <a:rPr lang="en-US" altLang="zh-CN" dirty="0"/>
              <a:t>(</a:t>
            </a:r>
            <a:r>
              <a:rPr lang="en-US" altLang="zh-CN" dirty="0" err="1"/>
              <a:t>softmax</a:t>
            </a:r>
            <a:r>
              <a:rPr lang="en-US" altLang="zh-CN" dirty="0"/>
              <a:t>)</a:t>
            </a:r>
            <a:r>
              <a:rPr lang="zh-CN" altLang="en-US" dirty="0"/>
              <a:t>自然是前向窗中需要预测的词。</a:t>
            </a:r>
          </a:p>
          <a:p>
            <a:r>
              <a:rPr lang="zh-CN" altLang="en-US" dirty="0"/>
              <a:t>通过</a:t>
            </a:r>
            <a:r>
              <a:rPr lang="en-US" altLang="zh-CN" dirty="0"/>
              <a:t>BP</a:t>
            </a:r>
            <a:r>
              <a:rPr lang="zh-CN" altLang="en-US" dirty="0"/>
              <a:t>＋</a:t>
            </a:r>
            <a:r>
              <a:rPr lang="en-US" altLang="zh-CN" dirty="0"/>
              <a:t>SGD</a:t>
            </a:r>
            <a:r>
              <a:rPr lang="zh-CN" altLang="en-US" dirty="0"/>
              <a:t>得到最优的</a:t>
            </a:r>
            <a:r>
              <a:rPr lang="en-US" altLang="zh-CN" dirty="0"/>
              <a:t>C</a:t>
            </a:r>
            <a:r>
              <a:rPr lang="zh-CN" altLang="en-US" dirty="0"/>
              <a:t>投影矩阵，这就是</a:t>
            </a:r>
            <a:r>
              <a:rPr lang="en-US" altLang="zh-CN" dirty="0"/>
              <a:t>NNLM</a:t>
            </a:r>
            <a:r>
              <a:rPr lang="zh-CN" altLang="en-US" dirty="0"/>
              <a:t>的中间产物，也是我们所求的文本表示矩阵</a:t>
            </a:r>
            <a:r>
              <a:rPr lang="zh-CN" altLang="en-US" dirty="0" smtClean="0"/>
              <a:t>，</a:t>
            </a:r>
            <a:endParaRPr lang="en-US" altLang="zh-CN" dirty="0" smtClean="0"/>
          </a:p>
          <a:p>
            <a:r>
              <a:rPr lang="zh-CN" altLang="en-US" b="1" dirty="0" smtClean="0"/>
              <a:t>通</a:t>
            </a:r>
            <a:r>
              <a:rPr lang="zh-CN" altLang="en-US" b="1" dirty="0"/>
              <a:t>过</a:t>
            </a:r>
            <a:r>
              <a:rPr lang="en-US" altLang="zh-CN" b="1" dirty="0"/>
              <a:t>NNLM</a:t>
            </a:r>
            <a:r>
              <a:rPr lang="zh-CN" altLang="en-US" b="1" dirty="0"/>
              <a:t>将稀疏矩阵投影到稠密向量矩阵中。</a:t>
            </a:r>
            <a:endParaRPr lang="zh-CN" altLang="en-US" dirty="0"/>
          </a:p>
          <a:p>
            <a:endParaRPr lang="en-US" altLang="zh-TW" dirty="0"/>
          </a:p>
          <a:p>
            <a:endParaRPr lang="zh-TW" altLang="en-US" dirty="0"/>
          </a:p>
        </p:txBody>
      </p:sp>
      <p:pic>
        <p:nvPicPr>
          <p:cNvPr id="16386" name="Picture 2" descr="E:\Delete\git_r\two_month_report\202011_2021_1\12_7_to_12_11_sixth\img\NNLM_matri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3481388"/>
            <a:ext cx="5605462" cy="266285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70149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Word2Vec </a:t>
            </a:r>
            <a:endParaRPr lang="zh-CN" altLang="en-US" dirty="0"/>
          </a:p>
        </p:txBody>
      </p:sp>
      <p:sp>
        <p:nvSpPr>
          <p:cNvPr id="6" name="文本占位符 5"/>
          <p:cNvSpPr>
            <a:spLocks noGrp="1"/>
          </p:cNvSpPr>
          <p:nvPr>
            <p:ph type="body" idx="1"/>
          </p:nvPr>
        </p:nvSpPr>
        <p:spPr/>
        <p:txBody>
          <a:bodyPr/>
          <a:lstStyle/>
          <a:p>
            <a:pPr lvl="0">
              <a:lnSpc>
                <a:spcPct val="100000"/>
              </a:lnSpc>
            </a:pPr>
            <a:r>
              <a:rPr lang="en-US" altLang="zh-CN" dirty="0" smtClean="0"/>
              <a:t>Simple </a:t>
            </a:r>
            <a:r>
              <a:rPr lang="en-US" altLang="zh-CN" dirty="0" err="1" smtClean="0"/>
              <a:t>introuce</a:t>
            </a:r>
            <a:endParaRPr lang="en-US" altLang="zh-CN" dirty="0"/>
          </a:p>
        </p:txBody>
      </p:sp>
      <p:sp>
        <p:nvSpPr>
          <p:cNvPr id="9" name="文本框 8">
            <a:extLst>
              <a:ext uri="{FF2B5EF4-FFF2-40B4-BE49-F238E27FC236}">
                <a16:creationId xmlns:a16="http://schemas.microsoft.com/office/drawing/2014/main" xmlns:p14="http://schemas.microsoft.com/office/powerpoint/2010/main" xmlns="" id="{04F69230-F3A6-4586-9371-A858F4763E9F}"/>
              </a:ext>
            </a:extLst>
          </p:cNvPr>
          <p:cNvSpPr txBox="1"/>
          <p:nvPr/>
        </p:nvSpPr>
        <p:spPr>
          <a:xfrm>
            <a:off x="4372784" y="3145769"/>
            <a:ext cx="1023516" cy="889909"/>
          </a:xfrm>
          <a:prstGeom prst="rect">
            <a:avLst/>
          </a:prstGeom>
          <a:noFill/>
          <a:ln w="117475">
            <a:noFill/>
          </a:ln>
        </p:spPr>
        <p:txBody>
          <a:bodyPr wrap="none" rtlCol="0">
            <a:prstTxWarp prst="textPlain">
              <a:avLst/>
            </a:prstTxWarp>
            <a:spAutoFit/>
          </a:bodyPr>
          <a:lstStyle/>
          <a:p>
            <a:r>
              <a:rPr lang="en-US" altLang="zh-CN" spc="100" dirty="0" smtClean="0">
                <a:latin typeface="Impact" panose="020B0806030902050204" pitchFamily="34" charset="0"/>
                <a:cs typeface="Arial" panose="020B0604020202020204" pitchFamily="34" charset="0"/>
              </a:rPr>
              <a:t>/</a:t>
            </a:r>
            <a:r>
              <a:rPr lang="en-US" altLang="zh-CN" sz="100" spc="100" dirty="0" smtClean="0">
                <a:latin typeface="Impact" panose="020B0806030902050204" pitchFamily="34" charset="0"/>
                <a:cs typeface="Arial" panose="020B0604020202020204" pitchFamily="34" charset="0"/>
              </a:rPr>
              <a:t> </a:t>
            </a:r>
            <a:r>
              <a:rPr lang="en-US" altLang="zh-CN" spc="100" dirty="0" smtClean="0">
                <a:latin typeface="Impact" panose="020B0806030902050204" pitchFamily="34" charset="0"/>
                <a:cs typeface="Arial" panose="020B0604020202020204" pitchFamily="34" charset="0"/>
              </a:rPr>
              <a:t>05</a:t>
            </a:r>
            <a:endParaRPr lang="zh-CN" altLang="en-US" spc="100" dirty="0">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0886161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mtClean="0"/>
              <a:t>.</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23</a:t>
            </a:fld>
            <a:endParaRPr lang="zh-CN" altLang="en-US"/>
          </a:p>
        </p:txBody>
      </p:sp>
      <p:sp>
        <p:nvSpPr>
          <p:cNvPr id="2" name="标题 1"/>
          <p:cNvSpPr>
            <a:spLocks noGrp="1"/>
          </p:cNvSpPr>
          <p:nvPr>
            <p:ph type="title"/>
          </p:nvPr>
        </p:nvSpPr>
        <p:spPr/>
        <p:txBody>
          <a:bodyPr/>
          <a:lstStyle/>
          <a:p>
            <a:r>
              <a:rPr lang="en-US" altLang="zh-CN" dirty="0"/>
              <a:t>5.Word2Vec (NNLM</a:t>
            </a:r>
            <a:r>
              <a:rPr lang="zh-TW" altLang="en-US" dirty="0"/>
              <a:t>優化</a:t>
            </a:r>
            <a:r>
              <a:rPr lang="en-US" altLang="zh-TW" dirty="0"/>
              <a:t>)</a:t>
            </a:r>
            <a:endParaRPr lang="zh-CN" altLang="en-US" dirty="0"/>
          </a:p>
        </p:txBody>
      </p:sp>
      <p:sp>
        <p:nvSpPr>
          <p:cNvPr id="5" name="內容版面配置區 4"/>
          <p:cNvSpPr>
            <a:spLocks noGrp="1"/>
          </p:cNvSpPr>
          <p:nvPr>
            <p:ph sz="quarter" idx="13"/>
          </p:nvPr>
        </p:nvSpPr>
        <p:spPr/>
        <p:txBody>
          <a:bodyPr/>
          <a:lstStyle/>
          <a:p>
            <a:r>
              <a:rPr lang="zh-TW" altLang="en-US" dirty="0"/>
              <a:t>谷歌</a:t>
            </a:r>
            <a:r>
              <a:rPr lang="en-US" altLang="zh-TW" dirty="0"/>
              <a:t>2013</a:t>
            </a:r>
            <a:r>
              <a:rPr lang="zh-TW" altLang="en-US" dirty="0"/>
              <a:t>年提出的</a:t>
            </a:r>
            <a:r>
              <a:rPr lang="en-US" altLang="zh-TW" dirty="0"/>
              <a:t>Word2Vec</a:t>
            </a:r>
            <a:r>
              <a:rPr lang="zh-TW" altLang="en-US" dirty="0"/>
              <a:t>是目前最常用的词嵌入模型之一。</a:t>
            </a:r>
            <a:r>
              <a:rPr lang="en-US" altLang="zh-TW" dirty="0"/>
              <a:t>Word2Vec</a:t>
            </a:r>
            <a:r>
              <a:rPr lang="zh-TW" altLang="en-US" dirty="0"/>
              <a:t>实际是一种浅层的神经网络模型，它有两种网络结构，</a:t>
            </a:r>
            <a:r>
              <a:rPr lang="zh-TW" altLang="en-US" b="1" dirty="0"/>
              <a:t>分别是</a:t>
            </a:r>
            <a:r>
              <a:rPr lang="en-US" altLang="zh-TW" b="1" dirty="0"/>
              <a:t>CBOW</a:t>
            </a:r>
            <a:r>
              <a:rPr lang="zh-TW" altLang="en-US" b="1" dirty="0"/>
              <a:t>（</a:t>
            </a:r>
            <a:r>
              <a:rPr lang="en-US" altLang="zh-TW" b="1" dirty="0"/>
              <a:t>Continues Bag of Words</a:t>
            </a:r>
            <a:r>
              <a:rPr lang="zh-TW" altLang="en-US" b="1" dirty="0"/>
              <a:t>）连续词袋和</a:t>
            </a:r>
            <a:r>
              <a:rPr lang="en-US" altLang="zh-TW" b="1" dirty="0"/>
              <a:t>Skip-gram</a:t>
            </a:r>
            <a:r>
              <a:rPr lang="zh-TW" altLang="en-US" b="1" dirty="0"/>
              <a:t>。</a:t>
            </a:r>
            <a:r>
              <a:rPr lang="en-US" altLang="zh-TW" dirty="0"/>
              <a:t>Word2Vec</a:t>
            </a:r>
            <a:r>
              <a:rPr lang="zh-TW" altLang="en-US" dirty="0"/>
              <a:t>和上面的</a:t>
            </a:r>
            <a:r>
              <a:rPr lang="en-US" altLang="zh-TW" dirty="0"/>
              <a:t>NNLM</a:t>
            </a:r>
            <a:r>
              <a:rPr lang="zh-TW" altLang="en-US" dirty="0"/>
              <a:t>很类似，但比</a:t>
            </a:r>
            <a:r>
              <a:rPr lang="en-US" altLang="zh-TW" dirty="0"/>
              <a:t>NNLM</a:t>
            </a:r>
            <a:r>
              <a:rPr lang="zh-TW" altLang="en-US" dirty="0"/>
              <a:t>简单。</a:t>
            </a:r>
            <a:endParaRPr lang="zh-TW" altLang="en-US" dirty="0"/>
          </a:p>
        </p:txBody>
      </p:sp>
      <p:pic>
        <p:nvPicPr>
          <p:cNvPr id="17410" name="Picture 2" descr="E:\Delete\git_r\two_month_report\202011_2021_1\12_7_to_12_11_sixth\img\word2vec_Arc_tot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850" y="2009775"/>
            <a:ext cx="6858000" cy="41529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196076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mtClean="0"/>
              <a:t>.</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24</a:t>
            </a:fld>
            <a:endParaRPr lang="zh-CN" altLang="en-US"/>
          </a:p>
        </p:txBody>
      </p:sp>
      <p:sp>
        <p:nvSpPr>
          <p:cNvPr id="2" name="标题 1"/>
          <p:cNvSpPr>
            <a:spLocks noGrp="1"/>
          </p:cNvSpPr>
          <p:nvPr>
            <p:ph type="title"/>
          </p:nvPr>
        </p:nvSpPr>
        <p:spPr/>
        <p:txBody>
          <a:bodyPr/>
          <a:lstStyle/>
          <a:p>
            <a:r>
              <a:rPr lang="en-US" altLang="zh-CN" dirty="0"/>
              <a:t>5.Word2Vec - Skip-gram</a:t>
            </a:r>
            <a:endParaRPr lang="zh-CN" altLang="en-US" dirty="0"/>
          </a:p>
        </p:txBody>
      </p:sp>
      <p:sp>
        <p:nvSpPr>
          <p:cNvPr id="5" name="內容版面配置區 4"/>
          <p:cNvSpPr>
            <a:spLocks noGrp="1"/>
          </p:cNvSpPr>
          <p:nvPr>
            <p:ph sz="quarter" idx="13"/>
          </p:nvPr>
        </p:nvSpPr>
        <p:spPr/>
        <p:txBody>
          <a:bodyPr/>
          <a:lstStyle/>
          <a:p>
            <a:r>
              <a:rPr lang="en-US" altLang="zh-CN" dirty="0"/>
              <a:t>Skip-gram</a:t>
            </a:r>
            <a:r>
              <a:rPr lang="zh-CN" altLang="en-US" dirty="0"/>
              <a:t>是通过当前词来预测窗口中上下文词出现的概率模型</a:t>
            </a:r>
            <a:r>
              <a:rPr lang="zh-CN" altLang="en-US" dirty="0" smtClean="0"/>
              <a:t>，</a:t>
            </a:r>
            <a:endParaRPr lang="en-US" altLang="zh-CN" dirty="0" smtClean="0"/>
          </a:p>
          <a:p>
            <a:r>
              <a:rPr lang="zh-CN" altLang="en-US" dirty="0" smtClean="0"/>
              <a:t>把</a:t>
            </a:r>
            <a:r>
              <a:rPr lang="zh-CN" altLang="en-US" dirty="0"/>
              <a:t>当前词当做</a:t>
            </a:r>
            <a:r>
              <a:rPr lang="en-US" altLang="zh-CN" dirty="0"/>
              <a:t>x</a:t>
            </a:r>
            <a:r>
              <a:rPr lang="zh-CN" altLang="en-US" dirty="0"/>
              <a:t>，把窗口中其它词当做</a:t>
            </a:r>
            <a:r>
              <a:rPr lang="en-US" altLang="zh-CN" dirty="0"/>
              <a:t>y</a:t>
            </a:r>
            <a:r>
              <a:rPr lang="zh-CN" altLang="en-US" dirty="0" smtClean="0"/>
              <a:t>，</a:t>
            </a:r>
            <a:endParaRPr lang="en-US" altLang="zh-CN" dirty="0" smtClean="0"/>
          </a:p>
          <a:p>
            <a:r>
              <a:rPr lang="zh-CN" altLang="en-US" dirty="0" smtClean="0"/>
              <a:t>依然</a:t>
            </a:r>
            <a:r>
              <a:rPr lang="zh-CN" altLang="en-US" dirty="0"/>
              <a:t>是通过一个隐层接一个</a:t>
            </a:r>
            <a:r>
              <a:rPr lang="en-US" altLang="zh-CN" dirty="0" err="1"/>
              <a:t>Softmax</a:t>
            </a:r>
            <a:r>
              <a:rPr lang="zh-CN" altLang="en-US" dirty="0"/>
              <a:t>激活函数来预测其它词的概率。</a:t>
            </a:r>
            <a:endParaRPr lang="zh-TW" altLang="en-US" dirty="0"/>
          </a:p>
        </p:txBody>
      </p:sp>
      <p:pic>
        <p:nvPicPr>
          <p:cNvPr id="18434" name="Picture 2" descr="E:\Delete\git_r\two_month_report\202011_2021_1\12_7_to_12_11_sixth\img\2019-09-26-Skip-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495550"/>
            <a:ext cx="9245512" cy="393858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23776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circle(in)">
                                      <p:cBhvr>
                                        <p:cTn id="7" dur="20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mtClean="0"/>
              <a:t>.</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25</a:t>
            </a:fld>
            <a:endParaRPr lang="zh-CN" altLang="en-US"/>
          </a:p>
        </p:txBody>
      </p:sp>
      <p:sp>
        <p:nvSpPr>
          <p:cNvPr id="2" name="标题 1"/>
          <p:cNvSpPr>
            <a:spLocks noGrp="1"/>
          </p:cNvSpPr>
          <p:nvPr>
            <p:ph type="title"/>
          </p:nvPr>
        </p:nvSpPr>
        <p:spPr/>
        <p:txBody>
          <a:bodyPr/>
          <a:lstStyle/>
          <a:p>
            <a:r>
              <a:rPr lang="en-US" altLang="zh-CN" dirty="0"/>
              <a:t>5.Word2Vec - CBOW</a:t>
            </a:r>
            <a:endParaRPr lang="zh-CN" altLang="en-US" dirty="0"/>
          </a:p>
        </p:txBody>
      </p:sp>
      <p:sp>
        <p:nvSpPr>
          <p:cNvPr id="5" name="內容版面配置區 4"/>
          <p:cNvSpPr>
            <a:spLocks noGrp="1"/>
          </p:cNvSpPr>
          <p:nvPr>
            <p:ph sz="quarter" idx="13"/>
          </p:nvPr>
        </p:nvSpPr>
        <p:spPr/>
        <p:txBody>
          <a:bodyPr/>
          <a:lstStyle/>
          <a:p>
            <a:r>
              <a:rPr lang="en-US" altLang="zh-CN" dirty="0"/>
              <a:t>CBOW</a:t>
            </a:r>
            <a:r>
              <a:rPr lang="zh-CN" altLang="en-US" dirty="0"/>
              <a:t>获得中间词两边的的上下文，然后用周围的词去预测中间的词，把中间词当做</a:t>
            </a:r>
            <a:r>
              <a:rPr lang="en-US" altLang="zh-CN" dirty="0"/>
              <a:t>y</a:t>
            </a:r>
            <a:r>
              <a:rPr lang="zh-CN" altLang="en-US" dirty="0" smtClean="0"/>
              <a:t>，</a:t>
            </a:r>
            <a:endParaRPr lang="en-US" altLang="zh-CN" dirty="0"/>
          </a:p>
          <a:p>
            <a:r>
              <a:rPr lang="zh-CN" altLang="en-US" dirty="0" smtClean="0"/>
              <a:t>把</a:t>
            </a:r>
            <a:r>
              <a:rPr lang="zh-CN" altLang="en-US" dirty="0"/>
              <a:t>窗口中的其它词当做</a:t>
            </a:r>
            <a:r>
              <a:rPr lang="en-US" altLang="zh-CN" dirty="0"/>
              <a:t>x</a:t>
            </a:r>
            <a:r>
              <a:rPr lang="zh-CN" altLang="en-US" dirty="0"/>
              <a:t>输入，</a:t>
            </a:r>
            <a:r>
              <a:rPr lang="en-US" altLang="zh-CN" dirty="0"/>
              <a:t>x</a:t>
            </a:r>
            <a:r>
              <a:rPr lang="zh-CN" altLang="en-US" dirty="0"/>
              <a:t>输入是经过</a:t>
            </a:r>
            <a:r>
              <a:rPr lang="en-US" altLang="zh-CN" dirty="0"/>
              <a:t>one-hot</a:t>
            </a:r>
            <a:r>
              <a:rPr lang="zh-CN" altLang="en-US" dirty="0"/>
              <a:t>编码过的，然后通过一个隐层进行求和操作</a:t>
            </a:r>
            <a:r>
              <a:rPr lang="zh-CN" altLang="en-US" dirty="0" smtClean="0"/>
              <a:t>，</a:t>
            </a:r>
            <a:endParaRPr lang="en-US" altLang="zh-CN" dirty="0" smtClean="0"/>
          </a:p>
          <a:p>
            <a:r>
              <a:rPr lang="zh-CN" altLang="en-US" dirty="0" smtClean="0"/>
              <a:t>最</a:t>
            </a:r>
            <a:r>
              <a:rPr lang="zh-CN" altLang="en-US" dirty="0"/>
              <a:t>后通过激活函数</a:t>
            </a:r>
            <a:r>
              <a:rPr lang="en-US" altLang="zh-CN" dirty="0" err="1"/>
              <a:t>softmax</a:t>
            </a:r>
            <a:r>
              <a:rPr lang="zh-CN" altLang="en-US" dirty="0"/>
              <a:t>，可以计算出每个单词的生成概率</a:t>
            </a:r>
            <a:r>
              <a:rPr lang="zh-CN" altLang="en-US" dirty="0" smtClean="0"/>
              <a:t>，</a:t>
            </a:r>
            <a:endParaRPr lang="en-US" altLang="zh-CN" dirty="0" smtClean="0"/>
          </a:p>
          <a:p>
            <a:r>
              <a:rPr lang="zh-CN" altLang="en-US" dirty="0" smtClean="0"/>
              <a:t>接</a:t>
            </a:r>
            <a:r>
              <a:rPr lang="zh-CN" altLang="en-US" dirty="0"/>
              <a:t>下来的任务就是训练神经网络的权重，使得语料库中所有单词的整体生成概率最大化，而求得的权重矩阵就是文本表示词向量的结果。</a:t>
            </a:r>
            <a:endParaRPr lang="zh-TW" altLang="en-US" dirty="0"/>
          </a:p>
        </p:txBody>
      </p:sp>
      <p:pic>
        <p:nvPicPr>
          <p:cNvPr id="19458" name="Picture 2" descr="E:\Delete\git_r\two_month_report\202011_2021_1\12_7_to_12_11_sixth\img\2019-09-26-cb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1" y="2905391"/>
            <a:ext cx="8305800" cy="353827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14286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mtClean="0"/>
              <a:t>.</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26</a:t>
            </a:fld>
            <a:endParaRPr lang="zh-CN" altLang="en-US"/>
          </a:p>
        </p:txBody>
      </p:sp>
      <p:sp>
        <p:nvSpPr>
          <p:cNvPr id="2" name="标题 1"/>
          <p:cNvSpPr>
            <a:spLocks noGrp="1"/>
          </p:cNvSpPr>
          <p:nvPr>
            <p:ph type="title"/>
          </p:nvPr>
        </p:nvSpPr>
        <p:spPr/>
        <p:txBody>
          <a:bodyPr/>
          <a:lstStyle/>
          <a:p>
            <a:r>
              <a:rPr lang="en-US" altLang="zh-CN" dirty="0"/>
              <a:t>5.Word2Vec - </a:t>
            </a:r>
            <a:r>
              <a:rPr lang="zh-TW" altLang="en-US" dirty="0"/>
              <a:t>词嵌入为何不采用</a:t>
            </a:r>
            <a:r>
              <a:rPr lang="en-US" altLang="zh-CN" dirty="0"/>
              <a:t>one-hot</a:t>
            </a:r>
            <a:r>
              <a:rPr lang="zh-TW" altLang="en-US" dirty="0"/>
              <a:t>向量</a:t>
            </a:r>
            <a:endParaRPr lang="zh-CN" altLang="en-US" dirty="0"/>
          </a:p>
        </p:txBody>
      </p:sp>
      <p:sp>
        <p:nvSpPr>
          <p:cNvPr id="5" name="內容版面配置區 4"/>
          <p:cNvSpPr>
            <a:spLocks noGrp="1"/>
          </p:cNvSpPr>
          <p:nvPr>
            <p:ph sz="quarter" idx="13"/>
          </p:nvPr>
        </p:nvSpPr>
        <p:spPr/>
        <p:txBody>
          <a:bodyPr/>
          <a:lstStyle/>
          <a:p>
            <a:r>
              <a:rPr lang="zh-CN" altLang="en-US" dirty="0"/>
              <a:t>虽然</a:t>
            </a:r>
            <a:r>
              <a:rPr lang="en-US" altLang="zh-CN" dirty="0"/>
              <a:t>one-hot</a:t>
            </a:r>
            <a:r>
              <a:rPr lang="zh-CN" altLang="en-US" dirty="0"/>
              <a:t>词向量构造起来很容易，但通常并不是⼀个好选择</a:t>
            </a:r>
            <a:r>
              <a:rPr lang="zh-CN" altLang="en-US" dirty="0" smtClean="0"/>
              <a:t>。</a:t>
            </a:r>
            <a:endParaRPr lang="en-US" altLang="zh-CN" dirty="0"/>
          </a:p>
          <a:p>
            <a:r>
              <a:rPr lang="zh-CN" altLang="en-US" dirty="0" smtClean="0"/>
              <a:t>⼀</a:t>
            </a:r>
            <a:r>
              <a:rPr lang="zh-CN" altLang="en-US" dirty="0"/>
              <a:t>个主要的原因是，</a:t>
            </a:r>
            <a:r>
              <a:rPr lang="en-US" altLang="zh-CN" dirty="0"/>
              <a:t>one-hot</a:t>
            </a:r>
            <a:r>
              <a:rPr lang="zh-CN" altLang="en-US" dirty="0"/>
              <a:t>词向量⽆法准确表达不同词之间的相似度，如我们常常使⽤的余弦相似度</a:t>
            </a:r>
            <a:r>
              <a:rPr lang="zh-CN" altLang="en-US" dirty="0" smtClean="0"/>
              <a:t>。</a:t>
            </a:r>
            <a:endParaRPr lang="en-US" altLang="zh-CN" dirty="0" smtClean="0"/>
          </a:p>
          <a:p>
            <a:r>
              <a:rPr lang="zh-CN" altLang="en-US" dirty="0" smtClean="0"/>
              <a:t>由</a:t>
            </a:r>
            <a:r>
              <a:rPr lang="zh-CN" altLang="en-US" dirty="0"/>
              <a:t>于任何两个不同词的</a:t>
            </a:r>
            <a:r>
              <a:rPr lang="en-US" altLang="zh-CN" dirty="0"/>
              <a:t>one-hot</a:t>
            </a:r>
            <a:r>
              <a:rPr lang="zh-CN" altLang="en-US" dirty="0"/>
              <a:t>向量的余弦相似度都为</a:t>
            </a:r>
            <a:r>
              <a:rPr lang="en-US" altLang="zh-CN" dirty="0"/>
              <a:t>0</a:t>
            </a:r>
            <a:r>
              <a:rPr lang="zh-CN" altLang="en-US" dirty="0"/>
              <a:t>，多个不同词之间的相似度难以通过</a:t>
            </a:r>
            <a:r>
              <a:rPr lang="en-US" altLang="zh-CN" dirty="0" err="1"/>
              <a:t>onehot</a:t>
            </a:r>
            <a:r>
              <a:rPr lang="zh-CN" altLang="en-US" dirty="0"/>
              <a:t>向量准确地体现出来</a:t>
            </a:r>
            <a:r>
              <a:rPr lang="zh-CN" altLang="en-US" dirty="0" smtClean="0"/>
              <a:t>。</a:t>
            </a:r>
            <a:endParaRPr lang="en-US" altLang="zh-CN" dirty="0" smtClean="0"/>
          </a:p>
          <a:p>
            <a:r>
              <a:rPr lang="en-US" altLang="zh-CN" dirty="0" smtClean="0"/>
              <a:t>word2vec</a:t>
            </a:r>
            <a:r>
              <a:rPr lang="en-US" altLang="zh-CN" dirty="0"/>
              <a:t>⼯</a:t>
            </a:r>
            <a:r>
              <a:rPr lang="zh-CN" altLang="en-US" dirty="0"/>
              <a:t>具的提出正是为了解决上⾯这个问题。它将每个词表⽰成⼀个定⻓的向量，并使得这些向量能较好地表达不同词之间的相似和类⽐关系</a:t>
            </a:r>
            <a:r>
              <a:rPr lang="zh-CN" altLang="en-US" dirty="0" smtClean="0"/>
              <a:t>。</a:t>
            </a:r>
            <a:endParaRPr lang="en-US" altLang="zh-CN" dirty="0" smtClean="0"/>
          </a:p>
          <a:p>
            <a:endParaRPr lang="en-US" altLang="zh-TW" dirty="0"/>
          </a:p>
          <a:p>
            <a:r>
              <a:rPr lang="zh-TW" altLang="en-US" dirty="0"/>
              <a:t>需要说明的是：</a:t>
            </a:r>
            <a:r>
              <a:rPr lang="en-US" altLang="zh-TW" dirty="0"/>
              <a:t>Word2vec </a:t>
            </a:r>
            <a:r>
              <a:rPr lang="zh-TW" altLang="en-US" dirty="0"/>
              <a:t>是上一代的产物（</a:t>
            </a:r>
            <a:r>
              <a:rPr lang="en-US" altLang="zh-TW" dirty="0"/>
              <a:t>18 </a:t>
            </a:r>
            <a:r>
              <a:rPr lang="zh-TW" altLang="en-US" dirty="0"/>
              <a:t>年之前）， </a:t>
            </a:r>
            <a:r>
              <a:rPr lang="en-US" altLang="zh-TW" dirty="0"/>
              <a:t>18 </a:t>
            </a:r>
            <a:r>
              <a:rPr lang="zh-TW" altLang="en-US" dirty="0"/>
              <a:t>年之后想要得到最好的效果，已经不使用 </a:t>
            </a:r>
            <a:r>
              <a:rPr lang="en-US" altLang="zh-TW" dirty="0"/>
              <a:t>Word Embedding </a:t>
            </a:r>
            <a:r>
              <a:rPr lang="zh-TW" altLang="en-US" dirty="0"/>
              <a:t>的方法了，所以也不会用到 </a:t>
            </a:r>
            <a:r>
              <a:rPr lang="en-US" altLang="zh-TW" dirty="0"/>
              <a:t>Word2vec</a:t>
            </a:r>
            <a:r>
              <a:rPr lang="zh-TW" altLang="en-US" dirty="0"/>
              <a:t>。</a:t>
            </a:r>
          </a:p>
          <a:p>
            <a:r>
              <a:rPr lang="zh-TW" altLang="en-US" dirty="0"/>
              <a:t>优点：</a:t>
            </a:r>
          </a:p>
          <a:p>
            <a:r>
              <a:rPr lang="zh-TW" altLang="en-US" dirty="0"/>
              <a:t>由于 </a:t>
            </a:r>
            <a:r>
              <a:rPr lang="en-US" altLang="zh-TW" dirty="0"/>
              <a:t>Word2vec </a:t>
            </a:r>
            <a:r>
              <a:rPr lang="zh-TW" altLang="en-US" dirty="0"/>
              <a:t>会考虑上下文，跟之前的 </a:t>
            </a:r>
            <a:r>
              <a:rPr lang="en-US" altLang="zh-TW" dirty="0"/>
              <a:t>Embedding </a:t>
            </a:r>
            <a:r>
              <a:rPr lang="zh-TW" altLang="en-US" dirty="0"/>
              <a:t>方法相比，效果要更好（但不如 </a:t>
            </a:r>
            <a:r>
              <a:rPr lang="en-US" altLang="zh-TW" dirty="0"/>
              <a:t>18 </a:t>
            </a:r>
            <a:r>
              <a:rPr lang="zh-TW" altLang="en-US" dirty="0"/>
              <a:t>年之后的方法）</a:t>
            </a:r>
          </a:p>
          <a:p>
            <a:r>
              <a:rPr lang="zh-TW" altLang="en-US" dirty="0"/>
              <a:t>比之前的 </a:t>
            </a:r>
            <a:r>
              <a:rPr lang="en-US" altLang="zh-TW" dirty="0"/>
              <a:t>Embedding</a:t>
            </a:r>
            <a:r>
              <a:rPr lang="zh-TW" altLang="en-US" dirty="0"/>
              <a:t>方 法维度更少，所以速度更快</a:t>
            </a:r>
          </a:p>
          <a:p>
            <a:r>
              <a:rPr lang="zh-TW" altLang="en-US" dirty="0"/>
              <a:t>通用性很强，可以用在各种 </a:t>
            </a:r>
            <a:r>
              <a:rPr lang="en-US" altLang="zh-TW" dirty="0"/>
              <a:t>NLP </a:t>
            </a:r>
            <a:r>
              <a:rPr lang="zh-TW" altLang="en-US" dirty="0"/>
              <a:t>任务中</a:t>
            </a:r>
          </a:p>
          <a:p>
            <a:endParaRPr lang="zh-TW" altLang="en-US" dirty="0"/>
          </a:p>
        </p:txBody>
      </p:sp>
    </p:spTree>
    <p:custDataLst>
      <p:tags r:id="rId1"/>
    </p:custDataLst>
    <p:extLst>
      <p:ext uri="{BB962C8B-B14F-4D97-AF65-F5344CB8AC3E}">
        <p14:creationId xmlns:p14="http://schemas.microsoft.com/office/powerpoint/2010/main" val="38213768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8"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a16="http://schemas.microsoft.com/office/drawing/2014/main" xmlns:v="urn:schemas-microsoft-com:vml" xmlns:p14="http://schemas.microsoft.com/office/powerpoint/2010/main" xmlns=""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xmlns:v="urn:schemas-microsoft-com:vml" xmlns:mc="http://schemas.openxmlformats.org/markup-compatibility/2006" xmlns:p14="http://schemas.microsoft.com/office/powerpoint/2010/main" xmlns=""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en-US" altLang="zh-CN" dirty="0" smtClean="0"/>
              <a:t>Thanks</a:t>
            </a:r>
            <a:r>
              <a:rPr lang="en-US" altLang="zh-CN" dirty="0"/>
              <a:t/>
            </a:r>
            <a:br>
              <a:rPr lang="en-US" altLang="zh-CN" dirty="0"/>
            </a:br>
            <a:r>
              <a:rPr lang="en-US" altLang="zh-CN" dirty="0" smtClean="0"/>
              <a:t>Keep Going to End</a:t>
            </a:r>
            <a:endParaRPr lang="zh-CN" altLang="en-US" dirty="0"/>
          </a:p>
        </p:txBody>
      </p:sp>
      <p:sp>
        <p:nvSpPr>
          <p:cNvPr id="6" name="文本占位符 5"/>
          <p:cNvSpPr>
            <a:spLocks noGrp="1"/>
          </p:cNvSpPr>
          <p:nvPr>
            <p:ph type="body" sz="quarter" idx="10"/>
          </p:nvPr>
        </p:nvSpPr>
        <p:spPr/>
        <p:txBody>
          <a:bodyPr/>
          <a:lstStyle/>
          <a:p>
            <a:r>
              <a:rPr lang="en-US" altLang="zh-CN" dirty="0" smtClean="0"/>
              <a:t>Sean, </a:t>
            </a:r>
            <a:r>
              <a:rPr lang="zh-TW" altLang="en-US" dirty="0" smtClean="0"/>
              <a:t>王家祥</a:t>
            </a:r>
            <a:endParaRPr lang="en-US" altLang="zh-CN" dirty="0"/>
          </a:p>
        </p:txBody>
      </p:sp>
    </p:spTree>
    <p:custDataLst>
      <p:tags r:id="rId3"/>
    </p:custDataLst>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Word Embedding</a:t>
            </a:r>
            <a:endParaRPr lang="zh-CN" altLang="en-US" dirty="0"/>
          </a:p>
        </p:txBody>
      </p:sp>
      <p:sp>
        <p:nvSpPr>
          <p:cNvPr id="6" name="文本占位符 5"/>
          <p:cNvSpPr>
            <a:spLocks noGrp="1"/>
          </p:cNvSpPr>
          <p:nvPr>
            <p:ph type="body" idx="1"/>
          </p:nvPr>
        </p:nvSpPr>
        <p:spPr/>
        <p:txBody>
          <a:bodyPr/>
          <a:lstStyle/>
          <a:p>
            <a:pPr lvl="0">
              <a:lnSpc>
                <a:spcPct val="100000"/>
              </a:lnSpc>
            </a:pPr>
            <a:r>
              <a:rPr lang="en-US" altLang="zh-CN" dirty="0" smtClean="0"/>
              <a:t>What is this ?</a:t>
            </a:r>
            <a:endParaRPr lang="zh-CN" altLang="en-US" dirty="0"/>
          </a:p>
        </p:txBody>
      </p:sp>
      <p:sp>
        <p:nvSpPr>
          <p:cNvPr id="9" name="文本框 8">
            <a:extLst>
              <a:ext uri="{FF2B5EF4-FFF2-40B4-BE49-F238E27FC236}">
                <a16:creationId xmlns:a16="http://schemas.microsoft.com/office/drawing/2014/main" xmlns:p14="http://schemas.microsoft.com/office/powerpoint/2010/main" xmlns="" id="{04F69230-F3A6-4586-9371-A858F4763E9F}"/>
              </a:ext>
            </a:extLst>
          </p:cNvPr>
          <p:cNvSpPr txBox="1"/>
          <p:nvPr/>
        </p:nvSpPr>
        <p:spPr>
          <a:xfrm>
            <a:off x="4372784" y="3145769"/>
            <a:ext cx="1023516" cy="889909"/>
          </a:xfrm>
          <a:prstGeom prst="rect">
            <a:avLst/>
          </a:prstGeom>
          <a:noFill/>
          <a:ln w="117475">
            <a:noFill/>
          </a:ln>
        </p:spPr>
        <p:txBody>
          <a:bodyPr wrap="none" rtlCol="0">
            <a:prstTxWarp prst="textPlain">
              <a:avLst/>
            </a:prstTxWarp>
            <a:spAutoFit/>
          </a:bodyPr>
          <a:lstStyle/>
          <a:p>
            <a:r>
              <a:rPr lang="en-US" altLang="zh-CN" spc="100" smtClean="0">
                <a:latin typeface="Impact" panose="020B0806030902050204" pitchFamily="34" charset="0"/>
                <a:cs typeface="Arial" panose="020B0604020202020204" pitchFamily="34" charset="0"/>
              </a:rPr>
              <a:t>/</a:t>
            </a:r>
            <a:r>
              <a:rPr lang="en-US" altLang="zh-CN" sz="100" spc="100" smtClean="0">
                <a:latin typeface="Impact" panose="020B0806030902050204" pitchFamily="34" charset="0"/>
                <a:cs typeface="Arial" panose="020B0604020202020204" pitchFamily="34" charset="0"/>
              </a:rPr>
              <a:t> </a:t>
            </a:r>
            <a:r>
              <a:rPr lang="en-US" altLang="zh-CN" spc="100" smtClean="0">
                <a:latin typeface="Impact" panose="020B0806030902050204" pitchFamily="34" charset="0"/>
                <a:cs typeface="Arial" panose="020B0604020202020204" pitchFamily="34" charset="0"/>
              </a:rPr>
              <a:t>01</a:t>
            </a:r>
            <a:endParaRPr lang="zh-CN" altLang="en-US" spc="100" dirty="0">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mtClean="0"/>
              <a:t>.</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2" name="标题 1"/>
          <p:cNvSpPr>
            <a:spLocks noGrp="1"/>
          </p:cNvSpPr>
          <p:nvPr>
            <p:ph type="title"/>
          </p:nvPr>
        </p:nvSpPr>
        <p:spPr/>
        <p:txBody>
          <a:bodyPr/>
          <a:lstStyle/>
          <a:p>
            <a:r>
              <a:rPr lang="en-US" altLang="zh-CN" dirty="0"/>
              <a:t>Word </a:t>
            </a:r>
            <a:r>
              <a:rPr lang="en-US" altLang="zh-CN" dirty="0" smtClean="0"/>
              <a:t>Embedding</a:t>
            </a:r>
            <a:r>
              <a:rPr lang="zh-TW" altLang="en-US" dirty="0" smtClean="0"/>
              <a:t> </a:t>
            </a:r>
            <a:r>
              <a:rPr lang="en-US" altLang="zh-TW" dirty="0" smtClean="0"/>
              <a:t>- </a:t>
            </a:r>
            <a:r>
              <a:rPr lang="zh-TW" altLang="en-US" dirty="0" smtClean="0"/>
              <a:t>什麼</a:t>
            </a:r>
            <a:r>
              <a:rPr lang="zh-TW" altLang="en-US" dirty="0"/>
              <a:t>是詞嵌入</a:t>
            </a:r>
            <a:r>
              <a:rPr lang="en-US" altLang="zh-TW" dirty="0"/>
              <a:t>(Word Embedding)</a:t>
            </a:r>
            <a:endParaRPr lang="zh-CN" altLang="en-US" dirty="0"/>
          </a:p>
        </p:txBody>
      </p:sp>
      <p:sp>
        <p:nvSpPr>
          <p:cNvPr id="5" name="內容版面配置區 4"/>
          <p:cNvSpPr>
            <a:spLocks noGrp="1"/>
          </p:cNvSpPr>
          <p:nvPr>
            <p:ph sz="quarter" idx="13"/>
          </p:nvPr>
        </p:nvSpPr>
        <p:spPr/>
        <p:txBody>
          <a:bodyPr/>
          <a:lstStyle/>
          <a:p>
            <a:r>
              <a:rPr lang="en-US" altLang="zh-TW" dirty="0"/>
              <a:t>Word Embedding </a:t>
            </a:r>
            <a:r>
              <a:rPr lang="zh-TW" altLang="en-US" dirty="0"/>
              <a:t>的概念是建立字詞向量（</a:t>
            </a:r>
            <a:r>
              <a:rPr lang="en-US" altLang="zh-TW" dirty="0"/>
              <a:t>Word Vector</a:t>
            </a:r>
            <a:r>
              <a:rPr lang="zh-TW" altLang="en-US" dirty="0"/>
              <a:t>），例如我定義一個向量的每個維度對應到什麼字，並且將句子中每個字轉換為向量，最後結合起來變成矩陣</a:t>
            </a:r>
            <a:r>
              <a:rPr lang="zh-TW" altLang="en-US" dirty="0" smtClean="0"/>
              <a:t>。</a:t>
            </a:r>
            <a:endParaRPr lang="en-US" altLang="zh-TW" dirty="0" smtClean="0"/>
          </a:p>
          <a:p>
            <a:endParaRPr lang="zh-TW" altLang="en-US" dirty="0"/>
          </a:p>
        </p:txBody>
      </p:sp>
      <p:pic>
        <p:nvPicPr>
          <p:cNvPr id="4098" name="Picture 2" descr="E:\Delete\git_r\two_month_report\202011_2021_1\12_7_to_12_11_sixth\img\word_embedding_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2219325"/>
            <a:ext cx="6457950" cy="33147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2068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circle(in)">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mtClean="0"/>
              <a:t>.</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2" name="标题 1"/>
          <p:cNvSpPr>
            <a:spLocks noGrp="1"/>
          </p:cNvSpPr>
          <p:nvPr>
            <p:ph type="title"/>
          </p:nvPr>
        </p:nvSpPr>
        <p:spPr/>
        <p:txBody>
          <a:bodyPr/>
          <a:lstStyle/>
          <a:p>
            <a:r>
              <a:rPr lang="en-US" altLang="zh-CN" dirty="0"/>
              <a:t>Word </a:t>
            </a:r>
            <a:r>
              <a:rPr lang="en-US" altLang="zh-CN" dirty="0" smtClean="0"/>
              <a:t>Embedding</a:t>
            </a:r>
            <a:r>
              <a:rPr lang="zh-TW" altLang="en-US" dirty="0" smtClean="0"/>
              <a:t> </a:t>
            </a:r>
            <a:r>
              <a:rPr lang="en-US" altLang="zh-TW" dirty="0" smtClean="0"/>
              <a:t>- </a:t>
            </a:r>
            <a:r>
              <a:rPr lang="zh-TW" altLang="en-US" dirty="0" smtClean="0"/>
              <a:t>什麼</a:t>
            </a:r>
            <a:r>
              <a:rPr lang="zh-TW" altLang="en-US" dirty="0"/>
              <a:t>是詞嵌入</a:t>
            </a:r>
            <a:r>
              <a:rPr lang="en-US" altLang="zh-TW" dirty="0"/>
              <a:t>(Word Embedding)</a:t>
            </a:r>
            <a:endParaRPr lang="zh-CN" altLang="en-US" dirty="0"/>
          </a:p>
        </p:txBody>
      </p:sp>
      <p:sp>
        <p:nvSpPr>
          <p:cNvPr id="5" name="內容版面配置區 4"/>
          <p:cNvSpPr>
            <a:spLocks noGrp="1"/>
          </p:cNvSpPr>
          <p:nvPr>
            <p:ph sz="quarter" idx="13"/>
          </p:nvPr>
        </p:nvSpPr>
        <p:spPr/>
        <p:txBody>
          <a:bodyPr/>
          <a:lstStyle/>
          <a:p>
            <a:r>
              <a:rPr lang="zh-CN" altLang="en-US" dirty="0"/>
              <a:t>⾃然语⾔是⼀套⽤来表达含义的复杂系统。在这套系统中，词是表义本单元。</a:t>
            </a:r>
          </a:p>
          <a:p>
            <a:r>
              <a:rPr lang="zh-CN" altLang="en-US" dirty="0"/>
              <a:t>顾名思义，词向量是⽤来表⽰词的向量，也可被认为是词的特征向量或表征。</a:t>
            </a:r>
          </a:p>
          <a:p>
            <a:r>
              <a:rPr lang="zh-CN" altLang="en-US" b="1" dirty="0"/>
              <a:t>把词映射为实数域向量的技术也叫词嵌⼊（</a:t>
            </a:r>
            <a:r>
              <a:rPr lang="en-US" altLang="zh-CN" b="1" dirty="0"/>
              <a:t>word embedding</a:t>
            </a:r>
            <a:r>
              <a:rPr lang="zh-CN" altLang="en-US" b="1" dirty="0"/>
              <a:t>）。</a:t>
            </a:r>
            <a:endParaRPr lang="zh-CN" altLang="en-US" dirty="0"/>
          </a:p>
          <a:p>
            <a:r>
              <a:rPr lang="zh-CN" altLang="en-US" dirty="0"/>
              <a:t>在</a:t>
            </a:r>
            <a:r>
              <a:rPr lang="en-US" altLang="zh-CN" dirty="0"/>
              <a:t>NLP(</a:t>
            </a:r>
            <a:r>
              <a:rPr lang="zh-CN" altLang="en-US" dirty="0"/>
              <a:t>自然语言处理</a:t>
            </a:r>
            <a:r>
              <a:rPr lang="en-US" altLang="zh-CN" dirty="0"/>
              <a:t>)</a:t>
            </a:r>
            <a:r>
              <a:rPr lang="zh-CN" altLang="en-US" dirty="0"/>
              <a:t>领域，文本表示是第一步，也是很重要的一步，通俗来说就是把人类的语言符号转化为机器能够进行计算的数字，因为普通的文本语言机器是看不懂的，必须通过转化来表征对应文本。早期是</a:t>
            </a:r>
            <a:r>
              <a:rPr lang="zh-CN" altLang="en-US" b="1" dirty="0"/>
              <a:t>基于规则</a:t>
            </a:r>
            <a:r>
              <a:rPr lang="zh-CN" altLang="en-US" dirty="0"/>
              <a:t>的方法进行转化，而现代的方法是</a:t>
            </a:r>
            <a:r>
              <a:rPr lang="zh-CN" altLang="en-US" b="1" dirty="0"/>
              <a:t>基于统计机器学习</a:t>
            </a:r>
            <a:r>
              <a:rPr lang="zh-CN" altLang="en-US" dirty="0"/>
              <a:t>的方法。</a:t>
            </a:r>
          </a:p>
          <a:p>
            <a:endParaRPr lang="zh-TW" altLang="en-US" dirty="0"/>
          </a:p>
        </p:txBody>
      </p:sp>
      <p:pic>
        <p:nvPicPr>
          <p:cNvPr id="5122" name="Picture 2" descr="E:\Delete\git_r\two_month_report\202011_2021_1\12_7_to_12_11_sixth\img\word_embedding_com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525" y="3227508"/>
            <a:ext cx="7896225" cy="336379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48044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TW" altLang="en-US" dirty="0"/>
              <a:t>離散表示</a:t>
            </a:r>
            <a:endParaRPr lang="zh-CN" altLang="en-US" dirty="0"/>
          </a:p>
        </p:txBody>
      </p:sp>
      <p:sp>
        <p:nvSpPr>
          <p:cNvPr id="6" name="文本占位符 5"/>
          <p:cNvSpPr>
            <a:spLocks noGrp="1"/>
          </p:cNvSpPr>
          <p:nvPr>
            <p:ph type="body" idx="1"/>
          </p:nvPr>
        </p:nvSpPr>
        <p:spPr/>
        <p:txBody>
          <a:bodyPr/>
          <a:lstStyle/>
          <a:p>
            <a:pPr lvl="0">
              <a:lnSpc>
                <a:spcPct val="100000"/>
              </a:lnSpc>
            </a:pPr>
            <a:r>
              <a:rPr lang="en-US" altLang="zh-CN" dirty="0" smtClean="0"/>
              <a:t>Discrete for word</a:t>
            </a:r>
            <a:endParaRPr lang="zh-CN" altLang="en-US" dirty="0"/>
          </a:p>
        </p:txBody>
      </p:sp>
      <p:sp>
        <p:nvSpPr>
          <p:cNvPr id="9" name="文本框 8">
            <a:extLst>
              <a:ext uri="{FF2B5EF4-FFF2-40B4-BE49-F238E27FC236}">
                <a16:creationId xmlns:a16="http://schemas.microsoft.com/office/drawing/2014/main" xmlns:p14="http://schemas.microsoft.com/office/powerpoint/2010/main" xmlns="" id="{04F69230-F3A6-4586-9371-A858F4763E9F}"/>
              </a:ext>
            </a:extLst>
          </p:cNvPr>
          <p:cNvSpPr txBox="1"/>
          <p:nvPr/>
        </p:nvSpPr>
        <p:spPr>
          <a:xfrm>
            <a:off x="4372784" y="3145769"/>
            <a:ext cx="1023516" cy="889909"/>
          </a:xfrm>
          <a:prstGeom prst="rect">
            <a:avLst/>
          </a:prstGeom>
          <a:noFill/>
          <a:ln w="117475">
            <a:noFill/>
          </a:ln>
        </p:spPr>
        <p:txBody>
          <a:bodyPr wrap="none" rtlCol="0">
            <a:prstTxWarp prst="textPlain">
              <a:avLst/>
            </a:prstTxWarp>
            <a:spAutoFit/>
          </a:bodyPr>
          <a:lstStyle/>
          <a:p>
            <a:r>
              <a:rPr lang="en-US" altLang="zh-CN" spc="100" dirty="0" smtClean="0">
                <a:latin typeface="Impact" panose="020B0806030902050204" pitchFamily="34" charset="0"/>
                <a:cs typeface="Arial" panose="020B0604020202020204" pitchFamily="34" charset="0"/>
              </a:rPr>
              <a:t>/</a:t>
            </a:r>
            <a:r>
              <a:rPr lang="en-US" altLang="zh-CN" sz="100" spc="100" dirty="0" smtClean="0">
                <a:latin typeface="Impact" panose="020B0806030902050204" pitchFamily="34" charset="0"/>
                <a:cs typeface="Arial" panose="020B0604020202020204" pitchFamily="34" charset="0"/>
              </a:rPr>
              <a:t> </a:t>
            </a:r>
            <a:r>
              <a:rPr lang="en-US" altLang="zh-CN" spc="100" dirty="0" smtClean="0">
                <a:latin typeface="Impact" panose="020B0806030902050204" pitchFamily="34" charset="0"/>
                <a:cs typeface="Arial" panose="020B0604020202020204" pitchFamily="34" charset="0"/>
              </a:rPr>
              <a:t>02</a:t>
            </a:r>
            <a:endParaRPr lang="zh-CN" altLang="en-US" spc="100" dirty="0">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1500627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mtClean="0"/>
              <a:t>.</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2" name="标题 1"/>
          <p:cNvSpPr>
            <a:spLocks noGrp="1"/>
          </p:cNvSpPr>
          <p:nvPr>
            <p:ph type="title"/>
          </p:nvPr>
        </p:nvSpPr>
        <p:spPr/>
        <p:txBody>
          <a:bodyPr/>
          <a:lstStyle/>
          <a:p>
            <a:r>
              <a:rPr lang="en-US" altLang="zh-TW" dirty="0"/>
              <a:t>2.</a:t>
            </a:r>
            <a:r>
              <a:rPr lang="zh-TW" altLang="en-US" dirty="0"/>
              <a:t>離散表示 </a:t>
            </a:r>
            <a:r>
              <a:rPr lang="en-US" altLang="zh-TW" dirty="0"/>
              <a:t>- </a:t>
            </a:r>
            <a:r>
              <a:rPr lang="en-US" altLang="zh-CN" dirty="0"/>
              <a:t>One-hot</a:t>
            </a:r>
            <a:r>
              <a:rPr lang="zh-TW" altLang="en-US" dirty="0"/>
              <a:t>表示</a:t>
            </a:r>
            <a:endParaRPr lang="zh-CN" altLang="en-US" dirty="0"/>
          </a:p>
        </p:txBody>
      </p:sp>
      <p:sp>
        <p:nvSpPr>
          <p:cNvPr id="5" name="內容版面配置區 4"/>
          <p:cNvSpPr>
            <a:spLocks noGrp="1"/>
          </p:cNvSpPr>
          <p:nvPr>
            <p:ph sz="quarter" idx="13"/>
          </p:nvPr>
        </p:nvSpPr>
        <p:spPr/>
        <p:txBody>
          <a:bodyPr/>
          <a:lstStyle/>
          <a:p>
            <a:r>
              <a:rPr lang="en-US" altLang="zh-CN" dirty="0"/>
              <a:t>One-hot</a:t>
            </a:r>
            <a:r>
              <a:rPr lang="zh-CN" altLang="en-US" dirty="0"/>
              <a:t>简称读热向量编码，也是特征工程中最常用的方法。其步骤如下：</a:t>
            </a:r>
          </a:p>
          <a:p>
            <a:r>
              <a:rPr lang="zh-CN" altLang="en-US" dirty="0"/>
              <a:t>构造文本分词后的字典，每个分词是一个比特值，比特值为</a:t>
            </a:r>
            <a:r>
              <a:rPr lang="en-US" altLang="zh-CN" dirty="0"/>
              <a:t>0</a:t>
            </a:r>
            <a:r>
              <a:rPr lang="zh-CN" altLang="en-US" dirty="0"/>
              <a:t>或者</a:t>
            </a:r>
            <a:r>
              <a:rPr lang="en-US" altLang="zh-CN" dirty="0"/>
              <a:t>1</a:t>
            </a:r>
            <a:r>
              <a:rPr lang="zh-CN" altLang="en-US" dirty="0"/>
              <a:t>。</a:t>
            </a:r>
          </a:p>
          <a:p>
            <a:r>
              <a:rPr lang="zh-CN" altLang="en-US" dirty="0"/>
              <a:t>每个分词的文本表示为该分词的比特位为</a:t>
            </a:r>
            <a:r>
              <a:rPr lang="en-US" altLang="zh-CN" dirty="0"/>
              <a:t>1</a:t>
            </a:r>
            <a:r>
              <a:rPr lang="zh-CN" altLang="en-US" dirty="0"/>
              <a:t>，其余位为</a:t>
            </a:r>
            <a:r>
              <a:rPr lang="en-US" altLang="zh-CN" dirty="0"/>
              <a:t>0</a:t>
            </a:r>
            <a:r>
              <a:rPr lang="zh-CN" altLang="en-US" dirty="0"/>
              <a:t>的矩阵表示。</a:t>
            </a:r>
          </a:p>
          <a:p>
            <a:r>
              <a:rPr lang="en-US" altLang="zh-CN" dirty="0"/>
              <a:t>One-hot</a:t>
            </a:r>
            <a:r>
              <a:rPr lang="zh-CN" altLang="en-US" dirty="0"/>
              <a:t>表示文本信息的</a:t>
            </a:r>
            <a:r>
              <a:rPr lang="zh-CN" altLang="en-US" b="1" dirty="0"/>
              <a:t>缺点</a:t>
            </a:r>
            <a:r>
              <a:rPr lang="zh-CN" altLang="en-US" dirty="0"/>
              <a:t>：</a:t>
            </a:r>
          </a:p>
          <a:p>
            <a:r>
              <a:rPr lang="zh-CN" altLang="en-US" dirty="0"/>
              <a:t>随着语料库的增加，数据特征的维度会越来越大，产生一个维度很高，又很稀疏的矩阵。</a:t>
            </a:r>
          </a:p>
          <a:p>
            <a:r>
              <a:rPr lang="zh-CN" altLang="en-US" dirty="0"/>
              <a:t>这种表示方法的分词顺序和在句子中的顺序是无关的，不能保留词与词之间的关系信息。</a:t>
            </a:r>
          </a:p>
          <a:p>
            <a:r>
              <a:rPr lang="zh-CN" altLang="en-US" dirty="0"/>
              <a:t/>
            </a:r>
            <a:br>
              <a:rPr lang="zh-CN" altLang="en-US" dirty="0"/>
            </a:br>
            <a:r>
              <a:rPr lang="zh-TW" altLang="en-US" dirty="0"/>
              <a:t>例：</a:t>
            </a:r>
            <a:r>
              <a:rPr lang="en-US" altLang="zh-TW" b="1" dirty="0"/>
              <a:t>John likes to watch movies. Mary likes too</a:t>
            </a:r>
            <a:endParaRPr lang="en-US" altLang="zh-TW" dirty="0"/>
          </a:p>
          <a:p>
            <a:r>
              <a:rPr lang="en-US" altLang="zh-TW" b="1" dirty="0"/>
              <a:t>John also likes to watch football games.</a:t>
            </a:r>
            <a:endParaRPr lang="en-US" altLang="zh-TW" dirty="0"/>
          </a:p>
          <a:p>
            <a:r>
              <a:rPr lang="zh-TW" altLang="en-US" dirty="0"/>
              <a:t>以上两句可以构造一个词典，</a:t>
            </a:r>
            <a:r>
              <a:rPr lang="en-US" altLang="zh-TW" b="1" dirty="0"/>
              <a:t>{"John": 1, "likes": 2, "to": 3, "watch": 4, "movies": 5, "also": 6, "football": 7, "games": 8, "Mary": 9, "too": 10} </a:t>
            </a:r>
            <a:endParaRPr lang="en-US" altLang="zh-TW" dirty="0"/>
          </a:p>
          <a:p>
            <a:r>
              <a:rPr lang="zh-TW" altLang="en-US" dirty="0"/>
              <a:t>每个词典索引对应着比特位。那么利用</a:t>
            </a:r>
            <a:r>
              <a:rPr lang="en-US" altLang="zh-TW" dirty="0"/>
              <a:t>One-hot</a:t>
            </a:r>
            <a:r>
              <a:rPr lang="zh-TW" altLang="en-US" dirty="0"/>
              <a:t>表示为：</a:t>
            </a:r>
          </a:p>
          <a:p>
            <a:r>
              <a:rPr lang="en-US" altLang="zh-TW" b="1" dirty="0"/>
              <a:t>John: [1, 0, 0, 0, 0, 0, 0, 0, 0, 0] </a:t>
            </a:r>
            <a:endParaRPr lang="en-US" altLang="zh-TW" dirty="0"/>
          </a:p>
          <a:p>
            <a:r>
              <a:rPr lang="en-US" altLang="zh-TW" b="1" dirty="0"/>
              <a:t>likes: [0, 1, 0, 0, 0, 0, 0, 0, 0, 0]</a:t>
            </a:r>
            <a:r>
              <a:rPr lang="en-US" altLang="zh-TW" dirty="0"/>
              <a:t> .......</a:t>
            </a:r>
            <a:r>
              <a:rPr lang="zh-TW" altLang="en-US" dirty="0"/>
              <a:t>等等，以此类推。</a:t>
            </a:r>
          </a:p>
          <a:p>
            <a:endParaRPr lang="zh-TW" altLang="en-US" dirty="0"/>
          </a:p>
        </p:txBody>
      </p:sp>
    </p:spTree>
    <p:custDataLst>
      <p:tags r:id="rId1"/>
    </p:custDataLst>
    <p:extLst>
      <p:ext uri="{BB962C8B-B14F-4D97-AF65-F5344CB8AC3E}">
        <p14:creationId xmlns:p14="http://schemas.microsoft.com/office/powerpoint/2010/main" val="538134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mtClean="0"/>
              <a:t>.</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2" name="标题 1"/>
          <p:cNvSpPr>
            <a:spLocks noGrp="1"/>
          </p:cNvSpPr>
          <p:nvPr>
            <p:ph type="title"/>
          </p:nvPr>
        </p:nvSpPr>
        <p:spPr/>
        <p:txBody>
          <a:bodyPr/>
          <a:lstStyle/>
          <a:p>
            <a:r>
              <a:rPr lang="en-US" altLang="zh-TW" dirty="0"/>
              <a:t>2.</a:t>
            </a:r>
            <a:r>
              <a:rPr lang="zh-TW" altLang="en-US" dirty="0"/>
              <a:t>離散表示 </a:t>
            </a:r>
            <a:r>
              <a:rPr lang="en-US" altLang="zh-TW" dirty="0"/>
              <a:t>- </a:t>
            </a:r>
            <a:r>
              <a:rPr lang="zh-TW" altLang="en-US" dirty="0"/>
              <a:t>词袋模型</a:t>
            </a:r>
          </a:p>
        </p:txBody>
      </p:sp>
      <p:sp>
        <p:nvSpPr>
          <p:cNvPr id="5" name="內容版面配置區 4"/>
          <p:cNvSpPr>
            <a:spLocks noGrp="1"/>
          </p:cNvSpPr>
          <p:nvPr>
            <p:ph sz="quarter" idx="13"/>
          </p:nvPr>
        </p:nvSpPr>
        <p:spPr/>
        <p:txBody>
          <a:bodyPr>
            <a:normAutofit fontScale="92500" lnSpcReduction="10000"/>
          </a:bodyPr>
          <a:lstStyle/>
          <a:p>
            <a:r>
              <a:rPr lang="zh-TW" altLang="en-US" dirty="0"/>
              <a:t>词袋模型</a:t>
            </a:r>
            <a:r>
              <a:rPr lang="en-US" altLang="zh-TW" dirty="0"/>
              <a:t>(Bag-of-words model)</a:t>
            </a:r>
            <a:r>
              <a:rPr lang="zh-TW" altLang="en-US" dirty="0"/>
              <a:t>，像是句子或是文件这样的文字可以用一个袋子装着这些词的方式表现，这种表现方式不考虑文法以及词的顺序</a:t>
            </a:r>
            <a:r>
              <a:rPr lang="zh-TW" altLang="en-US" dirty="0" smtClean="0"/>
              <a:t>。</a:t>
            </a:r>
            <a:endParaRPr lang="en-US" altLang="zh-TW" dirty="0" smtClean="0"/>
          </a:p>
          <a:p>
            <a:endParaRPr lang="zh-TW" altLang="en-US" dirty="0"/>
          </a:p>
          <a:p>
            <a:r>
              <a:rPr lang="zh-TW" altLang="en-US" b="1" dirty="0"/>
              <a:t>文档的向量表示可以直接将各词的词向量表示加和</a:t>
            </a:r>
            <a:r>
              <a:rPr lang="zh-TW" altLang="en-US" dirty="0"/>
              <a:t>。例如：</a:t>
            </a:r>
          </a:p>
          <a:p>
            <a:r>
              <a:rPr lang="en-US" altLang="zh-TW" b="1" dirty="0"/>
              <a:t>John likes to watch movies. Mary likes too</a:t>
            </a:r>
            <a:endParaRPr lang="en-US" altLang="zh-TW" dirty="0"/>
          </a:p>
          <a:p>
            <a:r>
              <a:rPr lang="en-US" altLang="zh-TW" b="1" dirty="0"/>
              <a:t>John also likes to watch football games</a:t>
            </a:r>
            <a:r>
              <a:rPr lang="en-US" altLang="zh-TW" b="1" dirty="0" smtClean="0"/>
              <a:t>.</a:t>
            </a:r>
          </a:p>
          <a:p>
            <a:endParaRPr lang="en-US" altLang="zh-TW" dirty="0"/>
          </a:p>
          <a:p>
            <a:r>
              <a:rPr lang="zh-TW" altLang="en-US" dirty="0"/>
              <a:t>以上两句可以构造一个词典，</a:t>
            </a:r>
            <a:r>
              <a:rPr lang="en-US" altLang="zh-TW" b="1" dirty="0"/>
              <a:t>{"John": 1, "likes": 2, "to": 3, "watch": 4, "movies": 5, "also": 6, "football": 7, "games": 8, "Mary": 9, "too": 10} </a:t>
            </a:r>
            <a:endParaRPr lang="en-US" altLang="zh-TW" b="1" dirty="0" smtClean="0"/>
          </a:p>
          <a:p>
            <a:endParaRPr lang="en-US" altLang="zh-TW" dirty="0"/>
          </a:p>
          <a:p>
            <a:r>
              <a:rPr lang="zh-TW" altLang="en-US" dirty="0"/>
              <a:t>那么第一句的向量表示为：</a:t>
            </a:r>
            <a:r>
              <a:rPr lang="en-US" altLang="zh-TW" b="1" dirty="0"/>
              <a:t>[1,2,1,1,1,0,0,0,1,1]</a:t>
            </a:r>
            <a:r>
              <a:rPr lang="zh-TW" altLang="en-US" dirty="0"/>
              <a:t>，其中的</a:t>
            </a:r>
            <a:r>
              <a:rPr lang="en-US" altLang="zh-TW" dirty="0"/>
              <a:t>2</a:t>
            </a:r>
            <a:r>
              <a:rPr lang="zh-TW" altLang="en-US" dirty="0"/>
              <a:t>表示</a:t>
            </a:r>
            <a:r>
              <a:rPr lang="en-US" altLang="zh-TW" b="1" dirty="0"/>
              <a:t>likes</a:t>
            </a:r>
            <a:r>
              <a:rPr lang="zh-TW" altLang="en-US" dirty="0"/>
              <a:t>在该句中出现了</a:t>
            </a:r>
            <a:r>
              <a:rPr lang="en-US" altLang="zh-TW" dirty="0"/>
              <a:t>2</a:t>
            </a:r>
            <a:r>
              <a:rPr lang="zh-TW" altLang="en-US" dirty="0"/>
              <a:t>次，依次类推。</a:t>
            </a:r>
          </a:p>
          <a:p>
            <a:r>
              <a:rPr lang="zh-TW" altLang="en-US" dirty="0"/>
              <a:t>词袋模型同样有一下</a:t>
            </a:r>
            <a:r>
              <a:rPr lang="zh-TW" altLang="en-US" b="1" dirty="0"/>
              <a:t>缺点</a:t>
            </a:r>
            <a:r>
              <a:rPr lang="zh-TW" altLang="en-US" dirty="0"/>
              <a:t>：</a:t>
            </a:r>
          </a:p>
          <a:p>
            <a:r>
              <a:rPr lang="zh-TW" altLang="en-US" dirty="0"/>
              <a:t>词向量化后，词与词之间是有大小关系的，不一定词出现的越多，权重越大。</a:t>
            </a:r>
          </a:p>
          <a:p>
            <a:r>
              <a:rPr lang="zh-TW" altLang="en-US" dirty="0"/>
              <a:t>词与词之间是没有顺序关系的。</a:t>
            </a:r>
          </a:p>
          <a:p>
            <a:r>
              <a:rPr lang="zh-TW" altLang="en-US" dirty="0"/>
              <a:t/>
            </a:r>
            <a:br>
              <a:rPr lang="zh-TW" altLang="en-US" dirty="0"/>
            </a:br>
            <a:endParaRPr lang="zh-TW" altLang="en-US" dirty="0"/>
          </a:p>
        </p:txBody>
      </p:sp>
    </p:spTree>
    <p:custDataLst>
      <p:tags r:id="rId1"/>
    </p:custDataLst>
    <p:extLst>
      <p:ext uri="{BB962C8B-B14F-4D97-AF65-F5344CB8AC3E}">
        <p14:creationId xmlns:p14="http://schemas.microsoft.com/office/powerpoint/2010/main" val="2554964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smtClean="0"/>
              <a:t>www</a:t>
            </a:r>
            <a:r>
              <a:rPr lang="en-US" altLang="zh-CN" smtClean="0"/>
              <a:t>.</a:t>
            </a:r>
            <a:r>
              <a:rPr lang="en-US" altLang="zh-CN" sz="100" smtClean="0"/>
              <a:t> </a:t>
            </a:r>
            <a:r>
              <a:rPr lang="en-US" altLang="zh-CN" smtClean="0"/>
              <a:t>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2" name="标题 1"/>
          <p:cNvSpPr>
            <a:spLocks noGrp="1"/>
          </p:cNvSpPr>
          <p:nvPr>
            <p:ph type="title"/>
          </p:nvPr>
        </p:nvSpPr>
        <p:spPr/>
        <p:txBody>
          <a:bodyPr/>
          <a:lstStyle/>
          <a:p>
            <a:r>
              <a:rPr lang="en-US" altLang="zh-TW" dirty="0"/>
              <a:t>2.</a:t>
            </a:r>
            <a:r>
              <a:rPr lang="zh-TW" altLang="en-US" dirty="0"/>
              <a:t>離散表示 </a:t>
            </a:r>
            <a:r>
              <a:rPr lang="en-US" altLang="zh-TW" dirty="0"/>
              <a:t>- TF-IDF</a:t>
            </a:r>
            <a:endParaRPr lang="zh-TW" altLang="en-US" dirty="0"/>
          </a:p>
        </p:txBody>
      </p:sp>
      <p:sp>
        <p:nvSpPr>
          <p:cNvPr id="5" name="內容版面配置區 4"/>
          <p:cNvSpPr>
            <a:spLocks noGrp="1"/>
          </p:cNvSpPr>
          <p:nvPr>
            <p:ph sz="quarter" idx="13"/>
          </p:nvPr>
        </p:nvSpPr>
        <p:spPr/>
        <p:txBody>
          <a:bodyPr>
            <a:normAutofit/>
          </a:bodyPr>
          <a:lstStyle/>
          <a:p>
            <a:r>
              <a:rPr lang="en-US" altLang="zh-TW" dirty="0"/>
              <a:t>TF-IDF</a:t>
            </a:r>
            <a:r>
              <a:rPr lang="zh-TW" altLang="en-US" dirty="0"/>
              <a:t>（</a:t>
            </a:r>
            <a:r>
              <a:rPr lang="en-US" altLang="zh-TW" dirty="0"/>
              <a:t>term frequency–inverse document frequency</a:t>
            </a:r>
            <a:r>
              <a:rPr lang="zh-TW" altLang="en-US" dirty="0"/>
              <a:t>）是一种用于信息检索与数据挖掘的常用加权技术。</a:t>
            </a:r>
            <a:r>
              <a:rPr lang="en-US" altLang="zh-TW" dirty="0"/>
              <a:t>TF</a:t>
            </a:r>
            <a:r>
              <a:rPr lang="zh-TW" altLang="en-US" dirty="0"/>
              <a:t>意思是词频</a:t>
            </a:r>
            <a:r>
              <a:rPr lang="en-US" altLang="zh-TW" dirty="0"/>
              <a:t>(Term Frequency)</a:t>
            </a:r>
            <a:r>
              <a:rPr lang="zh-TW" altLang="en-US" dirty="0"/>
              <a:t>，</a:t>
            </a:r>
            <a:r>
              <a:rPr lang="en-US" altLang="zh-TW" dirty="0"/>
              <a:t>IDF</a:t>
            </a:r>
            <a:r>
              <a:rPr lang="zh-TW" altLang="en-US" dirty="0"/>
              <a:t>意思是逆文本频率指数</a:t>
            </a:r>
            <a:r>
              <a:rPr lang="en-US" altLang="zh-TW" dirty="0"/>
              <a:t>(Inverse Document Frequency)</a:t>
            </a:r>
            <a:r>
              <a:rPr lang="zh-TW" altLang="en-US" dirty="0" smtClean="0"/>
              <a:t>。</a:t>
            </a:r>
            <a:endParaRPr lang="en-US" altLang="zh-TW" dirty="0" smtClean="0"/>
          </a:p>
          <a:p>
            <a:endParaRPr lang="zh-TW" altLang="en-US" dirty="0"/>
          </a:p>
          <a:p>
            <a:r>
              <a:rPr lang="zh-TW" altLang="en-US" b="1" dirty="0"/>
              <a:t>字词的重要性随着它在文件中出现的次数成正比增加，但同时会随着它在语料库中出现的频率成反比下降。一个词语在一篇文章中出现次数越多</a:t>
            </a:r>
            <a:r>
              <a:rPr lang="en-US" altLang="zh-TW" b="1" dirty="0"/>
              <a:t>, </a:t>
            </a:r>
            <a:r>
              <a:rPr lang="zh-TW" altLang="en-US" b="1" dirty="0"/>
              <a:t>同时在所有文档中出现次数越少</a:t>
            </a:r>
            <a:r>
              <a:rPr lang="en-US" altLang="zh-TW" b="1" dirty="0"/>
              <a:t>, </a:t>
            </a:r>
            <a:r>
              <a:rPr lang="zh-TW" altLang="en-US" b="1" dirty="0"/>
              <a:t>越能够代表该文章</a:t>
            </a:r>
            <a:r>
              <a:rPr lang="zh-TW" altLang="en-US" b="1" dirty="0" smtClean="0"/>
              <a:t>。</a:t>
            </a:r>
            <a:endParaRPr lang="en-US" altLang="zh-TW" b="1" dirty="0" smtClean="0"/>
          </a:p>
          <a:p>
            <a:endParaRPr lang="en-US" altLang="zh-TW" dirty="0" smtClean="0"/>
          </a:p>
          <a:p>
            <a:endParaRPr lang="en-US" altLang="zh-TW" dirty="0" smtClean="0"/>
          </a:p>
          <a:p>
            <a:endParaRPr lang="zh-TW" altLang="en-US" dirty="0"/>
          </a:p>
          <a:p>
            <a:endParaRPr lang="en-US" altLang="zh-TW" dirty="0" smtClean="0"/>
          </a:p>
          <a:p>
            <a:r>
              <a:rPr lang="zh-TW" altLang="en-US" dirty="0" smtClean="0"/>
              <a:t>分母</a:t>
            </a:r>
            <a:r>
              <a:rPr lang="zh-TW" altLang="en-US" dirty="0"/>
              <a:t>之所以加</a:t>
            </a:r>
            <a:r>
              <a:rPr lang="en-US" altLang="zh-TW" dirty="0"/>
              <a:t>1</a:t>
            </a:r>
            <a:r>
              <a:rPr lang="zh-TW" altLang="en-US" dirty="0"/>
              <a:t>，是为了避免分母为</a:t>
            </a:r>
            <a:r>
              <a:rPr lang="en-US" altLang="zh-TW" dirty="0"/>
              <a:t>0</a:t>
            </a:r>
            <a:r>
              <a:rPr lang="zh-TW" altLang="en-US" dirty="0" smtClean="0"/>
              <a:t>。</a:t>
            </a:r>
            <a:endParaRPr lang="zh-TW" altLang="en-US" dirty="0"/>
          </a:p>
          <a:p>
            <a:r>
              <a:rPr lang="zh-TW" altLang="en-US" b="1" dirty="0"/>
              <a:t>缺点：</a:t>
            </a:r>
            <a:r>
              <a:rPr lang="zh-TW" altLang="en-US" dirty="0"/>
              <a:t>还是没有把词与词之间的关系顺序表达出</a:t>
            </a:r>
            <a:r>
              <a:rPr lang="zh-TW" altLang="en-US" dirty="0" smtClean="0"/>
              <a:t>来</a:t>
            </a:r>
            <a:endParaRPr lang="en-US" altLang="zh-TW" dirty="0" smtClean="0"/>
          </a:p>
          <a:p>
            <a:endParaRPr lang="zh-TW" altLang="en-US" dirty="0"/>
          </a:p>
          <a:p>
            <a:pPr marL="0" indent="0">
              <a:buNone/>
            </a:pPr>
            <a:r>
              <a:rPr lang="zh-TW" altLang="en-US" dirty="0"/>
              <a:t/>
            </a:r>
            <a:br>
              <a:rPr lang="zh-TW" altLang="en-US" dirty="0"/>
            </a:br>
            <a:endParaRPr lang="zh-TW" altLang="en-US" dirty="0"/>
          </a:p>
        </p:txBody>
      </p:sp>
      <p:pic>
        <p:nvPicPr>
          <p:cNvPr id="6146" name="Picture 2" descr="E:\Delete\git_r\two_month_report\202011_2021_1\12_7_to_12_11_sixth\img\tf-id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87" y="2790824"/>
            <a:ext cx="3443287" cy="137731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2208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in)">
                                      <p:cBhvr>
                                        <p:cTn id="7"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10642"/>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HEME" val="https://www.islide.cc;"/>
  <p:tag name="ISLIDE.VECTOR" val="#510982;"/>
</p:tagLst>
</file>

<file path=ppt/tags/tag15.xml><?xml version="1.0" encoding="utf-8"?>
<p:tagLst xmlns:a="http://schemas.openxmlformats.org/drawingml/2006/main" xmlns:r="http://schemas.openxmlformats.org/officeDocument/2006/relationships" xmlns:p="http://schemas.openxmlformats.org/presentationml/2006/main">
  <p:tag name="ISLIDE.THEME" val="https://www.islide.cc;"/>
  <p:tag name="ISLIDE.VECTOR" val="#510982;"/>
</p:tagLst>
</file>

<file path=ppt/tags/tag16.xml><?xml version="1.0" encoding="utf-8"?>
<p:tagLst xmlns:a="http://schemas.openxmlformats.org/drawingml/2006/main" xmlns:r="http://schemas.openxmlformats.org/officeDocument/2006/relationships" xmlns:p="http://schemas.openxmlformats.org/presentationml/2006/main">
  <p:tag name="ISLIDE.THEME" val="https://www.islide.cc;"/>
  <p:tag name="ISLIDE.VECTOR" val="#510982;"/>
</p:tagLst>
</file>

<file path=ppt/tags/tag17.xml><?xml version="1.0" encoding="utf-8"?>
<p:tagLst xmlns:a="http://schemas.openxmlformats.org/drawingml/2006/main" xmlns:r="http://schemas.openxmlformats.org/officeDocument/2006/relationships" xmlns:p="http://schemas.openxmlformats.org/presentationml/2006/main">
  <p:tag name="ISLIDE.THEME" val="https://www.islide.cc;"/>
  <p:tag name="ISLIDE.VECTOR" val="#510982;"/>
</p:tagLst>
</file>

<file path=ppt/tags/tag1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themeOverride>
</file>

<file path=ppt/theme/themeOverride8.xml><?xml version="1.0" encoding="utf-8"?>
<a:themeOverride xmlns:a="http://schemas.openxmlformats.org/drawingml/2006/main">
  <a:clrScheme name="房利美">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103</TotalTime>
  <Words>2591</Words>
  <Application>Microsoft Office PowerPoint</Application>
  <PresentationFormat>自訂</PresentationFormat>
  <Paragraphs>194</Paragraphs>
  <Slides>27</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27</vt:i4>
      </vt:variant>
    </vt:vector>
  </HeadingPairs>
  <TitlesOfParts>
    <vt:vector size="29" baseType="lpstr">
      <vt:lpstr>主题5</vt:lpstr>
      <vt:lpstr>think-cell Slide</vt:lpstr>
      <vt:lpstr>Word Embedding &amp; Word2vec</vt:lpstr>
      <vt:lpstr>PowerPoint 簡報</vt:lpstr>
      <vt:lpstr>Word Embedding</vt:lpstr>
      <vt:lpstr>Word Embedding - 什麼是詞嵌入(Word Embedding)</vt:lpstr>
      <vt:lpstr>Word Embedding - 什麼是詞嵌入(Word Embedding)</vt:lpstr>
      <vt:lpstr>離散表示</vt:lpstr>
      <vt:lpstr>2.離散表示 - One-hot表示</vt:lpstr>
      <vt:lpstr>2.離散表示 - 词袋模型</vt:lpstr>
      <vt:lpstr>2.離散表示 - TF-IDF</vt:lpstr>
      <vt:lpstr>2.離散表示 - TF-IDF</vt:lpstr>
      <vt:lpstr>2.離散表示 - n-gram模型</vt:lpstr>
      <vt:lpstr>分布式表示</vt:lpstr>
      <vt:lpstr>3. 分布式表示</vt:lpstr>
      <vt:lpstr>3.分布式表示 - 共现矩阵</vt:lpstr>
      <vt:lpstr>3.分布式表示 - 共现矩阵</vt:lpstr>
      <vt:lpstr>3.分布式表示 - 共现矩阵</vt:lpstr>
      <vt:lpstr>神经网络表示 - NNLM</vt:lpstr>
      <vt:lpstr>4.神经网络表示 - NNLM</vt:lpstr>
      <vt:lpstr>4.神经网络表示 - NNLM</vt:lpstr>
      <vt:lpstr>4.神经网络表示 - NNLM</vt:lpstr>
      <vt:lpstr>4.神经网络表示 - NNLM</vt:lpstr>
      <vt:lpstr>Word2Vec </vt:lpstr>
      <vt:lpstr>5.Word2Vec (NNLM優化)</vt:lpstr>
      <vt:lpstr>5.Word2Vec - Skip-gram</vt:lpstr>
      <vt:lpstr>5.Word2Vec - CBOW</vt:lpstr>
      <vt:lpstr>5.Word2Vec - 词嵌入为何不采用one-hot向量</vt:lpstr>
      <vt:lpstr>Thanks Keep Going to End</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28</cp:revision>
  <cp:lastPrinted>2018-08-02T16:00:00Z</cp:lastPrinted>
  <dcterms:created xsi:type="dcterms:W3CDTF">2018-08-02T16:00:00Z</dcterms:created>
  <dcterms:modified xsi:type="dcterms:W3CDTF">2020-12-21T02:33:10Z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