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59" r:id="rId6"/>
    <p:sldId id="261" r:id="rId7"/>
    <p:sldId id="269" r:id="rId8"/>
    <p:sldId id="273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62" r:id="rId21"/>
    <p:sldId id="268" r:id="rId22"/>
    <p:sldId id="263" r:id="rId23"/>
    <p:sldId id="264" r:id="rId24"/>
    <p:sldId id="265" r:id="rId25"/>
    <p:sldId id="266" r:id="rId26"/>
    <p:sldId id="26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626" autoAdjust="0"/>
  </p:normalViewPr>
  <p:slideViewPr>
    <p:cSldViewPr snapToGrid="0" snapToObjects="1">
      <p:cViewPr varScale="1">
        <p:scale>
          <a:sx n="104" d="100"/>
          <a:sy n="104" d="100"/>
        </p:scale>
        <p:origin x="24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2F0C9-5C10-2347-AC18-D21FF3017406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F6BF0F59-CEE8-4846-86B5-7BA2E3FFD714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zh-CN" dirty="0"/>
            <a:t>Raw data</a:t>
          </a:r>
          <a:endParaRPr lang="zh-CN" altLang="en-US" dirty="0"/>
        </a:p>
      </dgm:t>
    </dgm:pt>
    <dgm:pt modelId="{5BC62426-F22F-7049-B472-A67BBCEFBC12}" type="par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E8D03164-C684-704B-9009-CAA3D5A42AC9}" type="sib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738FB070-9B70-B243-AF56-224D57852DE4}">
      <dgm:prSet phldrT="[文本]"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r>
            <a:rPr lang="en-US" altLang="zh-CN" dirty="0"/>
            <a:t>Model</a:t>
          </a:r>
        </a:p>
        <a:p>
          <a:r>
            <a:rPr lang="en-US" altLang="zh-CN" dirty="0"/>
            <a:t>process</a:t>
          </a:r>
          <a:endParaRPr lang="zh-CN" altLang="en-US" dirty="0"/>
        </a:p>
      </dgm:t>
    </dgm:pt>
    <dgm:pt modelId="{83E8E49F-6DCA-5942-989D-6D803130A0A9}" type="par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4CBB8FD3-1C5D-3642-A971-6B7B262D2876}" type="sib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59E14426-996C-2D4B-A076-93EBD8756751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Class result</a:t>
          </a:r>
          <a:endParaRPr lang="zh-CN" altLang="en-US" dirty="0"/>
        </a:p>
      </dgm:t>
    </dgm:pt>
    <dgm:pt modelId="{DD05F87A-29B8-3F48-8525-AE707F08F50E}" type="par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B3424042-F1A7-D944-A0D1-6C09825E4386}" type="sib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C0C20C29-AB35-F34D-A178-83A0BB599C6C}" type="pres">
      <dgm:prSet presAssocID="{2F52F0C9-5C10-2347-AC18-D21FF3017406}" presName="CompostProcess" presStyleCnt="0">
        <dgm:presLayoutVars>
          <dgm:dir/>
          <dgm:resizeHandles val="exact"/>
        </dgm:presLayoutVars>
      </dgm:prSet>
      <dgm:spPr/>
    </dgm:pt>
    <dgm:pt modelId="{251EFD85-4C8F-4943-9B83-685CA0EF0216}" type="pres">
      <dgm:prSet presAssocID="{2F52F0C9-5C10-2347-AC18-D21FF3017406}" presName="arrow" presStyleLbl="bgShp" presStyleIdx="0" presStyleCnt="1"/>
      <dgm:spPr>
        <a:solidFill>
          <a:schemeClr val="tx1">
            <a:lumMod val="10000"/>
            <a:lumOff val="90000"/>
          </a:schemeClr>
        </a:solidFill>
      </dgm:spPr>
    </dgm:pt>
    <dgm:pt modelId="{850F9872-14F6-5F4B-961E-E01E7FAAEEB9}" type="pres">
      <dgm:prSet presAssocID="{2F52F0C9-5C10-2347-AC18-D21FF3017406}" presName="linearProcess" presStyleCnt="0"/>
      <dgm:spPr/>
    </dgm:pt>
    <dgm:pt modelId="{F5994DC2-84D5-5145-ACCD-8DB8FD66C2E6}" type="pres">
      <dgm:prSet presAssocID="{F6BF0F59-CEE8-4846-86B5-7BA2E3FFD714}" presName="textNode" presStyleLbl="node1" presStyleIdx="0" presStyleCnt="3">
        <dgm:presLayoutVars>
          <dgm:bulletEnabled val="1"/>
        </dgm:presLayoutVars>
      </dgm:prSet>
      <dgm:spPr/>
    </dgm:pt>
    <dgm:pt modelId="{A5FDBBD1-BAF4-EC44-BDD8-41CAC764BD25}" type="pres">
      <dgm:prSet presAssocID="{E8D03164-C684-704B-9009-CAA3D5A42AC9}" presName="sibTrans" presStyleCnt="0"/>
      <dgm:spPr/>
    </dgm:pt>
    <dgm:pt modelId="{E4C990E4-716C-3042-9279-DB52C8C61FE7}" type="pres">
      <dgm:prSet presAssocID="{738FB070-9B70-B243-AF56-224D57852DE4}" presName="textNode" presStyleLbl="node1" presStyleIdx="1" presStyleCnt="3">
        <dgm:presLayoutVars>
          <dgm:bulletEnabled val="1"/>
        </dgm:presLayoutVars>
      </dgm:prSet>
      <dgm:spPr/>
    </dgm:pt>
    <dgm:pt modelId="{78D65D3D-53C0-0843-970A-B8C504E04583}" type="pres">
      <dgm:prSet presAssocID="{4CBB8FD3-1C5D-3642-A971-6B7B262D2876}" presName="sibTrans" presStyleCnt="0"/>
      <dgm:spPr/>
    </dgm:pt>
    <dgm:pt modelId="{E3C4F012-47FA-D34E-9DEC-15A5BAF77B4D}" type="pres">
      <dgm:prSet presAssocID="{59E14426-996C-2D4B-A076-93EBD8756751}" presName="textNode" presStyleLbl="node1" presStyleIdx="2" presStyleCnt="3" custLinFactNeighborX="-40572">
        <dgm:presLayoutVars>
          <dgm:bulletEnabled val="1"/>
        </dgm:presLayoutVars>
      </dgm:prSet>
      <dgm:spPr/>
    </dgm:pt>
  </dgm:ptLst>
  <dgm:cxnLst>
    <dgm:cxn modelId="{FCEC3246-F350-CB4D-8BED-822F9AC25FCE}" type="presOf" srcId="{738FB070-9B70-B243-AF56-224D57852DE4}" destId="{E4C990E4-716C-3042-9279-DB52C8C61FE7}" srcOrd="0" destOrd="0" presId="urn:microsoft.com/office/officeart/2005/8/layout/hProcess9"/>
    <dgm:cxn modelId="{7FC2B953-0A58-7E48-9951-724A4D1E8746}" type="presOf" srcId="{F6BF0F59-CEE8-4846-86B5-7BA2E3FFD714}" destId="{F5994DC2-84D5-5145-ACCD-8DB8FD66C2E6}" srcOrd="0" destOrd="0" presId="urn:microsoft.com/office/officeart/2005/8/layout/hProcess9"/>
    <dgm:cxn modelId="{FB456C5F-7DC9-B141-A813-951018C076B8}" srcId="{2F52F0C9-5C10-2347-AC18-D21FF3017406}" destId="{738FB070-9B70-B243-AF56-224D57852DE4}" srcOrd="1" destOrd="0" parTransId="{83E8E49F-6DCA-5942-989D-6D803130A0A9}" sibTransId="{4CBB8FD3-1C5D-3642-A971-6B7B262D2876}"/>
    <dgm:cxn modelId="{41CB7088-74E9-1F47-8A9D-36C460AA82F9}" type="presOf" srcId="{59E14426-996C-2D4B-A076-93EBD8756751}" destId="{E3C4F012-47FA-D34E-9DEC-15A5BAF77B4D}" srcOrd="0" destOrd="0" presId="urn:microsoft.com/office/officeart/2005/8/layout/hProcess9"/>
    <dgm:cxn modelId="{B367C2A1-01C2-654A-A3E8-0C282F4EA7A9}" type="presOf" srcId="{2F52F0C9-5C10-2347-AC18-D21FF3017406}" destId="{C0C20C29-AB35-F34D-A178-83A0BB599C6C}" srcOrd="0" destOrd="0" presId="urn:microsoft.com/office/officeart/2005/8/layout/hProcess9"/>
    <dgm:cxn modelId="{CF7A32BD-6036-D645-8DD4-2E2CAD5F6970}" srcId="{2F52F0C9-5C10-2347-AC18-D21FF3017406}" destId="{59E14426-996C-2D4B-A076-93EBD8756751}" srcOrd="2" destOrd="0" parTransId="{DD05F87A-29B8-3F48-8525-AE707F08F50E}" sibTransId="{B3424042-F1A7-D944-A0D1-6C09825E4386}"/>
    <dgm:cxn modelId="{5BC81AD7-9C98-8B45-B83E-B1ED3D1A46CA}" srcId="{2F52F0C9-5C10-2347-AC18-D21FF3017406}" destId="{F6BF0F59-CEE8-4846-86B5-7BA2E3FFD714}" srcOrd="0" destOrd="0" parTransId="{5BC62426-F22F-7049-B472-A67BBCEFBC12}" sibTransId="{E8D03164-C684-704B-9009-CAA3D5A42AC9}"/>
    <dgm:cxn modelId="{83474ECC-3643-6345-8A59-EECFC9CAF197}" type="presParOf" srcId="{C0C20C29-AB35-F34D-A178-83A0BB599C6C}" destId="{251EFD85-4C8F-4943-9B83-685CA0EF0216}" srcOrd="0" destOrd="0" presId="urn:microsoft.com/office/officeart/2005/8/layout/hProcess9"/>
    <dgm:cxn modelId="{C0E0343B-7C5C-7640-9DF0-A8CF3265A361}" type="presParOf" srcId="{C0C20C29-AB35-F34D-A178-83A0BB599C6C}" destId="{850F9872-14F6-5F4B-961E-E01E7FAAEEB9}" srcOrd="1" destOrd="0" presId="urn:microsoft.com/office/officeart/2005/8/layout/hProcess9"/>
    <dgm:cxn modelId="{ECB70CDA-68A0-1B41-B349-2241A7A321F2}" type="presParOf" srcId="{850F9872-14F6-5F4B-961E-E01E7FAAEEB9}" destId="{F5994DC2-84D5-5145-ACCD-8DB8FD66C2E6}" srcOrd="0" destOrd="0" presId="urn:microsoft.com/office/officeart/2005/8/layout/hProcess9"/>
    <dgm:cxn modelId="{B2A7EADA-80BA-9642-8F06-711BF4B5D471}" type="presParOf" srcId="{850F9872-14F6-5F4B-961E-E01E7FAAEEB9}" destId="{A5FDBBD1-BAF4-EC44-BDD8-41CAC764BD25}" srcOrd="1" destOrd="0" presId="urn:microsoft.com/office/officeart/2005/8/layout/hProcess9"/>
    <dgm:cxn modelId="{B1242853-0DFB-D54C-B795-DF5912EA6C51}" type="presParOf" srcId="{850F9872-14F6-5F4B-961E-E01E7FAAEEB9}" destId="{E4C990E4-716C-3042-9279-DB52C8C61FE7}" srcOrd="2" destOrd="0" presId="urn:microsoft.com/office/officeart/2005/8/layout/hProcess9"/>
    <dgm:cxn modelId="{20F0F547-B311-3647-B9C4-C41174868AEA}" type="presParOf" srcId="{850F9872-14F6-5F4B-961E-E01E7FAAEEB9}" destId="{78D65D3D-53C0-0843-970A-B8C504E04583}" srcOrd="3" destOrd="0" presId="urn:microsoft.com/office/officeart/2005/8/layout/hProcess9"/>
    <dgm:cxn modelId="{F69F1CFB-03BC-F049-ABCA-EF0D3A542066}" type="presParOf" srcId="{850F9872-14F6-5F4B-961E-E01E7FAAEEB9}" destId="{E3C4F012-47FA-D34E-9DEC-15A5BAF77B4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85799-917C-B64E-800D-6F8173827E77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BD1430FB-A987-6B4C-9EE6-D3ECC56165B0}">
      <dgm:prSet phldrT="[文本]"/>
      <dgm:spPr>
        <a:solidFill>
          <a:schemeClr val="tx1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/>
            <a:t>app</a:t>
          </a:r>
          <a:endParaRPr lang="zh-CN" altLang="en-US" dirty="0"/>
        </a:p>
      </dgm:t>
    </dgm:pt>
    <dgm:pt modelId="{5B680B2C-BD34-1449-866D-177CA2BD07D8}" type="par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5B541706-923A-014D-A2B0-5CC3A8593FE6}" type="sib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752C2852-967F-C644-8862-38EDF66D3D2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Alg</a:t>
          </a:r>
          <a:r>
            <a:rPr lang="en-US" altLang="zh-TW" dirty="0"/>
            <a:t>o</a:t>
          </a:r>
          <a:r>
            <a:rPr lang="en-US" altLang="zh-CN" dirty="0"/>
            <a:t>rithm</a:t>
          </a:r>
          <a:endParaRPr lang="zh-CN" altLang="en-US" dirty="0"/>
        </a:p>
      </dgm:t>
    </dgm:pt>
    <dgm:pt modelId="{99B4F81A-08D8-5942-8138-C529FD0DEB33}" type="par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5EEF9B10-1262-1846-BB91-299DDDF9AFBE}" type="sib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915FD3F1-88D6-4F43-9276-A5E70C389D9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Basic</a:t>
          </a:r>
          <a:r>
            <a:rPr lang="zh-TW" altLang="en-US" dirty="0"/>
            <a:t> </a:t>
          </a:r>
          <a:r>
            <a:rPr lang="en-US" altLang="zh-TW" dirty="0"/>
            <a:t>framework&amp;</a:t>
          </a:r>
          <a:r>
            <a:rPr lang="en-US" altLang="zh-CN" dirty="0"/>
            <a:t> math</a:t>
          </a:r>
          <a:endParaRPr lang="zh-CN" altLang="en-US" dirty="0"/>
        </a:p>
      </dgm:t>
    </dgm:pt>
    <dgm:pt modelId="{891D1467-D524-0740-9EDE-FC039991F184}" type="par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BDCC2092-1E49-E947-8022-AD0037E74E6F}" type="sib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8248B2AA-EF40-1B4F-A964-B756EF0567E1}" type="pres">
      <dgm:prSet presAssocID="{09E85799-917C-B64E-800D-6F8173827E77}" presName="Name0" presStyleCnt="0">
        <dgm:presLayoutVars>
          <dgm:dir/>
          <dgm:animLvl val="lvl"/>
          <dgm:resizeHandles val="exact"/>
        </dgm:presLayoutVars>
      </dgm:prSet>
      <dgm:spPr/>
    </dgm:pt>
    <dgm:pt modelId="{B61DD645-700A-594F-80A1-7AF1898C4B31}" type="pres">
      <dgm:prSet presAssocID="{BD1430FB-A987-6B4C-9EE6-D3ECC56165B0}" presName="Name8" presStyleCnt="0"/>
      <dgm:spPr/>
    </dgm:pt>
    <dgm:pt modelId="{38793DA2-2ABE-BF42-907B-16DCE3F55510}" type="pres">
      <dgm:prSet presAssocID="{BD1430FB-A987-6B4C-9EE6-D3ECC56165B0}" presName="level" presStyleLbl="node1" presStyleIdx="0" presStyleCnt="3">
        <dgm:presLayoutVars>
          <dgm:chMax val="1"/>
          <dgm:bulletEnabled val="1"/>
        </dgm:presLayoutVars>
      </dgm:prSet>
      <dgm:spPr/>
    </dgm:pt>
    <dgm:pt modelId="{774E70E5-6B4D-D643-89E2-F0274AC0305E}" type="pres">
      <dgm:prSet presAssocID="{BD1430FB-A987-6B4C-9EE6-D3ECC56165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EAB0875-6299-3A49-92B4-C04E3F3768AF}" type="pres">
      <dgm:prSet presAssocID="{752C2852-967F-C644-8862-38EDF66D3D29}" presName="Name8" presStyleCnt="0"/>
      <dgm:spPr/>
    </dgm:pt>
    <dgm:pt modelId="{6783CD30-30E9-934A-8116-191DC54CA623}" type="pres">
      <dgm:prSet presAssocID="{752C2852-967F-C644-8862-38EDF66D3D29}" presName="level" presStyleLbl="node1" presStyleIdx="1" presStyleCnt="3">
        <dgm:presLayoutVars>
          <dgm:chMax val="1"/>
          <dgm:bulletEnabled val="1"/>
        </dgm:presLayoutVars>
      </dgm:prSet>
      <dgm:spPr/>
    </dgm:pt>
    <dgm:pt modelId="{33AD3B67-D3BD-434E-B5AF-12A5697D9C2D}" type="pres">
      <dgm:prSet presAssocID="{752C2852-967F-C644-8862-38EDF66D3D2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265FDF8-3FD1-E449-9007-27D7C5C01429}" type="pres">
      <dgm:prSet presAssocID="{915FD3F1-88D6-4F43-9276-A5E70C389D99}" presName="Name8" presStyleCnt="0"/>
      <dgm:spPr/>
    </dgm:pt>
    <dgm:pt modelId="{E62C9D9E-7EAE-B24D-9E86-E99F70B1C75C}" type="pres">
      <dgm:prSet presAssocID="{915FD3F1-88D6-4F43-9276-A5E70C389D99}" presName="level" presStyleLbl="node1" presStyleIdx="2" presStyleCnt="3">
        <dgm:presLayoutVars>
          <dgm:chMax val="1"/>
          <dgm:bulletEnabled val="1"/>
        </dgm:presLayoutVars>
      </dgm:prSet>
      <dgm:spPr/>
    </dgm:pt>
    <dgm:pt modelId="{FBDD3EDA-AF00-D641-8619-2CFC80BBBEA5}" type="pres">
      <dgm:prSet presAssocID="{915FD3F1-88D6-4F43-9276-A5E70C389D9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4D99D18-9755-8149-8C5B-CF3DD1BC8155}" srcId="{09E85799-917C-B64E-800D-6F8173827E77}" destId="{752C2852-967F-C644-8862-38EDF66D3D29}" srcOrd="1" destOrd="0" parTransId="{99B4F81A-08D8-5942-8138-C529FD0DEB33}" sibTransId="{5EEF9B10-1262-1846-BB91-299DDDF9AFBE}"/>
    <dgm:cxn modelId="{7D3E442E-31E9-A04B-9202-B2B1C1300C6D}" srcId="{09E85799-917C-B64E-800D-6F8173827E77}" destId="{BD1430FB-A987-6B4C-9EE6-D3ECC56165B0}" srcOrd="0" destOrd="0" parTransId="{5B680B2C-BD34-1449-866D-177CA2BD07D8}" sibTransId="{5B541706-923A-014D-A2B0-5CC3A8593FE6}"/>
    <dgm:cxn modelId="{736F3340-3A56-6A40-8097-2A8DAA1CCF9C}" type="presOf" srcId="{BD1430FB-A987-6B4C-9EE6-D3ECC56165B0}" destId="{774E70E5-6B4D-D643-89E2-F0274AC0305E}" srcOrd="1" destOrd="0" presId="urn:microsoft.com/office/officeart/2005/8/layout/pyramid1"/>
    <dgm:cxn modelId="{CF369996-8724-1D40-9D97-DCAC53835BA6}" type="presOf" srcId="{915FD3F1-88D6-4F43-9276-A5E70C389D99}" destId="{FBDD3EDA-AF00-D641-8619-2CFC80BBBEA5}" srcOrd="1" destOrd="0" presId="urn:microsoft.com/office/officeart/2005/8/layout/pyramid1"/>
    <dgm:cxn modelId="{683C0697-07F9-8247-B1C1-5EE9986C8816}" srcId="{09E85799-917C-B64E-800D-6F8173827E77}" destId="{915FD3F1-88D6-4F43-9276-A5E70C389D99}" srcOrd="2" destOrd="0" parTransId="{891D1467-D524-0740-9EDE-FC039991F184}" sibTransId="{BDCC2092-1E49-E947-8022-AD0037E74E6F}"/>
    <dgm:cxn modelId="{2CCD3EB3-1A8B-6D43-8D74-A7C15C39EB3B}" type="presOf" srcId="{BD1430FB-A987-6B4C-9EE6-D3ECC56165B0}" destId="{38793DA2-2ABE-BF42-907B-16DCE3F55510}" srcOrd="0" destOrd="0" presId="urn:microsoft.com/office/officeart/2005/8/layout/pyramid1"/>
    <dgm:cxn modelId="{5211D1BF-F81D-9A49-B027-C845BAC9EB5E}" type="presOf" srcId="{752C2852-967F-C644-8862-38EDF66D3D29}" destId="{33AD3B67-D3BD-434E-B5AF-12A5697D9C2D}" srcOrd="1" destOrd="0" presId="urn:microsoft.com/office/officeart/2005/8/layout/pyramid1"/>
    <dgm:cxn modelId="{A5D4FFCA-264E-5D4D-AF63-25D7DF81C04F}" type="presOf" srcId="{752C2852-967F-C644-8862-38EDF66D3D29}" destId="{6783CD30-30E9-934A-8116-191DC54CA623}" srcOrd="0" destOrd="0" presId="urn:microsoft.com/office/officeart/2005/8/layout/pyramid1"/>
    <dgm:cxn modelId="{340484E5-3EC9-3940-81C6-1AF7F0E40358}" type="presOf" srcId="{09E85799-917C-B64E-800D-6F8173827E77}" destId="{8248B2AA-EF40-1B4F-A964-B756EF0567E1}" srcOrd="0" destOrd="0" presId="urn:microsoft.com/office/officeart/2005/8/layout/pyramid1"/>
    <dgm:cxn modelId="{2F2E95ED-8D74-E648-87E9-04997F3CB927}" type="presOf" srcId="{915FD3F1-88D6-4F43-9276-A5E70C389D99}" destId="{E62C9D9E-7EAE-B24D-9E86-E99F70B1C75C}" srcOrd="0" destOrd="0" presId="urn:microsoft.com/office/officeart/2005/8/layout/pyramid1"/>
    <dgm:cxn modelId="{489778C9-3DC7-014C-B530-43C9AC5F8665}" type="presParOf" srcId="{8248B2AA-EF40-1B4F-A964-B756EF0567E1}" destId="{B61DD645-700A-594F-80A1-7AF1898C4B31}" srcOrd="0" destOrd="0" presId="urn:microsoft.com/office/officeart/2005/8/layout/pyramid1"/>
    <dgm:cxn modelId="{E14A6261-A2D7-D643-841E-53F0B2E60842}" type="presParOf" srcId="{B61DD645-700A-594F-80A1-7AF1898C4B31}" destId="{38793DA2-2ABE-BF42-907B-16DCE3F55510}" srcOrd="0" destOrd="0" presId="urn:microsoft.com/office/officeart/2005/8/layout/pyramid1"/>
    <dgm:cxn modelId="{6848F54A-53E2-8740-98C3-63774C49DA4C}" type="presParOf" srcId="{B61DD645-700A-594F-80A1-7AF1898C4B31}" destId="{774E70E5-6B4D-D643-89E2-F0274AC0305E}" srcOrd="1" destOrd="0" presId="urn:microsoft.com/office/officeart/2005/8/layout/pyramid1"/>
    <dgm:cxn modelId="{ADFE1046-296F-4247-A394-14CCBB53254F}" type="presParOf" srcId="{8248B2AA-EF40-1B4F-A964-B756EF0567E1}" destId="{2EAB0875-6299-3A49-92B4-C04E3F3768AF}" srcOrd="1" destOrd="0" presId="urn:microsoft.com/office/officeart/2005/8/layout/pyramid1"/>
    <dgm:cxn modelId="{B2E67D77-1AC1-474A-874D-4F3F2E9AC7D9}" type="presParOf" srcId="{2EAB0875-6299-3A49-92B4-C04E3F3768AF}" destId="{6783CD30-30E9-934A-8116-191DC54CA623}" srcOrd="0" destOrd="0" presId="urn:microsoft.com/office/officeart/2005/8/layout/pyramid1"/>
    <dgm:cxn modelId="{11E2F06E-94E3-F34B-87B8-9B1C794EFD51}" type="presParOf" srcId="{2EAB0875-6299-3A49-92B4-C04E3F3768AF}" destId="{33AD3B67-D3BD-434E-B5AF-12A5697D9C2D}" srcOrd="1" destOrd="0" presId="urn:microsoft.com/office/officeart/2005/8/layout/pyramid1"/>
    <dgm:cxn modelId="{07289DAA-9DDB-B940-9A21-C5CC504A7821}" type="presParOf" srcId="{8248B2AA-EF40-1B4F-A964-B756EF0567E1}" destId="{0265FDF8-3FD1-E449-9007-27D7C5C01429}" srcOrd="2" destOrd="0" presId="urn:microsoft.com/office/officeart/2005/8/layout/pyramid1"/>
    <dgm:cxn modelId="{07276389-B7CD-2242-9145-8CED99451219}" type="presParOf" srcId="{0265FDF8-3FD1-E449-9007-27D7C5C01429}" destId="{E62C9D9E-7EAE-B24D-9E86-E99F70B1C75C}" srcOrd="0" destOrd="0" presId="urn:microsoft.com/office/officeart/2005/8/layout/pyramid1"/>
    <dgm:cxn modelId="{CB52AF4C-5A77-8741-8520-336C07D03EC9}" type="presParOf" srcId="{0265FDF8-3FD1-E449-9007-27D7C5C01429}" destId="{FBDD3EDA-AF00-D641-8619-2CFC80BBBEA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EFD85-4C8F-4943-9B83-685CA0EF0216}">
      <dsp:nvSpPr>
        <dsp:cNvPr id="0" name=""/>
        <dsp:cNvSpPr/>
      </dsp:nvSpPr>
      <dsp:spPr>
        <a:xfrm>
          <a:off x="460152" y="0"/>
          <a:ext cx="5215057" cy="3622060"/>
        </a:xfrm>
        <a:prstGeom prst="rightArrow">
          <a:avLst/>
        </a:prstGeom>
        <a:solidFill>
          <a:schemeClr val="tx1">
            <a:lumMod val="10000"/>
            <a:lumOff val="9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994DC2-84D5-5145-ACCD-8DB8FD66C2E6}">
      <dsp:nvSpPr>
        <dsp:cNvPr id="0" name=""/>
        <dsp:cNvSpPr/>
      </dsp:nvSpPr>
      <dsp:spPr>
        <a:xfrm>
          <a:off x="152185" y="1086618"/>
          <a:ext cx="1840608" cy="1448824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Raw data</a:t>
          </a:r>
          <a:endParaRPr lang="zh-CN" altLang="en-US" sz="3200" kern="1200" dirty="0"/>
        </a:p>
      </dsp:txBody>
      <dsp:txXfrm>
        <a:off x="222911" y="1157344"/>
        <a:ext cx="1699156" cy="1307372"/>
      </dsp:txXfrm>
    </dsp:sp>
    <dsp:sp modelId="{E4C990E4-716C-3042-9279-DB52C8C61FE7}">
      <dsp:nvSpPr>
        <dsp:cNvPr id="0" name=""/>
        <dsp:cNvSpPr/>
      </dsp:nvSpPr>
      <dsp:spPr>
        <a:xfrm>
          <a:off x="2147376" y="1086618"/>
          <a:ext cx="1840608" cy="1448824"/>
        </a:xfrm>
        <a:prstGeom prst="round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Model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process</a:t>
          </a:r>
          <a:endParaRPr lang="zh-CN" altLang="en-US" sz="3200" kern="1200" dirty="0"/>
        </a:p>
      </dsp:txBody>
      <dsp:txXfrm>
        <a:off x="2218102" y="1157344"/>
        <a:ext cx="1699156" cy="1307372"/>
      </dsp:txXfrm>
    </dsp:sp>
    <dsp:sp modelId="{E3C4F012-47FA-D34E-9DEC-15A5BAF77B4D}">
      <dsp:nvSpPr>
        <dsp:cNvPr id="0" name=""/>
        <dsp:cNvSpPr/>
      </dsp:nvSpPr>
      <dsp:spPr>
        <a:xfrm>
          <a:off x="4079850" y="1086618"/>
          <a:ext cx="1840608" cy="1448824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Class result</a:t>
          </a:r>
          <a:endParaRPr lang="zh-CN" altLang="en-US" sz="3200" kern="1200" dirty="0"/>
        </a:p>
      </dsp:txBody>
      <dsp:txXfrm>
        <a:off x="4150576" y="1157344"/>
        <a:ext cx="1699156" cy="1307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93DA2-2ABE-BF42-907B-16DCE3F55510}">
      <dsp:nvSpPr>
        <dsp:cNvPr id="0" name=""/>
        <dsp:cNvSpPr/>
      </dsp:nvSpPr>
      <dsp:spPr>
        <a:xfrm>
          <a:off x="1501569" y="0"/>
          <a:ext cx="1501569" cy="913512"/>
        </a:xfrm>
        <a:prstGeom prst="trapezoid">
          <a:avLst>
            <a:gd name="adj" fmla="val 82187"/>
          </a:avLst>
        </a:prstGeom>
        <a:solidFill>
          <a:schemeClr val="tx1">
            <a:lumMod val="25000"/>
            <a:lumOff val="7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/>
            <a:t>app</a:t>
          </a:r>
          <a:endParaRPr lang="zh-CN" altLang="en-US" sz="2900" kern="1200" dirty="0"/>
        </a:p>
      </dsp:txBody>
      <dsp:txXfrm>
        <a:off x="1501569" y="0"/>
        <a:ext cx="1501569" cy="913512"/>
      </dsp:txXfrm>
    </dsp:sp>
    <dsp:sp modelId="{6783CD30-30E9-934A-8116-191DC54CA623}">
      <dsp:nvSpPr>
        <dsp:cNvPr id="0" name=""/>
        <dsp:cNvSpPr/>
      </dsp:nvSpPr>
      <dsp:spPr>
        <a:xfrm>
          <a:off x="750784" y="913512"/>
          <a:ext cx="300313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Alg</a:t>
          </a:r>
          <a:r>
            <a:rPr lang="en-US" altLang="zh-TW" sz="2900" kern="1200" dirty="0"/>
            <a:t>o</a:t>
          </a:r>
          <a:r>
            <a:rPr lang="en-US" altLang="zh-CN" sz="2900" kern="1200" dirty="0"/>
            <a:t>rithm</a:t>
          </a:r>
          <a:endParaRPr lang="zh-CN" altLang="en-US" sz="2900" kern="1200" dirty="0"/>
        </a:p>
      </dsp:txBody>
      <dsp:txXfrm>
        <a:off x="1276334" y="913512"/>
        <a:ext cx="1952040" cy="913512"/>
      </dsp:txXfrm>
    </dsp:sp>
    <dsp:sp modelId="{E62C9D9E-7EAE-B24D-9E86-E99F70B1C75C}">
      <dsp:nvSpPr>
        <dsp:cNvPr id="0" name=""/>
        <dsp:cNvSpPr/>
      </dsp:nvSpPr>
      <dsp:spPr>
        <a:xfrm>
          <a:off x="0" y="1827023"/>
          <a:ext cx="450470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Basic</a:t>
          </a:r>
          <a:r>
            <a:rPr lang="zh-TW" altLang="en-US" sz="2900" kern="1200" dirty="0"/>
            <a:t> </a:t>
          </a:r>
          <a:r>
            <a:rPr lang="en-US" altLang="zh-TW" sz="2900" kern="1200" dirty="0"/>
            <a:t>framework&amp;</a:t>
          </a:r>
          <a:r>
            <a:rPr lang="en-US" altLang="zh-CN" sz="2900" kern="1200" dirty="0"/>
            <a:t> math</a:t>
          </a:r>
          <a:endParaRPr lang="zh-CN" altLang="en-US" sz="2900" kern="1200" dirty="0"/>
        </a:p>
      </dsp:txBody>
      <dsp:txXfrm>
        <a:off x="788324" y="1827023"/>
        <a:ext cx="2928060" cy="913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A5AD-8774-FE44-A0A9-16F81BF90977}" type="datetimeFigureOut">
              <a:rPr kumimoji="1" lang="zh-CN" altLang="en-US" smtClean="0"/>
              <a:t>2020/9/2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C23BA-C284-A64D-90DA-4E530BAE7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81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测试样本和训练样本中每个样本点的距离（常见的距离度量有欧式距离，马氏距离等）；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对上面所有的距离值进行排序；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选前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个最小距离的样本；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根据这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个样本的标签进行投票，得到最后的分类类别；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31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上图所示，有两类不同的样本数据，分别用蓝色的小正方形和红色的小三角形表示，而图正中间的那个绿色的圆所标示的数据则是待分类的数据。也就是说，现在，我们不知道中间那个绿色的数据是从属于哪一类（蓝色小正方形</a:t>
            </a:r>
            <a:r>
              <a:rPr lang="en-US" altLang="zh-CN" dirty="0"/>
              <a:t>or</a:t>
            </a:r>
            <a:r>
              <a:rPr lang="zh-CN" altLang="en-US" dirty="0"/>
              <a:t>红色小三角形），</a:t>
            </a:r>
            <a:r>
              <a:rPr lang="en-US" altLang="zh-CN" dirty="0"/>
              <a:t>KNN</a:t>
            </a:r>
            <a:r>
              <a:rPr lang="zh-CN" altLang="en-US" dirty="0"/>
              <a:t>就是解决这个问题的。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K=3</a:t>
            </a:r>
            <a:r>
              <a:rPr lang="zh-CN" altLang="en-US" dirty="0"/>
              <a:t>，绿色圆点的最近的</a:t>
            </a:r>
            <a:r>
              <a:rPr lang="en-US" altLang="zh-CN" dirty="0"/>
              <a:t>3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个红色小三角形和</a:t>
            </a:r>
            <a:r>
              <a:rPr lang="en-US" altLang="zh-CN" dirty="0"/>
              <a:t>1</a:t>
            </a:r>
            <a:r>
              <a:rPr lang="zh-CN" altLang="en-US" dirty="0"/>
              <a:t>个蓝色小正方形，少数从属于多数，基于统计的方法，判定绿色的这个待分类点属于红色的三角形一类。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K=5</a:t>
            </a:r>
            <a:r>
              <a:rPr lang="zh-CN" altLang="en-US" dirty="0"/>
              <a:t>，绿色圆点的最近的</a:t>
            </a:r>
            <a:r>
              <a:rPr lang="en-US" altLang="zh-CN" dirty="0"/>
              <a:t>5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个红色三角形和</a:t>
            </a:r>
            <a:r>
              <a:rPr lang="en-US" altLang="zh-CN" dirty="0"/>
              <a:t>3</a:t>
            </a:r>
            <a:r>
              <a:rPr lang="zh-CN" altLang="en-US" dirty="0"/>
              <a:t>个蓝色的正方形，还是少数从属于多数，基于统计的方法，判定绿色的这个待分类点属于蓝色的正方形一类。</a:t>
            </a:r>
          </a:p>
          <a:p>
            <a:r>
              <a:rPr lang="zh-CN" altLang="en-US" b="1" dirty="0"/>
              <a:t>于此我们看到，当无法判定当前待分类点是从属于已知分类中的哪一类时，我们可以依据统计学的理论看它所处的位置特征，衡量它周围邻居的权重，而把它归为</a:t>
            </a:r>
            <a:r>
              <a:rPr lang="en-US" altLang="zh-CN" b="1" dirty="0"/>
              <a:t>(</a:t>
            </a:r>
            <a:r>
              <a:rPr lang="zh-CN" altLang="en-US" b="1" dirty="0"/>
              <a:t>或分配</a:t>
            </a:r>
            <a:r>
              <a:rPr lang="en-US" altLang="zh-CN" b="1" dirty="0"/>
              <a:t>)</a:t>
            </a:r>
            <a:r>
              <a:rPr lang="zh-CN" altLang="en-US" b="1" dirty="0"/>
              <a:t>到权重更大的那一类。这就是</a:t>
            </a:r>
            <a:r>
              <a:rPr lang="en-US" altLang="zh-CN" b="1" dirty="0"/>
              <a:t>K</a:t>
            </a:r>
            <a:r>
              <a:rPr lang="zh-CN" altLang="en-US" b="1"/>
              <a:t>近邻算法的核心思想。</a:t>
            </a:r>
            <a:endParaRPr lang="zh-CN" altLang="en-US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523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292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5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aoxuefeng.com/wiki/101695966360240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Machine Learning Train Plan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Sean only.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0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rcRect t="20751" b="20751"/>
          <a:stretch>
            <a:fillRect/>
          </a:stretch>
        </p:blipFill>
        <p:spPr>
          <a:xfrm>
            <a:off x="1632903" y="2410014"/>
            <a:ext cx="5712777" cy="3018714"/>
          </a:xfrm>
        </p:spPr>
      </p:pic>
    </p:spTree>
    <p:extLst>
      <p:ext uri="{BB962C8B-B14F-4D97-AF65-F5344CB8AC3E}">
        <p14:creationId xmlns:p14="http://schemas.microsoft.com/office/powerpoint/2010/main" val="385061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Code example</a:t>
            </a:r>
          </a:p>
          <a:p>
            <a:r>
              <a:rPr kumimoji="1" lang="en-US" altLang="zh-CN" dirty="0"/>
              <a:t>Use </a:t>
            </a:r>
            <a:r>
              <a:rPr kumimoji="1" lang="en-US" altLang="zh-CN" dirty="0" err="1"/>
              <a:t>knn</a:t>
            </a:r>
            <a:r>
              <a:rPr kumimoji="1" lang="en-US" altLang="zh-CN" dirty="0"/>
              <a:t> to determine number with hand writing?</a:t>
            </a:r>
          </a:p>
          <a:p>
            <a:r>
              <a:rPr kumimoji="1" lang="en-US" altLang="zh-CN" dirty="0"/>
              <a:t>handwriting_c1_prac.py</a:t>
            </a:r>
          </a:p>
          <a:p>
            <a:r>
              <a:rPr kumimoji="1" lang="en-US" altLang="zh-CN" dirty="0" err="1"/>
              <a:t>SKLearn</a:t>
            </a:r>
            <a:r>
              <a:rPr kumimoji="1" lang="en-US" altLang="zh-CN" dirty="0"/>
              <a:t> lib use  to determine number with hand writing?</a:t>
            </a:r>
          </a:p>
          <a:p>
            <a:r>
              <a:rPr kumimoji="1" lang="en-US" altLang="zh-CN" dirty="0"/>
              <a:t>handwriting_sklearn_c2_prac.py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56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决策树基于“树”结构进行决策的，这时我们就要面临两个问题 ：</a:t>
            </a:r>
          </a:p>
          <a:p>
            <a:r>
              <a:rPr lang="zh-CN" altLang="en-US" dirty="0"/>
              <a:t>“树”怎么长。</a:t>
            </a:r>
          </a:p>
          <a:p>
            <a:r>
              <a:rPr lang="zh-CN" altLang="en-US" dirty="0"/>
              <a:t>这颗“树”长到什么时候停。</a:t>
            </a:r>
            <a:endParaRPr lang="en-US" altLang="zh-CN" dirty="0"/>
          </a:p>
          <a:p>
            <a:r>
              <a:rPr lang="zh-CN" altLang="en-US" b="1" dirty="0"/>
              <a:t>信息熵</a:t>
            </a:r>
            <a:r>
              <a:rPr lang="en-US" altLang="zh-CN" b="1" dirty="0"/>
              <a:t>:</a:t>
            </a:r>
            <a:endParaRPr lang="zh-CN" altLang="en-US" dirty="0"/>
          </a:p>
          <a:p>
            <a:r>
              <a:rPr lang="en-US" altLang="zh-CN" dirty="0" err="1"/>
              <a:t>Pk</a:t>
            </a:r>
            <a:r>
              <a:rPr lang="zh-CN" altLang="en-US" dirty="0"/>
              <a:t>表示的是：当前样本集合</a:t>
            </a:r>
            <a:r>
              <a:rPr lang="en-US" altLang="zh-CN" dirty="0"/>
              <a:t>D</a:t>
            </a:r>
            <a:r>
              <a:rPr lang="zh-CN" altLang="en-US" dirty="0"/>
              <a:t>中第</a:t>
            </a:r>
            <a:r>
              <a:rPr lang="en-US" altLang="zh-CN" dirty="0"/>
              <a:t>k</a:t>
            </a:r>
            <a:r>
              <a:rPr lang="zh-CN" altLang="en-US" dirty="0"/>
              <a:t>类样本所占的比例为</a:t>
            </a:r>
            <a:r>
              <a:rPr lang="en-US" altLang="zh-CN" dirty="0" err="1"/>
              <a:t>Pk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38" y="3984490"/>
            <a:ext cx="2476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2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信息增益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83" y="2471053"/>
            <a:ext cx="7092992" cy="35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68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Example ID3</a:t>
            </a:r>
            <a:r>
              <a:rPr kumimoji="1" lang="zh-TW" altLang="en-US" dirty="0"/>
              <a:t>算法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70" y="2606641"/>
            <a:ext cx="7583488" cy="37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1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8" name="内容占位符 7" descr="image61c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35" r="-7335"/>
          <a:stretch>
            <a:fillRect/>
          </a:stretch>
        </p:blipFill>
        <p:spPr>
          <a:xfrm>
            <a:off x="567803" y="1963738"/>
            <a:ext cx="8047037" cy="4251325"/>
          </a:xfrm>
        </p:spPr>
      </p:pic>
    </p:spTree>
    <p:extLst>
      <p:ext uri="{BB962C8B-B14F-4D97-AF65-F5344CB8AC3E}">
        <p14:creationId xmlns:p14="http://schemas.microsoft.com/office/powerpoint/2010/main" val="406889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2478" r="2478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95175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-6715" r="-6715"/>
          <a:stretch>
            <a:fillRect/>
          </a:stretch>
        </p:blipFill>
        <p:spPr>
          <a:xfrm>
            <a:off x="779463" y="1949449"/>
            <a:ext cx="7583488" cy="4006851"/>
          </a:xfrm>
        </p:spPr>
      </p:pic>
    </p:spTree>
    <p:extLst>
      <p:ext uri="{BB962C8B-B14F-4D97-AF65-F5344CB8AC3E}">
        <p14:creationId xmlns:p14="http://schemas.microsoft.com/office/powerpoint/2010/main" val="3476544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6" name="内容占位符 5" descr="Screen Shot 2020-09-01 at 2.38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3" b="217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179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9024" r="-29024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59626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2709" y="1905109"/>
            <a:ext cx="55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400" dirty="0"/>
              <a:t>1. purpose: find  a model for AI FA Function</a:t>
            </a:r>
            <a:endParaRPr lang="en-US" altLang="zh-CN" sz="2400" dirty="0"/>
          </a:p>
          <a:p>
            <a:endParaRPr kumimoji="1" lang="zh-CN" altLang="en-US" sz="2400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04954992"/>
              </p:ext>
            </p:extLst>
          </p:nvPr>
        </p:nvGraphicFramePr>
        <p:xfrm>
          <a:off x="1782709" y="2540144"/>
          <a:ext cx="6135362" cy="3622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0622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4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/>
          </a:p>
          <a:p>
            <a:r>
              <a:rPr kumimoji="1" lang="en-US" altLang="zh-TW" dirty="0" err="1"/>
              <a:t>Svm</a:t>
            </a:r>
            <a:r>
              <a:rPr kumimoji="1" lang="zh-TW" altLang="en-US" dirty="0"/>
              <a:t>算法</a:t>
            </a:r>
            <a:endParaRPr kumimoji="1" lang="en-US" altLang="zh-TW" dirty="0"/>
          </a:p>
          <a:p>
            <a:r>
              <a:rPr kumimoji="1" lang="en-US" altLang="zh-TW"/>
              <a:t> </a:t>
            </a:r>
            <a:r>
              <a:rPr kumimoji="1" lang="en-US" altLang="zh-TW" dirty="0"/>
              <a:t>demo </a:t>
            </a:r>
            <a:r>
              <a:rPr kumimoji="1" lang="zh-TW" altLang="en-US" dirty="0"/>
              <a:t>代碼實現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4264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en-US" altLang="zh-TW" dirty="0"/>
              <a:t>? : </a:t>
            </a:r>
            <a:r>
              <a:rPr kumimoji="1" lang="zh-TW" altLang="en-US" dirty="0"/>
              <a:t>語言資料基礎分析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後續看完基礎數學算法後決定</a:t>
            </a:r>
            <a:endParaRPr kumimoji="1" lang="en-US" altLang="zh-TW" dirty="0"/>
          </a:p>
          <a:p>
            <a:r>
              <a:rPr kumimoji="1" lang="zh-TW" altLang="en-US" dirty="0"/>
              <a:t>預定最多佔兩週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076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5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基礎模型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D</a:t>
            </a:r>
            <a:r>
              <a:rPr kumimoji="1" lang="en-US" altLang="zh-TW" dirty="0"/>
              <a:t>MN model</a:t>
            </a:r>
          </a:p>
          <a:p>
            <a:r>
              <a:rPr kumimoji="1" lang="en-US" altLang="zh-TW" dirty="0"/>
              <a:t>CNN model</a:t>
            </a:r>
          </a:p>
          <a:p>
            <a:r>
              <a:rPr kumimoji="1" lang="en-US" altLang="zh-TW" dirty="0"/>
              <a:t>R</a:t>
            </a:r>
            <a:r>
              <a:rPr kumimoji="1" lang="zh-TW" altLang="en-US" dirty="0"/>
              <a:t>N</a:t>
            </a:r>
            <a:r>
              <a:rPr kumimoji="1" lang="en-US" altLang="zh-TW" dirty="0"/>
              <a:t>N model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090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6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應用文本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extCNN</a:t>
            </a:r>
            <a:r>
              <a:rPr kumimoji="1" lang="en-US" altLang="zh-TW" dirty="0"/>
              <a:t> model</a:t>
            </a:r>
          </a:p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extRNN</a:t>
            </a:r>
            <a:r>
              <a:rPr kumimoji="1" lang="en-US" altLang="zh-TW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670608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7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意圖分類</a:t>
            </a:r>
            <a:r>
              <a:rPr kumimoji="1" lang="en-US" altLang="zh-TW" dirty="0"/>
              <a:t>DEMO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54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8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DEMO-</a:t>
            </a:r>
            <a:r>
              <a:rPr kumimoji="1" lang="zh-TW" altLang="en-US" dirty="0"/>
              <a:t>真假新聞分類</a:t>
            </a:r>
            <a:r>
              <a:rPr kumimoji="1" lang="zh-TW" altLang="zh-TW" dirty="0"/>
              <a:t>D</a:t>
            </a:r>
            <a:r>
              <a:rPr kumimoji="1" lang="en-US" altLang="zh-TW" dirty="0"/>
              <a:t>EMO</a:t>
            </a:r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45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後續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依練習結果安排</a:t>
            </a:r>
            <a:r>
              <a:rPr kumimoji="1" lang="en-US" altLang="zh-TW" dirty="0"/>
              <a:t>,</a:t>
            </a:r>
            <a:r>
              <a:rPr kumimoji="1" lang="zh-TW" altLang="en-US" dirty="0"/>
              <a:t>如果到時內容增加</a:t>
            </a:r>
            <a:r>
              <a:rPr kumimoji="1" lang="en-US" altLang="zh-TW" dirty="0"/>
              <a:t>,</a:t>
            </a:r>
            <a:r>
              <a:rPr kumimoji="1" lang="zh-TW" altLang="en-US" dirty="0"/>
              <a:t>再補充增加時間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3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zh-TW" altLang="en-US" dirty="0"/>
              <a:t>暫定計畫時間兩到三個月</a:t>
            </a:r>
            <a:r>
              <a:rPr kumimoji="1" lang="en-US" altLang="zh-TW" dirty="0"/>
              <a:t>(</a:t>
            </a:r>
            <a:r>
              <a:rPr kumimoji="1" lang="zh-TW" altLang="en-US" dirty="0"/>
              <a:t>預計兩個月後續增加內容調整</a:t>
            </a:r>
            <a:r>
              <a:rPr kumimoji="1" lang="en-US" altLang="zh-TW" dirty="0"/>
              <a:t>)</a:t>
            </a:r>
          </a:p>
          <a:p>
            <a:r>
              <a:rPr kumimoji="1" lang="zh-TW" altLang="en-US" dirty="0"/>
              <a:t>（</a:t>
            </a:r>
            <a:r>
              <a:rPr kumimoji="1" lang="en-US" altLang="zh-TW" dirty="0"/>
              <a:t>9/1 ~ 10/31</a:t>
            </a:r>
            <a:r>
              <a:rPr kumimoji="1" lang="zh-TW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A week last for one algorithm for study and write code</a:t>
            </a:r>
          </a:p>
          <a:p>
            <a:endParaRPr kumimoji="1" lang="en-US" altLang="zh-CN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537175787"/>
              </p:ext>
            </p:extLst>
          </p:nvPr>
        </p:nvGraphicFramePr>
        <p:xfrm>
          <a:off x="2062617" y="3583152"/>
          <a:ext cx="4504709" cy="2740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2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W1 </a:t>
            </a:r>
            <a:r>
              <a:rPr kumimoji="1" lang="en-US" altLang="zh-CN" dirty="0" err="1"/>
              <a:t>Item:</a:t>
            </a:r>
            <a:r>
              <a:rPr kumimoji="1" lang="en-US" altLang="zh-TW" dirty="0" err="1"/>
              <a:t>python</a:t>
            </a:r>
            <a:r>
              <a:rPr kumimoji="1" lang="en-US" altLang="zh-TW" dirty="0"/>
              <a:t> base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Python </a:t>
            </a:r>
            <a:r>
              <a:rPr kumimoji="1" lang="zh-TW" altLang="en-US" dirty="0"/>
              <a:t>基本常用套件熟悉</a:t>
            </a:r>
            <a:r>
              <a:rPr kumimoji="1" lang="en-US" altLang="zh-TW" dirty="0"/>
              <a:t>,</a:t>
            </a:r>
            <a:r>
              <a:rPr kumimoji="1" lang="zh-TW" altLang="en-US" dirty="0"/>
              <a:t>語法熟悉</a:t>
            </a:r>
            <a:endParaRPr kumimoji="1" lang="en-US" altLang="zh-TW" dirty="0"/>
          </a:p>
          <a:p>
            <a:r>
              <a:rPr kumimoji="1" lang="en-US" altLang="zh-TW" dirty="0">
                <a:hlinkClick r:id="rId2"/>
              </a:rPr>
              <a:t>https://www.liaoxuefeng.com/wiki/1016959663602400</a:t>
            </a:r>
            <a:endParaRPr kumimoji="1" lang="en-US" altLang="zh-TW" dirty="0"/>
          </a:p>
          <a:p>
            <a:r>
              <a:rPr kumimoji="1" lang="en-US" altLang="zh-TW" dirty="0" err="1"/>
              <a:t>Numpy</a:t>
            </a:r>
            <a:r>
              <a:rPr kumimoji="1" lang="en-US" altLang="zh-TW" dirty="0"/>
              <a:t> 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Pandas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Others</a:t>
            </a:r>
            <a:r>
              <a:rPr kumimoji="1" lang="mr-IN" altLang="zh-TW" dirty="0"/>
              <a:t>…</a:t>
            </a:r>
            <a:r>
              <a:rPr kumimoji="1" lang="en-US" altLang="zh-TW" dirty="0"/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10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TW" dirty="0"/>
              <a:t>2</a:t>
            </a:r>
            <a:r>
              <a:rPr kumimoji="1" lang="en-US" altLang="zh-CN" dirty="0"/>
              <a:t> Item: </a:t>
            </a:r>
            <a:r>
              <a:rPr kumimoji="1" lang="en-US" altLang="zh-TW" dirty="0" err="1"/>
              <a:t>tensorflow</a:t>
            </a:r>
            <a:r>
              <a:rPr kumimoji="1" lang="en-US" altLang="zh-TW" dirty="0"/>
              <a:t>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Tensorflow</a:t>
            </a:r>
            <a:r>
              <a:rPr kumimoji="1" lang="en-US" altLang="zh-TW" dirty="0"/>
              <a:t> </a:t>
            </a:r>
            <a:r>
              <a:rPr kumimoji="1" lang="zh-TW" altLang="en-US" dirty="0"/>
              <a:t>基本語法熟悉</a:t>
            </a:r>
            <a:endParaRPr kumimoji="1" lang="en-US" altLang="zh-TW" dirty="0"/>
          </a:p>
          <a:p>
            <a:r>
              <a:rPr kumimoji="1" lang="en-US" altLang="zh-TW" dirty="0"/>
              <a:t>https://www.w3cschool.cn/</a:t>
            </a:r>
            <a:r>
              <a:rPr kumimoji="1" lang="en-US" altLang="zh-TW" dirty="0" err="1"/>
              <a:t>tensorflow_python</a:t>
            </a:r>
            <a:r>
              <a:rPr kumimoji="1" lang="en-US" altLang="zh-TW"/>
              <a:t>/</a:t>
            </a:r>
            <a:endParaRPr kumimoji="1" lang="en-US" altLang="zh-TW" dirty="0"/>
          </a:p>
          <a:p>
            <a:r>
              <a:rPr kumimoji="1" lang="en-US" altLang="zh-TW" dirty="0" err="1"/>
              <a:t>Keras</a:t>
            </a:r>
            <a:r>
              <a:rPr kumimoji="1" lang="zh-TW" altLang="en-US" dirty="0"/>
              <a:t>框架使用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5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3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基礎線性代數</a:t>
            </a:r>
            <a:endParaRPr kumimoji="1" lang="en-US" altLang="zh-TW" dirty="0"/>
          </a:p>
          <a:p>
            <a:r>
              <a:rPr kumimoji="1" lang="zh-TW" altLang="en-US" dirty="0"/>
              <a:t>基礎微分</a:t>
            </a:r>
            <a:endParaRPr kumimoji="1" lang="en-US" altLang="zh-TW" dirty="0"/>
          </a:p>
          <a:p>
            <a:r>
              <a:rPr kumimoji="1" lang="zh-TW" altLang="en-US" dirty="0"/>
              <a:t>貝葉斯算法</a:t>
            </a:r>
            <a:endParaRPr kumimoji="1" lang="en-US" altLang="zh-TW" dirty="0"/>
          </a:p>
          <a:p>
            <a:r>
              <a:rPr kumimoji="1" lang="en-US" altLang="zh-TW" dirty="0"/>
              <a:t>KNN</a:t>
            </a:r>
          </a:p>
          <a:p>
            <a:r>
              <a:rPr kumimoji="1" lang="zh-TW" altLang="en-US" dirty="0"/>
              <a:t>隱瑪爾科夫算法</a:t>
            </a:r>
            <a:endParaRPr kumimoji="1" lang="en-US" altLang="zh-TW" dirty="0"/>
          </a:p>
          <a:p>
            <a:r>
              <a:rPr kumimoji="1" lang="en-US" altLang="zh-TW" dirty="0"/>
              <a:t>Tree </a:t>
            </a:r>
            <a:r>
              <a:rPr kumimoji="1" lang="zh-TW" altLang="en-US" dirty="0"/>
              <a:t>決策樹算法</a:t>
            </a:r>
            <a:endParaRPr kumimoji="1" lang="en-US" altLang="zh-TW" dirty="0"/>
          </a:p>
          <a:p>
            <a:r>
              <a:rPr kumimoji="1" lang="zh-TW" altLang="en-US" dirty="0"/>
              <a:t>線性迴歸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74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公式：</a:t>
            </a:r>
            <a:endParaRPr lang="en-US" altLang="zh-CN" dirty="0"/>
          </a:p>
          <a:p>
            <a:r>
              <a:rPr lang="mr-IN" altLang="zh-CN" dirty="0"/>
              <a:t>P(A|B) = P(B|A) * P(A)/ P(B)</a:t>
            </a:r>
            <a:endParaRPr lang="en-US" altLang="zh-CN" dirty="0"/>
          </a:p>
          <a:p>
            <a:r>
              <a:rPr kumimoji="1" lang="zh-TW" altLang="en-US" dirty="0"/>
              <a:t>相關：機率與統計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6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en-US" altLang="zh-TW" dirty="0"/>
              <a:t> lib use code example ?</a:t>
            </a:r>
          </a:p>
          <a:p>
            <a:r>
              <a:rPr kumimoji="1" lang="en-US" altLang="zh-TW" dirty="0" err="1"/>
              <a:t>Gaussian_Naive</a:t>
            </a:r>
            <a:r>
              <a:rPr kumimoji="1" lang="en-US" altLang="zh-TW" dirty="0"/>
              <a:t> _</a:t>
            </a:r>
            <a:r>
              <a:rPr kumimoji="1" lang="en-US" altLang="zh-TW" dirty="0" err="1"/>
              <a:t>Bayes.py</a:t>
            </a:r>
            <a:r>
              <a:rPr kumimoji="1" lang="zh-TW" altLang="en-US" dirty="0"/>
              <a:t>(高斯分佈貝葉斯模型</a:t>
            </a:r>
            <a:r>
              <a:rPr kumimoji="1" lang="en-US" altLang="zh-TW" dirty="0"/>
              <a:t>)</a:t>
            </a:r>
          </a:p>
          <a:p>
            <a:r>
              <a:rPr kumimoji="1" lang="en-US" altLang="zh-TW" dirty="0" err="1"/>
              <a:t>span_classification_naive_bayes_prac</a:t>
            </a:r>
            <a:r>
              <a:rPr kumimoji="1" lang="en-US" altLang="zh-TW" dirty="0"/>
              <a:t> (</a:t>
            </a:r>
            <a:r>
              <a:rPr kumimoji="1" lang="zh-TW" altLang="en-US" dirty="0"/>
              <a:t>白努力貝葉斯模型</a:t>
            </a:r>
            <a:r>
              <a:rPr kumimoji="1" lang="en-US" altLang="zh-TW" dirty="0"/>
              <a:t>)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55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何谓</a:t>
            </a:r>
            <a:r>
              <a:rPr lang="en-US" altLang="zh-CN" dirty="0"/>
              <a:t>K</a:t>
            </a:r>
            <a:r>
              <a:rPr lang="zh-CN" altLang="en-US" dirty="0"/>
              <a:t>近邻算法，即</a:t>
            </a:r>
            <a:r>
              <a:rPr lang="en-US" altLang="zh-CN" dirty="0"/>
              <a:t>K-Nearest Neighbor algorithm</a:t>
            </a:r>
            <a:r>
              <a:rPr lang="zh-CN" altLang="en-US" dirty="0"/>
              <a:t>，简称</a:t>
            </a:r>
            <a:r>
              <a:rPr lang="en-US" altLang="zh-CN" dirty="0"/>
              <a:t>KNN</a:t>
            </a:r>
            <a:r>
              <a:rPr lang="zh-CN" altLang="en-US" dirty="0"/>
              <a:t>算法，单从名字来猜想，可以简单粗暴的认为是：</a:t>
            </a:r>
            <a:r>
              <a:rPr lang="en-US" altLang="zh-CN" dirty="0"/>
              <a:t>K</a:t>
            </a:r>
            <a:r>
              <a:rPr lang="zh-CN" altLang="en-US" dirty="0"/>
              <a:t>个最近的邻居，当</a:t>
            </a:r>
            <a:r>
              <a:rPr lang="en-US" altLang="zh-CN" dirty="0"/>
              <a:t>K=1</a:t>
            </a:r>
            <a:r>
              <a:rPr lang="zh-CN" altLang="en-US" dirty="0"/>
              <a:t>时，算法便成了最近邻算法，即寻找最近的那个邻居。</a:t>
            </a:r>
          </a:p>
          <a:p>
            <a:r>
              <a:rPr lang="zh-CN" altLang="en-US" dirty="0"/>
              <a:t>用官方的话来说，所谓</a:t>
            </a:r>
            <a:r>
              <a:rPr lang="en-US" altLang="zh-CN" dirty="0"/>
              <a:t>K</a:t>
            </a:r>
            <a:r>
              <a:rPr lang="zh-CN" altLang="en-US" dirty="0"/>
              <a:t>近邻算法，即是给定一个训练数据集，对新的输入实例，</a:t>
            </a:r>
            <a:r>
              <a:rPr lang="zh-CN" altLang="en-US" b="1" dirty="0"/>
              <a:t>在训练数据集中找到与该实例最邻近的</a:t>
            </a:r>
            <a:r>
              <a:rPr lang="en-US" altLang="zh-CN" b="1" dirty="0"/>
              <a:t>K</a:t>
            </a:r>
            <a:r>
              <a:rPr lang="zh-CN" altLang="en-US" b="1" dirty="0"/>
              <a:t>个实例（也就是上面所说的</a:t>
            </a:r>
            <a:r>
              <a:rPr lang="en-US" altLang="zh-CN" b="1" dirty="0"/>
              <a:t>K</a:t>
            </a:r>
            <a:r>
              <a:rPr lang="zh-CN" altLang="en-US" b="1" dirty="0"/>
              <a:t>个邻居），这</a:t>
            </a:r>
            <a:r>
              <a:rPr lang="en-US" altLang="zh-CN" b="1" dirty="0"/>
              <a:t>K</a:t>
            </a:r>
            <a:r>
              <a:rPr lang="zh-CN" altLang="en-US" b="1" dirty="0"/>
              <a:t>个实例的多数属于某个类，就把该输入实例分类到这个类中。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794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1354</TotalTime>
  <Words>910</Words>
  <Application>Microsoft Macintosh PowerPoint</Application>
  <PresentationFormat>如螢幕大小 (4:3)</PresentationFormat>
  <Paragraphs>100</Paragraphs>
  <Slides>26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0" baseType="lpstr">
      <vt:lpstr>Calibri</vt:lpstr>
      <vt:lpstr>Corbel</vt:lpstr>
      <vt:lpstr>Wingdings 2</vt:lpstr>
      <vt:lpstr>像素</vt:lpstr>
      <vt:lpstr>Machine Learning Train Plan</vt:lpstr>
      <vt:lpstr>Plan Concept</vt:lpstr>
      <vt:lpstr>Plan Concept</vt:lpstr>
      <vt:lpstr>W1 Item:python base framework</vt:lpstr>
      <vt:lpstr>W2 Item: tensorflow framework</vt:lpstr>
      <vt:lpstr>W3 Item:數學算法</vt:lpstr>
      <vt:lpstr>貝葉斯算法</vt:lpstr>
      <vt:lpstr>貝葉斯算法</vt:lpstr>
      <vt:lpstr>KNN</vt:lpstr>
      <vt:lpstr>KNN</vt:lpstr>
      <vt:lpstr>KNN</vt:lpstr>
      <vt:lpstr>Tree </vt:lpstr>
      <vt:lpstr>Tree</vt:lpstr>
      <vt:lpstr>Tree</vt:lpstr>
      <vt:lpstr>Tree ID3算法</vt:lpstr>
      <vt:lpstr>Tree ID3算法</vt:lpstr>
      <vt:lpstr>Tree ID3算法</vt:lpstr>
      <vt:lpstr>Tree iris-code example-iris_Ex_tree.py</vt:lpstr>
      <vt:lpstr>Tree iris-code example-iris_Ex_tree.py</vt:lpstr>
      <vt:lpstr>W4 Item:數學算法</vt:lpstr>
      <vt:lpstr>W? : 語言資料基礎分析</vt:lpstr>
      <vt:lpstr>W5:深度學習模型-基礎模型</vt:lpstr>
      <vt:lpstr>W6:深度學習模型-應用文本</vt:lpstr>
      <vt:lpstr>W7:模型DEMO </vt:lpstr>
      <vt:lpstr>W8:模型DEMO </vt:lpstr>
      <vt:lpstr>後續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Train Plan</dc:title>
  <dc:creator>s</dc:creator>
  <cp:lastModifiedBy>Microsoft Office User</cp:lastModifiedBy>
  <cp:revision>54</cp:revision>
  <cp:lastPrinted>2020-08-27T00:07:55Z</cp:lastPrinted>
  <dcterms:created xsi:type="dcterms:W3CDTF">2020-08-26T00:16:19Z</dcterms:created>
  <dcterms:modified xsi:type="dcterms:W3CDTF">2020-09-02T15:27:48Z</dcterms:modified>
</cp:coreProperties>
</file>