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heme/themeOverride5.xml" ContentType="application/vnd.openxmlformats-officedocument.themeOverride+xml"/>
  <Override PartName="/ppt/tags/tag7.xml" ContentType="application/vnd.openxmlformats-officedocument.presentationml.tags+xml"/>
  <Override PartName="/ppt/theme/themeOverride6.xml" ContentType="application/vnd.openxmlformats-officedocument.themeOverr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69" r:id="rId3"/>
    <p:sldId id="258" r:id="rId4"/>
    <p:sldId id="270" r:id="rId5"/>
    <p:sldId id="280" r:id="rId6"/>
    <p:sldId id="281" r:id="rId7"/>
    <p:sldId id="284" r:id="rId8"/>
    <p:sldId id="289" r:id="rId9"/>
    <p:sldId id="286" r:id="rId10"/>
    <p:sldId id="288" r:id="rId11"/>
    <p:sldId id="287" r:id="rId12"/>
    <p:sldId id="291" r:id="rId13"/>
    <p:sldId id="282" r:id="rId14"/>
    <p:sldId id="283" r:id="rId15"/>
    <p:sldId id="290" r:id="rId16"/>
    <p:sldId id="285" r:id="rId17"/>
    <p:sldId id="261"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D47"/>
    <a:srgbClr val="210408"/>
    <a:srgbClr val="EC0106"/>
    <a:srgbClr val="B03632"/>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9" autoAdjust="0"/>
    <p:restoredTop sz="96182" autoAdjust="0"/>
  </p:normalViewPr>
  <p:slideViewPr>
    <p:cSldViewPr snapToGrid="0">
      <p:cViewPr>
        <p:scale>
          <a:sx n="100" d="100"/>
          <a:sy n="100" d="100"/>
        </p:scale>
        <p:origin x="-2418" y="-1506"/>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2021/6/3</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 xmlns:a14="http://schemas.microsoft.com/office/drawing/2010/main" xmlns:p14="http://schemas.microsoft.com/office/powerpoint/2010/main" xmlns:a16="http://schemas.microsoft.com/office/drawing/2014/main" id="{B17E6D21-F120-4919-9EFA-F925BD0C1809}"/>
              </a:ext>
            </a:extLst>
          </p:cNvPr>
          <p:cNvGrpSpPr/>
          <p:nvPr userDrawn="1"/>
        </p:nvGrpSpPr>
        <p:grpSpPr>
          <a:xfrm>
            <a:off x="695960" y="-2842043"/>
            <a:ext cx="10824528" cy="9458350"/>
            <a:chOff x="695960" y="-2842043"/>
            <a:chExt cx="10824528" cy="9458350"/>
          </a:xfrm>
        </p:grpSpPr>
        <p:sp>
          <p:nvSpPr>
            <p:cNvPr id="16" name="Freeform 13">
              <a:extLst>
                <a:ext uri="{FF2B5EF4-FFF2-40B4-BE49-F238E27FC236}">
                  <a16:creationId xmlns="" xmlns:a14="http://schemas.microsoft.com/office/drawing/2010/main" xmlns:p14="http://schemas.microsoft.com/office/powerpoint/2010/main" xmlns:a16="http://schemas.microsoft.com/office/drawing/2014/main" id="{A3C2E16E-7F12-4E00-BE31-42B9F3572256}"/>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 xmlns:a14="http://schemas.microsoft.com/office/drawing/2010/main" xmlns:p14="http://schemas.microsoft.com/office/powerpoint/2010/main" xmlns:a16="http://schemas.microsoft.com/office/drawing/2014/main" id="{51488BE8-69EC-4A9A-8369-E63E8941B4D1}"/>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 xmlns:a14="http://schemas.microsoft.com/office/drawing/2010/main" xmlns:p14="http://schemas.microsoft.com/office/powerpoint/2010/main" xmlns:a16="http://schemas.microsoft.com/office/drawing/2014/main" id="{52B0F295-D75B-467D-B253-DA283681346B}"/>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3823854" y="5578476"/>
            <a:ext cx="7672186" cy="558799"/>
          </a:xfrm>
        </p:spPr>
        <p:txBody>
          <a:bodyPr anchor="t">
            <a:normAutofit/>
          </a:bodyPr>
          <a:lstStyle>
            <a:lvl1pPr marL="0" indent="0" algn="r">
              <a:buNone/>
              <a:defRPr sz="16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949209" y="1130300"/>
            <a:ext cx="6693016" cy="318383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100" y="5544733"/>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100" y="5841004"/>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Freeform 13">
            <a:extLst>
              <a:ext uri="{FF2B5EF4-FFF2-40B4-BE49-F238E27FC236}">
                <a16:creationId xmlns="" xmlns:p14="http://schemas.microsoft.com/office/powerpoint/2010/main" xmlns:a16="http://schemas.microsoft.com/office/drawing/2014/main" id="{6E0A0000-C9EC-41F9-9457-6F2EC527F0AC}"/>
              </a:ext>
            </a:extLst>
          </p:cNvPr>
          <p:cNvSpPr>
            <a:spLocks/>
          </p:cNvSpPr>
          <p:nvPr userDrawn="1"/>
        </p:nvSpPr>
        <p:spPr bwMode="auto">
          <a:xfrm>
            <a:off x="695960" y="479168"/>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p14="http://schemas.microsoft.com/office/powerpoint/2010/main"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p14="http://schemas.microsoft.com/office/powerpoint/2010/main"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p14="http://schemas.microsoft.com/office/powerpoint/2010/main"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p14="http://schemas.microsoft.com/office/powerpoint/2010/main"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p14="http://schemas.microsoft.com/office/powerpoint/2010/main"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 xmlns:a14="http://schemas.microsoft.com/office/drawing/2010/main" xmlns:p14="http://schemas.microsoft.com/office/powerpoint/2010/main" xmlns:a16="http://schemas.microsoft.com/office/drawing/2014/main" id="{99391505-0ED0-4506-936F-52505EF1686C}"/>
              </a:ext>
            </a:extLst>
          </p:cNvPr>
          <p:cNvGrpSpPr/>
          <p:nvPr userDrawn="1"/>
        </p:nvGrpSpPr>
        <p:grpSpPr>
          <a:xfrm flipH="1">
            <a:off x="695960" y="-2842043"/>
            <a:ext cx="10824528" cy="9458350"/>
            <a:chOff x="695960" y="-2842043"/>
            <a:chExt cx="10824528" cy="9458350"/>
          </a:xfrm>
        </p:grpSpPr>
        <p:sp>
          <p:nvSpPr>
            <p:cNvPr id="7" name="Freeform 13">
              <a:extLst>
                <a:ext uri="{FF2B5EF4-FFF2-40B4-BE49-F238E27FC236}">
                  <a16:creationId xmlns="" xmlns:a14="http://schemas.microsoft.com/office/drawing/2010/main" xmlns:p14="http://schemas.microsoft.com/office/powerpoint/2010/main" xmlns:a16="http://schemas.microsoft.com/office/drawing/2014/main" id="{FC465888-34E2-4A7E-80D2-92BBD9280BD9}"/>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 xmlns:a14="http://schemas.microsoft.com/office/drawing/2010/main" xmlns:p14="http://schemas.microsoft.com/office/powerpoint/2010/main" xmlns:a16="http://schemas.microsoft.com/office/drawing/2014/main" id="{549CC44A-F314-499E-846A-FB8F04ED3E0C}"/>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7">
              <a:extLst>
                <a:ext uri="{FF2B5EF4-FFF2-40B4-BE49-F238E27FC236}">
                  <a16:creationId xmlns="" xmlns:a14="http://schemas.microsoft.com/office/drawing/2010/main" xmlns:p14="http://schemas.microsoft.com/office/powerpoint/2010/main" xmlns:a16="http://schemas.microsoft.com/office/drawing/2014/main" id="{9FC0C4B5-6A75-4A11-962E-91FE2C70F846}"/>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96000" y="1135064"/>
            <a:ext cx="5119690" cy="3183154"/>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399208" y="5836134"/>
            <a:ext cx="5119690" cy="297966"/>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 xmlns:a14="http://schemas.microsoft.com/office/drawing/2010/main" xmlns:p14="http://schemas.microsoft.com/office/powerpoint/2010/main" xmlns:a16="http://schemas.microsoft.com/office/drawing/2014/main" id="{05EBDA4F-7210-4CAE-8333-80DB24212E78}"/>
              </a:ext>
            </a:extLst>
          </p:cNvPr>
          <p:cNvSpPr>
            <a:spLocks noGrp="1"/>
          </p:cNvSpPr>
          <p:nvPr>
            <p:ph type="body" sz="quarter" idx="10" hasCustomPrompt="1"/>
          </p:nvPr>
        </p:nvSpPr>
        <p:spPr>
          <a:xfrm>
            <a:off x="6399210" y="5539863"/>
            <a:ext cx="5119690" cy="283972"/>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 xmlns:p14="http://schemas.microsoft.com/office/powerpoint/2010/main" xmlns:p15="http://schemas.microsoft.com/office/powerpoint/2012/main"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 xmlns:p14="http://schemas.microsoft.com/office/powerpoint/2010/main" xmlns:p15="http://schemas.microsoft.com/office/powerpoint/2012/main"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 xmlns:p14="http://schemas.microsoft.com/office/powerpoint/2010/main" xmlns:p15="http://schemas.microsoft.com/office/powerpoint/2012/main"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 xmlns:a16="http://schemas.microsoft.com/office/drawing/2014/main" xmlns:p14="http://schemas.microsoft.com/office/powerpoint/2010/main"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vmlDrawing" Target="../drawings/vmlDrawing2.vml"/><Relationship Id="rId1" Type="http://schemas.openxmlformats.org/officeDocument/2006/relationships/themeOverride" Target="../theme/themeOverride6.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 xmlns:p14="http://schemas.microsoft.com/office/powerpoint/2010/main" xmlns:v="urn:schemas-microsoft-com:vml"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en-US" altLang="zh-CN" spc="3000" dirty="0" smtClean="0">
                <a:solidFill>
                  <a:schemeClr val="accent1"/>
                </a:solidFill>
              </a:rPr>
              <a:t>Spring Cloud</a:t>
            </a:r>
            <a:endParaRPr lang="en-US" altLang="zh-CN" spc="3000" dirty="0">
              <a:solidFill>
                <a:schemeClr val="accent1"/>
              </a:solidFill>
            </a:endParaRPr>
          </a:p>
        </p:txBody>
      </p:sp>
      <p:sp>
        <p:nvSpPr>
          <p:cNvPr id="4" name="标题 3"/>
          <p:cNvSpPr>
            <a:spLocks noGrp="1"/>
          </p:cNvSpPr>
          <p:nvPr>
            <p:ph type="ctrTitle"/>
          </p:nvPr>
        </p:nvSpPr>
        <p:spPr/>
        <p:txBody>
          <a:bodyPr/>
          <a:lstStyle/>
          <a:p>
            <a:r>
              <a:rPr lang="en-US" altLang="zh-CN" sz="3200" b="0" dirty="0" smtClean="0"/>
              <a:t>Spring Boot Introduce</a:t>
            </a:r>
            <a:endParaRPr lang="zh-CN" altLang="en-US" dirty="0"/>
          </a:p>
        </p:txBody>
      </p:sp>
      <p:sp>
        <p:nvSpPr>
          <p:cNvPr id="6" name="文本占位符 5"/>
          <p:cNvSpPr>
            <a:spLocks noGrp="1"/>
          </p:cNvSpPr>
          <p:nvPr>
            <p:ph type="body" sz="quarter" idx="10"/>
          </p:nvPr>
        </p:nvSpPr>
        <p:spPr/>
        <p:txBody>
          <a:bodyPr/>
          <a:lstStyle/>
          <a:p>
            <a:r>
              <a:rPr lang="en-US" altLang="zh-CN" dirty="0" smtClean="0">
                <a:solidFill>
                  <a:schemeClr val="accent3"/>
                </a:solidFill>
              </a:rPr>
              <a:t>Sean. Senior Engineer</a:t>
            </a:r>
            <a:endParaRPr lang="en-US" altLang="zh-CN" dirty="0">
              <a:solidFill>
                <a:schemeClr val="accent3"/>
              </a:solidFill>
            </a:endParaRPr>
          </a:p>
        </p:txBody>
      </p:sp>
      <p:sp>
        <p:nvSpPr>
          <p:cNvPr id="7" name="文本占位符 6"/>
          <p:cNvSpPr>
            <a:spLocks noGrp="1"/>
          </p:cNvSpPr>
          <p:nvPr>
            <p:ph type="body" sz="quarter" idx="11"/>
          </p:nvPr>
        </p:nvSpPr>
        <p:spPr/>
        <p:txBody>
          <a:bodyPr/>
          <a:lstStyle/>
          <a:p>
            <a:r>
              <a:rPr lang="en-US" altLang="en-US" dirty="0" smtClean="0">
                <a:solidFill>
                  <a:schemeClr val="accent3"/>
                </a:solidFill>
              </a:rPr>
              <a:t>2021/06/04</a:t>
            </a: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boot introduce</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4539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3</a:t>
            </a:r>
            <a:r>
              <a:rPr lang="en-US" altLang="zh-TW" dirty="0" smtClean="0"/>
              <a:t>.Spring boot</a:t>
            </a:r>
            <a:r>
              <a:rPr lang="zh-TW" altLang="en-US" dirty="0" smtClean="0"/>
              <a:t> </a:t>
            </a:r>
            <a:r>
              <a:rPr lang="en-US" altLang="zh-TW" dirty="0" smtClean="0"/>
              <a:t>– Introduce</a:t>
            </a:r>
            <a:endParaRPr lang="zh-TW" altLang="en-US" dirty="0"/>
          </a:p>
        </p:txBody>
      </p:sp>
      <p:sp>
        <p:nvSpPr>
          <p:cNvPr id="5" name="內容版面配置區 4"/>
          <p:cNvSpPr>
            <a:spLocks noGrp="1"/>
          </p:cNvSpPr>
          <p:nvPr>
            <p:ph sz="quarter" idx="13"/>
          </p:nvPr>
        </p:nvSpPr>
        <p:spPr/>
        <p:txBody>
          <a:bodyPr>
            <a:normAutofit/>
          </a:bodyPr>
          <a:lstStyle/>
          <a:p>
            <a:r>
              <a:rPr lang="zh-TW" altLang="en-US" sz="3200" b="1" dirty="0" smtClean="0"/>
              <a:t>一個註解 </a:t>
            </a:r>
            <a:r>
              <a:rPr lang="en-US" altLang="zh-TW" sz="3200" b="1" dirty="0" smtClean="0"/>
              <a:t>,</a:t>
            </a:r>
            <a:r>
              <a:rPr lang="zh-TW" altLang="en-US" sz="3200" b="1" dirty="0" smtClean="0"/>
              <a:t> 幫你完成所有的事情</a:t>
            </a:r>
            <a:r>
              <a:rPr lang="en-US" altLang="zh-TW" sz="3200" b="1" dirty="0" smtClean="0"/>
              <a:t>.</a:t>
            </a:r>
          </a:p>
          <a:p>
            <a:endParaRPr lang="en-US" altLang="zh-TW" sz="2000" b="1" dirty="0" smtClean="0">
              <a:solidFill>
                <a:srgbClr val="FF0000"/>
              </a:solidFill>
              <a:sym typeface="Wingdings" panose="05000000000000000000" pitchFamily="2" charset="2"/>
            </a:endParaRPr>
          </a:p>
          <a:p>
            <a:r>
              <a:rPr lang="en-US" altLang="zh-TW" sz="2000" b="1" dirty="0">
                <a:solidFill>
                  <a:srgbClr val="FF0000"/>
                </a:solidFill>
              </a:rPr>
              <a:t>@</a:t>
            </a:r>
            <a:r>
              <a:rPr lang="en-US" altLang="zh-TW" sz="2000" b="1" dirty="0" err="1" smtClean="0">
                <a:solidFill>
                  <a:srgbClr val="FF0000"/>
                </a:solidFill>
              </a:rPr>
              <a:t>SpringBootApplication</a:t>
            </a:r>
            <a:endParaRPr lang="en-US" altLang="zh-TW" sz="2000" b="1" dirty="0" smtClean="0">
              <a:solidFill>
                <a:srgbClr val="FF0000"/>
              </a:solidFill>
            </a:endParaRPr>
          </a:p>
          <a:p>
            <a:endParaRPr lang="en-US" altLang="zh-TW" sz="2000" b="1" dirty="0">
              <a:solidFill>
                <a:srgbClr val="FF0000"/>
              </a:solidFill>
            </a:endParaRPr>
          </a:p>
          <a:p>
            <a:r>
              <a:rPr lang="zh-TW" altLang="en-US" sz="2000" b="1" dirty="0" smtClean="0"/>
              <a:t>一個註解程式就跑起來了</a:t>
            </a:r>
            <a:r>
              <a:rPr lang="en-US" altLang="zh-TW" sz="2000" b="1" dirty="0" smtClean="0"/>
              <a:t>! </a:t>
            </a:r>
            <a:r>
              <a:rPr lang="zh-TW" altLang="en-US" sz="2000" b="1" dirty="0"/>
              <a:t>最大</a:t>
            </a:r>
            <a:r>
              <a:rPr lang="zh-TW" altLang="en-US" sz="2000" b="1" dirty="0" smtClean="0"/>
              <a:t>優點</a:t>
            </a:r>
            <a:r>
              <a:rPr lang="en-US" altLang="zh-TW" sz="2000" b="1" dirty="0" smtClean="0"/>
              <a:t>!</a:t>
            </a:r>
            <a:r>
              <a:rPr lang="zh-TW" altLang="en-US" sz="2000" b="1" dirty="0" smtClean="0"/>
              <a:t> 易上手</a:t>
            </a:r>
            <a:r>
              <a:rPr lang="en-US" altLang="zh-TW" sz="2000" b="1" dirty="0"/>
              <a:t>.</a:t>
            </a:r>
            <a:endParaRPr lang="en-US" altLang="zh-TW" sz="2000" b="1" dirty="0" smtClean="0"/>
          </a:p>
          <a:p>
            <a:endParaRPr lang="en-US" altLang="zh-TW" sz="2000" b="1" dirty="0" smtClean="0"/>
          </a:p>
          <a:p>
            <a:pPr marL="0" indent="0">
              <a:buNone/>
            </a:pPr>
            <a:endParaRPr lang="en-US" altLang="zh-TW" sz="2000" b="1" dirty="0" smtClean="0">
              <a:solidFill>
                <a:srgbClr val="FF0000"/>
              </a:solidFill>
            </a:endParaRPr>
          </a:p>
          <a:p>
            <a:pPr marL="0" indent="0">
              <a:buNone/>
            </a:pPr>
            <a:endParaRPr lang="en-US" altLang="zh-TW" sz="2000" b="1" dirty="0" smtClean="0">
              <a:solidFill>
                <a:srgbClr val="FF0000"/>
              </a:solidFill>
            </a:endParaRPr>
          </a:p>
          <a:p>
            <a:endParaRPr lang="en-US" altLang="zh-TW" sz="2000" b="1" dirty="0" smtClean="0">
              <a:solidFill>
                <a:srgbClr val="FF0000"/>
              </a:solidFill>
            </a:endParaRPr>
          </a:p>
          <a:p>
            <a:endParaRPr lang="zh-TW" altLang="en-US" sz="2000" b="1"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576638"/>
            <a:ext cx="9932987"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325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smtClean="0"/>
              <a:t>Spring boot – Auto configure</a:t>
            </a:r>
            <a:endParaRPr lang="zh-TW" altLang="en-US" dirty="0"/>
          </a:p>
        </p:txBody>
      </p:sp>
      <p:sp>
        <p:nvSpPr>
          <p:cNvPr id="5" name="內容版面配置區 4"/>
          <p:cNvSpPr>
            <a:spLocks noGrp="1"/>
          </p:cNvSpPr>
          <p:nvPr>
            <p:ph sz="quarter" idx="13"/>
          </p:nvPr>
        </p:nvSpPr>
        <p:spPr/>
        <p:txBody>
          <a:bodyPr/>
          <a:lstStyle/>
          <a:p>
            <a:endParaRPr lang="en-US" altLang="zh-CN" sz="2000" dirty="0" smtClean="0"/>
          </a:p>
          <a:p>
            <a:r>
              <a:rPr lang="zh-CN" altLang="en-US" sz="2000" dirty="0" smtClean="0"/>
              <a:t>利用條件注解，推測要使用的</a:t>
            </a:r>
            <a:r>
              <a:rPr lang="en-US" altLang="zh-CN" sz="2000" dirty="0" smtClean="0"/>
              <a:t>bean</a:t>
            </a:r>
            <a:r>
              <a:rPr lang="zh-CN" altLang="en-US" sz="2000" dirty="0" smtClean="0"/>
              <a:t>並自動化配置</a:t>
            </a:r>
            <a:r>
              <a:rPr lang="en-US" altLang="zh-CN" sz="2000" dirty="0" smtClean="0"/>
              <a:t>, </a:t>
            </a:r>
            <a:r>
              <a:rPr lang="zh-CN" altLang="en-US" sz="2000" dirty="0" smtClean="0"/>
              <a:t>使用者直接用這些</a:t>
            </a:r>
            <a:r>
              <a:rPr lang="en-US" altLang="zh-CN" sz="2000" dirty="0" smtClean="0"/>
              <a:t>bean</a:t>
            </a:r>
            <a:r>
              <a:rPr lang="zh-CN" altLang="en-US" sz="2000" dirty="0"/>
              <a:t>就行</a:t>
            </a:r>
            <a:r>
              <a:rPr lang="zh-CN" altLang="en-US" sz="2000" dirty="0" smtClean="0"/>
              <a:t>了</a:t>
            </a:r>
            <a:r>
              <a:rPr lang="en-US" altLang="zh-CN" sz="2000" dirty="0" smtClean="0"/>
              <a:t>, </a:t>
            </a:r>
            <a:r>
              <a:rPr lang="zh-CN" altLang="en-US" sz="2000" dirty="0" smtClean="0"/>
              <a:t>所以</a:t>
            </a:r>
            <a:r>
              <a:rPr lang="zh-CN" altLang="en-US" sz="2000" dirty="0"/>
              <a:t>就不用配置</a:t>
            </a:r>
            <a:r>
              <a:rPr lang="en-US" altLang="zh-CN" sz="2000" dirty="0"/>
              <a:t>bean</a:t>
            </a:r>
            <a:r>
              <a:rPr lang="zh-CN" altLang="en-US" sz="2000" dirty="0" smtClean="0"/>
              <a:t>了</a:t>
            </a:r>
            <a:r>
              <a:rPr lang="en-US" altLang="zh-CN" sz="2000" dirty="0" smtClean="0"/>
              <a:t>.</a:t>
            </a:r>
          </a:p>
          <a:p>
            <a:endParaRPr lang="en-US" altLang="zh-TW" dirty="0" smtClean="0"/>
          </a:p>
          <a:p>
            <a:r>
              <a:rPr lang="en-US" altLang="zh-TW" dirty="0"/>
              <a:t>@</a:t>
            </a:r>
            <a:r>
              <a:rPr lang="en-US" altLang="zh-TW" dirty="0" err="1"/>
              <a:t>EnableAutoConfiguration</a:t>
            </a:r>
            <a:r>
              <a:rPr lang="en-US" altLang="zh-TW" dirty="0"/>
              <a:t> </a:t>
            </a:r>
            <a:r>
              <a:rPr lang="zh-TW" altLang="en-US" dirty="0" smtClean="0"/>
              <a:t>是實現自動配置的入口，</a:t>
            </a:r>
            <a:endParaRPr lang="en-US" altLang="zh-TW" dirty="0" smtClean="0"/>
          </a:p>
          <a:p>
            <a:r>
              <a:rPr lang="zh-TW" altLang="en-US" dirty="0" smtClean="0"/>
              <a:t>該注解又通過 </a:t>
            </a:r>
            <a:r>
              <a:rPr lang="en-US" altLang="zh-TW" dirty="0" smtClean="0"/>
              <a:t>@</a:t>
            </a:r>
            <a:r>
              <a:rPr lang="en-US" altLang="zh-TW" dirty="0"/>
              <a:t>Import </a:t>
            </a:r>
            <a:r>
              <a:rPr lang="zh-TW" altLang="en-US" dirty="0" smtClean="0"/>
              <a:t>注解導入了</a:t>
            </a:r>
            <a:r>
              <a:rPr lang="en-US" altLang="zh-TW" dirty="0" err="1" smtClean="0"/>
              <a:t>AutoConfigurationImportSelector</a:t>
            </a:r>
            <a:r>
              <a:rPr lang="zh-TW" altLang="en-US" dirty="0" smtClean="0"/>
              <a:t>，</a:t>
            </a:r>
            <a:endParaRPr lang="en-US" altLang="zh-TW" dirty="0" smtClean="0"/>
          </a:p>
          <a:p>
            <a:r>
              <a:rPr lang="zh-TW" altLang="en-US" dirty="0" smtClean="0"/>
              <a:t>在該類中載入 </a:t>
            </a:r>
            <a:r>
              <a:rPr lang="en-US" altLang="zh-TW" dirty="0" smtClean="0"/>
              <a:t>META-INF/</a:t>
            </a:r>
            <a:r>
              <a:rPr lang="en-US" altLang="zh-TW" dirty="0" err="1" smtClean="0"/>
              <a:t>spring.factories</a:t>
            </a:r>
            <a:r>
              <a:rPr lang="en-US" altLang="zh-TW" dirty="0" smtClean="0"/>
              <a:t> </a:t>
            </a:r>
            <a:r>
              <a:rPr lang="zh-TW" altLang="en-US" dirty="0" smtClean="0"/>
              <a:t>的配置資訊。</a:t>
            </a:r>
            <a:endParaRPr lang="en-US" altLang="zh-TW" dirty="0" smtClean="0"/>
          </a:p>
          <a:p>
            <a:r>
              <a:rPr lang="zh-TW" altLang="en-US" dirty="0" smtClean="0"/>
              <a:t>然後篩選出以 </a:t>
            </a:r>
            <a:r>
              <a:rPr lang="en-US" altLang="zh-TW" dirty="0" err="1" smtClean="0"/>
              <a:t>EnableAutoConfiguration</a:t>
            </a:r>
            <a:r>
              <a:rPr lang="en-US" altLang="zh-TW" dirty="0" smtClean="0"/>
              <a:t> </a:t>
            </a:r>
            <a:r>
              <a:rPr lang="zh-TW" altLang="en-US" dirty="0" smtClean="0"/>
              <a:t>為 </a:t>
            </a:r>
            <a:r>
              <a:rPr lang="en-US" altLang="zh-TW" dirty="0" smtClean="0"/>
              <a:t>key </a:t>
            </a:r>
            <a:r>
              <a:rPr lang="zh-TW" altLang="en-US" dirty="0" smtClean="0"/>
              <a:t>的數據，載入到 </a:t>
            </a:r>
            <a:r>
              <a:rPr lang="en-US" altLang="zh-TW" dirty="0" smtClean="0"/>
              <a:t>IOC </a:t>
            </a:r>
            <a:r>
              <a:rPr lang="zh-TW" altLang="en-US" dirty="0" smtClean="0"/>
              <a:t>容器中，實現自動配置功能！</a:t>
            </a:r>
            <a:endParaRPr lang="en-US" altLang="zh-TW" dirty="0" smtClean="0"/>
          </a:p>
          <a:p>
            <a:r>
              <a:rPr lang="en-US" altLang="zh-TW" dirty="0" smtClean="0"/>
              <a:t>(</a:t>
            </a:r>
            <a:r>
              <a:rPr lang="zh-TW" altLang="en-US" dirty="0" smtClean="0"/>
              <a:t>根據 你</a:t>
            </a:r>
            <a:r>
              <a:rPr lang="en-US" altLang="zh-TW" dirty="0" smtClean="0"/>
              <a:t>import </a:t>
            </a:r>
            <a:r>
              <a:rPr lang="zh-TW" altLang="en-US" dirty="0" smtClean="0"/>
              <a:t>的各式 </a:t>
            </a:r>
            <a:r>
              <a:rPr lang="en-US" altLang="zh-TW" dirty="0" smtClean="0"/>
              <a:t>jar</a:t>
            </a:r>
            <a:r>
              <a:rPr lang="zh-TW" altLang="en-US" dirty="0" smtClean="0"/>
              <a:t>包 跟類名去判斷該載入那些預設的設定</a:t>
            </a:r>
            <a:r>
              <a:rPr lang="en-US" altLang="zh-TW" dirty="0" smtClean="0"/>
              <a:t>)</a:t>
            </a:r>
            <a:endParaRPr lang="zh-TW" altLang="en-US" dirty="0"/>
          </a:p>
        </p:txBody>
      </p:sp>
    </p:spTree>
    <p:extLst>
      <p:ext uri="{BB962C8B-B14F-4D97-AF65-F5344CB8AC3E}">
        <p14:creationId xmlns:p14="http://schemas.microsoft.com/office/powerpoint/2010/main" val="223452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.Spring </a:t>
            </a:r>
            <a:r>
              <a:rPr lang="en-US" altLang="zh-TW" dirty="0" smtClean="0"/>
              <a:t>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lstStyle/>
          <a:p>
            <a:pPr marL="0" indent="0">
              <a:buNone/>
            </a:pPr>
            <a:r>
              <a:rPr lang="en-US" altLang="zh-CN" sz="2000" b="1" dirty="0"/>
              <a:t>Spring Boot Starters </a:t>
            </a:r>
            <a:r>
              <a:rPr lang="zh-CN" altLang="en-US" sz="2000" b="1" dirty="0" smtClean="0"/>
              <a:t>基於約定優於配置的理念來設計，有兩個核心組件：</a:t>
            </a:r>
            <a:endParaRPr lang="en-US" altLang="zh-CN" sz="2000" b="1" dirty="0" smtClean="0"/>
          </a:p>
          <a:p>
            <a:pPr marL="0" indent="0">
              <a:buNone/>
            </a:pPr>
            <a:r>
              <a:rPr lang="zh-CN" altLang="en-US" sz="2000" b="1" dirty="0" smtClean="0"/>
              <a:t>自動配置</a:t>
            </a:r>
            <a:r>
              <a:rPr lang="en-US" altLang="zh-CN" sz="2000" b="1" dirty="0" smtClean="0"/>
              <a:t>code </a:t>
            </a:r>
            <a:r>
              <a:rPr lang="en-US" altLang="zh-CN" sz="2000" b="1" dirty="0" err="1" smtClean="0"/>
              <a:t>config</a:t>
            </a:r>
            <a:r>
              <a:rPr lang="en-US" altLang="zh-CN" sz="2000" b="1" dirty="0" smtClean="0"/>
              <a:t> </a:t>
            </a:r>
            <a:r>
              <a:rPr lang="zh-CN" altLang="en-US" sz="2000" b="1" dirty="0" smtClean="0"/>
              <a:t>和提供自動配置模組及其它有用的依賴。</a:t>
            </a:r>
            <a:endParaRPr lang="en-US" altLang="zh-CN" sz="2000" b="1" dirty="0" smtClean="0"/>
          </a:p>
          <a:p>
            <a:pPr marL="0" indent="0">
              <a:buNone/>
            </a:pPr>
            <a:r>
              <a:rPr lang="zh-CN" altLang="en-US" sz="2000" b="1" dirty="0" smtClean="0"/>
              <a:t>也就意味著當我們項目中引入某個</a:t>
            </a:r>
            <a:r>
              <a:rPr lang="en-US" altLang="zh-CN" sz="2000" b="1" dirty="0" smtClean="0"/>
              <a:t>Starter</a:t>
            </a:r>
            <a:r>
              <a:rPr lang="zh-CN" altLang="en-US" sz="2000" b="1" dirty="0" smtClean="0"/>
              <a:t>，即擁有了此軟體的預設使用能力，除非我們需要特定的配置，一般情況下我僅需要少量的配置或者不配置即可使用元件對應的功能。</a:t>
            </a:r>
            <a:endParaRPr lang="en-US" altLang="zh-CN" sz="2000" b="1" dirty="0" smtClean="0"/>
          </a:p>
          <a:p>
            <a:pPr marL="0" indent="0">
              <a:buNone/>
            </a:pPr>
            <a:endParaRPr lang="en-US" altLang="zh-CN" sz="2000" b="1" dirty="0"/>
          </a:p>
          <a:p>
            <a:pPr marL="0" indent="0">
              <a:buNone/>
            </a:pPr>
            <a:r>
              <a:rPr lang="en-US" altLang="zh-CN" sz="2000" b="1" dirty="0" smtClean="0"/>
              <a:t>Ex:  a web can run for import </a:t>
            </a:r>
            <a:r>
              <a:rPr lang="en-US" altLang="zh-CN" sz="2000" b="1" dirty="0"/>
              <a:t> </a:t>
            </a:r>
            <a:r>
              <a:rPr lang="en-US" altLang="zh-CN" sz="2000" b="1" dirty="0" smtClean="0"/>
              <a:t>spring-boot-starter-web</a:t>
            </a:r>
            <a:endParaRPr lang="zh-CN" altLang="en-US" sz="2000" b="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3748088"/>
            <a:ext cx="5189631"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636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.Spring </a:t>
            </a:r>
            <a:r>
              <a:rPr lang="en-US" altLang="zh-TW" dirty="0" smtClean="0"/>
              <a:t>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a:t>以下为常⽤用的 </a:t>
            </a:r>
            <a:r>
              <a:rPr lang="en-US" altLang="zh-CN" sz="2000" b="1" dirty="0"/>
              <a:t>Spring Boot Starter </a:t>
            </a:r>
            <a:r>
              <a:rPr lang="zh-CN" altLang="en-US" sz="2000" b="1" dirty="0"/>
              <a:t>列列表</a:t>
            </a:r>
            <a:r>
              <a:rPr lang="zh-CN" altLang="en-US"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633538"/>
            <a:ext cx="10087466" cy="4062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885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smtClean="0"/>
              <a:t>4. Spring boot – </a:t>
            </a:r>
            <a:r>
              <a:rPr lang="en-US" altLang="zh-TW" dirty="0" err="1" smtClean="0"/>
              <a:t>Aop</a:t>
            </a:r>
            <a:r>
              <a:rPr lang="en-US" altLang="zh-TW" dirty="0" smtClean="0"/>
              <a:t> Introduce</a:t>
            </a:r>
            <a:endParaRPr lang="zh-TW" altLang="en-US" dirty="0"/>
          </a:p>
        </p:txBody>
      </p:sp>
      <p:sp>
        <p:nvSpPr>
          <p:cNvPr id="5" name="內容版面配置區 4"/>
          <p:cNvSpPr>
            <a:spLocks noGrp="1"/>
          </p:cNvSpPr>
          <p:nvPr>
            <p:ph sz="quarter" idx="13"/>
          </p:nvPr>
        </p:nvSpPr>
        <p:spPr/>
        <p:txBody>
          <a:bodyPr>
            <a:normAutofit fontScale="92500" lnSpcReduction="10000"/>
          </a:bodyPr>
          <a:lstStyle/>
          <a:p>
            <a:r>
              <a:rPr lang="en-US" altLang="zh-TW" dirty="0"/>
              <a:t>Aspect Oriented </a:t>
            </a:r>
            <a:r>
              <a:rPr lang="en-US" altLang="zh-TW" dirty="0" smtClean="0"/>
              <a:t>Programming (</a:t>
            </a:r>
            <a:r>
              <a:rPr lang="zh-TW" altLang="en-US" dirty="0" smtClean="0"/>
              <a:t>切面導向</a:t>
            </a:r>
            <a:r>
              <a:rPr lang="en-US" altLang="zh-TW" dirty="0" smtClean="0"/>
              <a:t>)</a:t>
            </a:r>
          </a:p>
          <a:p>
            <a:r>
              <a:rPr lang="zh-TW" altLang="en-US" dirty="0" smtClean="0"/>
              <a:t>在某些動作業務點上需要做一些</a:t>
            </a:r>
            <a:r>
              <a:rPr lang="en-US" altLang="zh-TW" dirty="0" smtClean="0"/>
              <a:t>routine</a:t>
            </a:r>
            <a:r>
              <a:rPr lang="zh-TW" altLang="en-US" dirty="0" smtClean="0"/>
              <a:t>時常用到</a:t>
            </a:r>
            <a:r>
              <a:rPr lang="en-US" altLang="zh-TW" dirty="0" smtClean="0"/>
              <a:t>, </a:t>
            </a:r>
            <a:r>
              <a:rPr lang="zh-TW" altLang="en-US" dirty="0" smtClean="0"/>
              <a:t>像</a:t>
            </a:r>
            <a:r>
              <a:rPr lang="en-US" altLang="zh-TW" dirty="0" smtClean="0"/>
              <a:t>log</a:t>
            </a:r>
            <a:r>
              <a:rPr lang="zh-TW" altLang="en-US" dirty="0" smtClean="0"/>
              <a:t>紀錄</a:t>
            </a:r>
            <a:r>
              <a:rPr lang="en-US" altLang="zh-TW" dirty="0" smtClean="0"/>
              <a:t>, </a:t>
            </a:r>
            <a:r>
              <a:rPr lang="en-US" altLang="zh-TW" dirty="0" err="1" smtClean="0"/>
              <a:t>api</a:t>
            </a:r>
            <a:r>
              <a:rPr lang="zh-TW" altLang="en-US" dirty="0" smtClean="0"/>
              <a:t> 權限前置判定等等</a:t>
            </a:r>
            <a:endParaRPr lang="en-US" altLang="zh-TW" dirty="0" smtClean="0"/>
          </a:p>
          <a:p>
            <a:endParaRPr lang="en-US" altLang="zh-TW" dirty="0" smtClean="0"/>
          </a:p>
          <a:p>
            <a:r>
              <a:rPr lang="zh-TW" altLang="en-US" dirty="0" smtClean="0"/>
              <a:t>顧名思義 在某個點上切入做一些動作</a:t>
            </a:r>
            <a:r>
              <a:rPr lang="en-US" altLang="zh-TW" dirty="0" smtClean="0"/>
              <a:t>,</a:t>
            </a:r>
            <a:r>
              <a:rPr lang="zh-TW" altLang="en-US" dirty="0" smtClean="0"/>
              <a:t>例如有個</a:t>
            </a:r>
            <a:r>
              <a:rPr lang="en-US" altLang="zh-TW" dirty="0" err="1" smtClean="0"/>
              <a:t>api</a:t>
            </a:r>
            <a:r>
              <a:rPr lang="en-US" altLang="zh-TW" dirty="0" smtClean="0"/>
              <a:t> </a:t>
            </a:r>
            <a:r>
              <a:rPr lang="zh-TW" altLang="en-US" dirty="0" smtClean="0"/>
              <a:t>在被呼叫時需要</a:t>
            </a:r>
            <a:r>
              <a:rPr lang="en-US" altLang="zh-TW" dirty="0" smtClean="0"/>
              <a:t>Log</a:t>
            </a:r>
            <a:r>
              <a:rPr lang="zh-TW" altLang="en-US" dirty="0" smtClean="0"/>
              <a:t>紀錄</a:t>
            </a:r>
            <a:r>
              <a:rPr lang="en-US" altLang="zh-TW" dirty="0" smtClean="0"/>
              <a:t>, </a:t>
            </a:r>
            <a:r>
              <a:rPr lang="zh-TW" altLang="en-US" dirty="0" smtClean="0"/>
              <a:t>利用</a:t>
            </a:r>
            <a:r>
              <a:rPr lang="en-US" altLang="zh-TW" dirty="0" err="1" smtClean="0"/>
              <a:t>aop</a:t>
            </a:r>
            <a:r>
              <a:rPr lang="zh-TW" altLang="en-US" dirty="0" smtClean="0"/>
              <a:t>直接插入</a:t>
            </a:r>
            <a:endParaRPr lang="en-US" altLang="zh-TW" dirty="0" smtClean="0"/>
          </a:p>
          <a:p>
            <a:pPr marL="0" indent="0">
              <a:buNone/>
            </a:pPr>
            <a:r>
              <a:rPr lang="en-US" altLang="zh-TW" dirty="0" smtClean="0"/>
              <a:t>Log</a:t>
            </a:r>
            <a:r>
              <a:rPr lang="zh-TW" altLang="en-US" dirty="0" smtClean="0"/>
              <a:t>紀錄動作</a:t>
            </a:r>
            <a:r>
              <a:rPr lang="en-US" altLang="zh-TW" dirty="0" smtClean="0"/>
              <a:t>,</a:t>
            </a:r>
            <a:r>
              <a:rPr lang="zh-TW" altLang="en-US" dirty="0" smtClean="0"/>
              <a:t>解掉耦合問題</a:t>
            </a:r>
            <a:r>
              <a:rPr lang="en-US" altLang="zh-TW" dirty="0" smtClean="0"/>
              <a:t>.</a:t>
            </a:r>
            <a:endParaRPr lang="en-US" altLang="zh-TW" dirty="0"/>
          </a:p>
          <a:p>
            <a:pPr marL="0" indent="0">
              <a:buNone/>
            </a:pPr>
            <a:r>
              <a:rPr lang="zh-TW" altLang="en-US" dirty="0" smtClean="0"/>
              <a:t>引入 </a:t>
            </a:r>
            <a:r>
              <a:rPr lang="en-US" altLang="zh-TW" dirty="0" err="1" smtClean="0"/>
              <a:t>aop</a:t>
            </a:r>
            <a:r>
              <a:rPr lang="zh-TW" altLang="en-US" dirty="0" smtClean="0"/>
              <a:t>的包即可使用</a:t>
            </a:r>
            <a:r>
              <a:rPr lang="en-US" altLang="zh-TW" dirty="0" smtClean="0"/>
              <a:t>.</a:t>
            </a:r>
          </a:p>
          <a:p>
            <a:pPr marL="0" indent="0">
              <a:buNone/>
            </a:pPr>
            <a:endParaRPr lang="en-US" altLang="zh-TW" dirty="0"/>
          </a:p>
          <a:p>
            <a:pPr marL="0" indent="0">
              <a:buNone/>
            </a:pPr>
            <a:endParaRPr lang="en-US" altLang="zh-TW" dirty="0" smtClean="0"/>
          </a:p>
          <a:p>
            <a:pPr marL="0" indent="0">
              <a:buNone/>
            </a:pPr>
            <a:endParaRPr lang="en-US" altLang="zh-TW" dirty="0"/>
          </a:p>
          <a:p>
            <a:pPr marL="0" indent="0">
              <a:buNone/>
            </a:pPr>
            <a:r>
              <a:rPr lang="zh-TW" altLang="en-US" dirty="0" smtClean="0"/>
              <a:t>切點主要分成幾個時機</a:t>
            </a:r>
            <a:r>
              <a:rPr lang="en-US" altLang="zh-TW" dirty="0"/>
              <a:t>:</a:t>
            </a:r>
          </a:p>
          <a:p>
            <a:pPr marL="0" indent="0">
              <a:buNone/>
            </a:pPr>
            <a:r>
              <a:rPr lang="en-US" altLang="zh-TW" dirty="0"/>
              <a:t>    @Before</a:t>
            </a:r>
            <a:r>
              <a:rPr lang="zh-TW" altLang="en-US" dirty="0"/>
              <a:t>，前置通知</a:t>
            </a:r>
          </a:p>
          <a:p>
            <a:pPr marL="0" indent="0">
              <a:buNone/>
            </a:pPr>
            <a:r>
              <a:rPr lang="zh-TW" altLang="en-US" dirty="0"/>
              <a:t>    </a:t>
            </a:r>
            <a:r>
              <a:rPr lang="en-US" altLang="zh-TW" dirty="0"/>
              <a:t>@After</a:t>
            </a:r>
            <a:r>
              <a:rPr lang="zh-TW" altLang="en-US" dirty="0"/>
              <a:t>，後置通知，不管程式碼是成功還是丟擲異常，都會織入</a:t>
            </a:r>
          </a:p>
          <a:p>
            <a:pPr marL="0" indent="0">
              <a:buNone/>
            </a:pPr>
            <a:r>
              <a:rPr lang="zh-TW" altLang="en-US" dirty="0"/>
              <a:t>    </a:t>
            </a:r>
            <a:r>
              <a:rPr lang="en-US" altLang="zh-TW" dirty="0"/>
              <a:t>@</a:t>
            </a:r>
            <a:r>
              <a:rPr lang="en-US" altLang="zh-TW" dirty="0" err="1"/>
              <a:t>AfterReturning</a:t>
            </a:r>
            <a:r>
              <a:rPr lang="zh-TW" altLang="en-US" dirty="0"/>
              <a:t>，返回通知，當且僅當方法成功執行</a:t>
            </a:r>
          </a:p>
          <a:p>
            <a:pPr marL="0" indent="0">
              <a:buNone/>
            </a:pPr>
            <a:r>
              <a:rPr lang="zh-TW" altLang="en-US" dirty="0"/>
              <a:t>    </a:t>
            </a:r>
            <a:r>
              <a:rPr lang="en-US" altLang="zh-TW" dirty="0"/>
              <a:t>@</a:t>
            </a:r>
            <a:r>
              <a:rPr lang="en-US" altLang="zh-TW" dirty="0" err="1"/>
              <a:t>AfterThrowing</a:t>
            </a:r>
            <a:r>
              <a:rPr lang="zh-TW" altLang="en-US" dirty="0"/>
              <a:t>，異常通知，當且僅當方法丟擲異常</a:t>
            </a:r>
          </a:p>
          <a:p>
            <a:pPr marL="0" indent="0">
              <a:buNone/>
            </a:pPr>
            <a:r>
              <a:rPr lang="zh-TW" altLang="en-US" dirty="0"/>
              <a:t>    </a:t>
            </a:r>
            <a:r>
              <a:rPr lang="en-US" altLang="zh-TW" dirty="0"/>
              <a:t>@Around</a:t>
            </a:r>
            <a:r>
              <a:rPr lang="zh-TW" altLang="en-US" dirty="0"/>
              <a:t>，環繞通知，基本包含了上述所有的植入位置</a:t>
            </a:r>
          </a:p>
          <a:p>
            <a:pPr marL="0" indent="0">
              <a:buNone/>
            </a:pPr>
            <a:endParaRPr lang="en-US" altLang="zh-TW"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073499"/>
            <a:ext cx="8923338" cy="95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37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smtClean="0"/>
              <a:t>Temp</a:t>
            </a:r>
            <a:endParaRPr lang="zh-TW" altLang="en-US" dirty="0"/>
          </a:p>
        </p:txBody>
      </p:sp>
      <p:sp>
        <p:nvSpPr>
          <p:cNvPr id="5" name="內容版面配置區 4"/>
          <p:cNvSpPr>
            <a:spLocks noGrp="1"/>
          </p:cNvSpPr>
          <p:nvPr>
            <p:ph sz="quarter" idx="13"/>
          </p:nvPr>
        </p:nvSpPr>
        <p:spPr/>
        <p:txBody>
          <a:bodyPr/>
          <a:lstStyle/>
          <a:p>
            <a:r>
              <a:rPr lang="en-US" altLang="zh-TW" dirty="0" smtClean="0"/>
              <a:t>Short introduce :</a:t>
            </a:r>
          </a:p>
          <a:p>
            <a:r>
              <a:rPr lang="en-US" altLang="zh-TW" dirty="0" err="1" smtClean="0"/>
              <a:t>Ioc</a:t>
            </a:r>
            <a:endParaRPr lang="en-US" altLang="zh-TW" dirty="0" smtClean="0"/>
          </a:p>
          <a:p>
            <a:pPr marL="0" indent="0">
              <a:buNone/>
            </a:pPr>
            <a:endParaRPr lang="en-US" altLang="zh-TW" dirty="0"/>
          </a:p>
          <a:p>
            <a:r>
              <a:rPr lang="en-US" altLang="zh-TW" dirty="0" smtClean="0"/>
              <a:t> auto configure</a:t>
            </a:r>
          </a:p>
          <a:p>
            <a:endParaRPr lang="en-US" altLang="zh-TW" dirty="0"/>
          </a:p>
          <a:p>
            <a:r>
              <a:rPr lang="en-US" altLang="zh-TW" dirty="0" err="1" smtClean="0"/>
              <a:t>Aop</a:t>
            </a:r>
            <a:r>
              <a:rPr lang="en-US" altLang="zh-TW" dirty="0" smtClean="0"/>
              <a:t> </a:t>
            </a:r>
          </a:p>
          <a:p>
            <a:r>
              <a:rPr lang="en-US" altLang="zh-TW" dirty="0" smtClean="0"/>
              <a:t>Spring cloud</a:t>
            </a:r>
          </a:p>
          <a:p>
            <a:pPr marL="0" indent="0">
              <a:buNone/>
            </a:pPr>
            <a:endParaRPr lang="zh-TW" altLang="en-US" dirty="0"/>
          </a:p>
        </p:txBody>
      </p:sp>
    </p:spTree>
    <p:extLst>
      <p:ext uri="{BB962C8B-B14F-4D97-AF65-F5344CB8AC3E}">
        <p14:creationId xmlns:p14="http://schemas.microsoft.com/office/powerpoint/2010/main" val="3564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4"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 xmlns:p14="http://schemas.microsoft.com/office/powerpoint/2010/main" xmlns:v="urn:schemas-microsoft-com:vml"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10000" smtClean="0">
                <a:solidFill>
                  <a:schemeClr val="accent2">
                    <a:lumMod val="50000"/>
                  </a:schemeClr>
                </a:solidFill>
              </a:rPr>
              <a:t>Tha</a:t>
            </a:r>
            <a:r>
              <a:rPr lang="en-US" altLang="zh-CN" sz="100" smtClean="0">
                <a:solidFill>
                  <a:schemeClr val="accent2">
                    <a:lumMod val="50000"/>
                  </a:schemeClr>
                </a:solidFill>
              </a:rPr>
              <a:t> </a:t>
            </a:r>
            <a:r>
              <a:rPr lang="en-US" altLang="zh-CN" sz="10000" smtClean="0">
                <a:solidFill>
                  <a:schemeClr val="accent2">
                    <a:lumMod val="50000"/>
                  </a:schemeClr>
                </a:solidFill>
              </a:rPr>
              <a:t>nks</a:t>
            </a:r>
            <a:r>
              <a:rPr lang="en-US" altLang="zh-CN" dirty="0">
                <a:solidFill>
                  <a:schemeClr val="accent2">
                    <a:lumMod val="50000"/>
                  </a:schemeClr>
                </a:solidFill>
              </a:rPr>
              <a:t/>
            </a:r>
            <a:br>
              <a:rPr lang="en-US" altLang="zh-CN" dirty="0">
                <a:solidFill>
                  <a:schemeClr val="accent2">
                    <a:lumMod val="50000"/>
                  </a:schemeClr>
                </a:solidFill>
              </a:rPr>
            </a:br>
            <a:r>
              <a:rPr lang="en-US" altLang="zh-CN" dirty="0">
                <a:solidFill>
                  <a:schemeClr val="accent2">
                    <a:lumMod val="50000"/>
                  </a:schemeClr>
                </a:solidFill>
              </a:rPr>
              <a:t>And Your Slogan Here</a:t>
            </a:r>
            <a:endParaRPr lang="zh-CN" altLang="en-US" dirty="0">
              <a:solidFill>
                <a:schemeClr val="accent2">
                  <a:lumMod val="50000"/>
                </a:schemeClr>
              </a:solidFill>
            </a:endParaRPr>
          </a:p>
        </p:txBody>
      </p:sp>
      <p:sp>
        <p:nvSpPr>
          <p:cNvPr id="7" name="文本占位符 6"/>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文本占位符 5"/>
          <p:cNvSpPr>
            <a:spLocks noGrp="1"/>
          </p:cNvSpPr>
          <p:nvPr>
            <p:ph type="body" sz="quarter" idx="10"/>
          </p:nvPr>
        </p:nvSpPr>
        <p:spPr/>
        <p:txBody>
          <a:bodyPr/>
          <a:lstStyle/>
          <a:p>
            <a:r>
              <a:rPr lang="en-US" altLang="zh-CN" smtClean="0"/>
              <a:t>Spe</a:t>
            </a:r>
            <a:r>
              <a:rPr lang="en-US" altLang="zh-CN" sz="100" smtClean="0"/>
              <a:t> </a:t>
            </a:r>
            <a:r>
              <a:rPr lang="en-US" altLang="zh-CN" smtClean="0"/>
              <a:t>aker </a:t>
            </a:r>
            <a:r>
              <a:rPr lang="en-US" altLang="zh-CN"/>
              <a:t>name and title</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p14="http://schemas.microsoft.com/office/powerpoint/2010/main" xmlns:a16="http://schemas.microsoft.com/office/drawing/2014/main" id="{C0498D3A-B738-48EC-A39C-94C58B88932B}"/>
              </a:ext>
            </a:extLst>
          </p:cNvPr>
          <p:cNvGrpSpPr/>
          <p:nvPr/>
        </p:nvGrpSpPr>
        <p:grpSpPr>
          <a:xfrm>
            <a:off x="757282" y="1700808"/>
            <a:ext cx="10763206" cy="4083608"/>
            <a:chOff x="757282" y="1700808"/>
            <a:chExt cx="10763206"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p14="http://schemas.microsoft.com/office/powerpoint/2010/main" xmlns:a16="http://schemas.microsoft.com/office/drawing/2014/main" id="{A759C196-DA28-4241-ABB5-975367026FE9}"/>
                </a:ext>
              </a:extLst>
            </p:cNvPr>
            <p:cNvGrpSpPr>
              <a:grpSpLocks noChangeAspect="1"/>
            </p:cNvGrpSpPr>
            <p:nvPr/>
          </p:nvGrpSpPr>
          <p:grpSpPr>
            <a:xfrm>
              <a:off x="757282" y="1700808"/>
              <a:ext cx="10763206" cy="4083608"/>
              <a:chOff x="1175743" y="1700808"/>
              <a:chExt cx="10344744" cy="4083608"/>
            </a:xfrm>
          </p:grpSpPr>
          <p:sp>
            <p:nvSpPr>
              <p:cNvPr id="7" name="iṡľïḑè">
                <a:extLst>
                  <a:ext uri="{FF2B5EF4-FFF2-40B4-BE49-F238E27FC236}">
                    <a16:creationId xmlns="" xmlns:p14="http://schemas.microsoft.com/office/powerpoint/2010/main"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TW" altLang="en-US" b="0" dirty="0" smtClean="0">
                    <a:latin typeface="+mn-lt"/>
                    <a:ea typeface="+mn-ea"/>
                    <a:sym typeface="+mn-lt"/>
                  </a:rPr>
                  <a:t>起源</a:t>
                </a:r>
                <a:endParaRPr lang="en-US" altLang="zh-TW" b="0" dirty="0" smtClean="0">
                  <a:latin typeface="+mn-lt"/>
                  <a:ea typeface="+mn-ea"/>
                  <a:sym typeface="+mn-lt"/>
                </a:endParaRPr>
              </a:p>
              <a:p>
                <a:pPr marL="342900" indent="-342900">
                  <a:lnSpc>
                    <a:spcPct val="150000"/>
                  </a:lnSpc>
                  <a:buFont typeface="+mj-lt"/>
                  <a:buAutoNum type="arabicPeriod"/>
                </a:pPr>
                <a:endParaRPr lang="en-US" altLang="zh-CN" b="0" dirty="0" smtClean="0">
                  <a:latin typeface="+mn-lt"/>
                  <a:ea typeface="+mn-ea"/>
                  <a:sym typeface="+mn-lt"/>
                </a:endParaRPr>
              </a:p>
              <a:p>
                <a:pPr marL="342900" indent="-342900">
                  <a:lnSpc>
                    <a:spcPct val="150000"/>
                  </a:lnSpc>
                  <a:buFont typeface="+mj-lt"/>
                  <a:buAutoNum type="arabicPeriod"/>
                </a:pPr>
                <a:r>
                  <a:rPr lang="en-US" altLang="zh-CN" sz="2000" dirty="0" smtClean="0">
                    <a:latin typeface="+mn-lt"/>
                    <a:ea typeface="+mn-ea"/>
                    <a:sym typeface="+mn-lt"/>
                  </a:rPr>
                  <a:t>Spring </a:t>
                </a:r>
                <a:r>
                  <a:rPr lang="zh-TW" altLang="en-US" sz="2000" dirty="0" smtClean="0">
                    <a:latin typeface="+mn-lt"/>
                    <a:ea typeface="+mn-ea"/>
                    <a:sym typeface="+mn-lt"/>
                  </a:rPr>
                  <a:t>觀念</a:t>
                </a:r>
                <a:endParaRPr lang="en-US" altLang="zh-TW" sz="2000" dirty="0" smtClean="0">
                  <a:latin typeface="+mn-lt"/>
                  <a:ea typeface="+mn-ea"/>
                  <a:sym typeface="+mn-lt"/>
                </a:endParaRPr>
              </a:p>
              <a:p>
                <a:pPr marL="342900" indent="-342900">
                  <a:lnSpc>
                    <a:spcPct val="150000"/>
                  </a:lnSpc>
                  <a:buFont typeface="+mj-lt"/>
                  <a:buAutoNum type="arabicPeriod"/>
                </a:pPr>
                <a:endParaRPr lang="en-US" altLang="zh-CN" sz="2000" b="0" dirty="0">
                  <a:latin typeface="+mn-lt"/>
                  <a:ea typeface="+mn-ea"/>
                  <a:sym typeface="+mn-lt"/>
                </a:endParaRPr>
              </a:p>
              <a:p>
                <a:pPr marL="342900" indent="-342900">
                  <a:lnSpc>
                    <a:spcPct val="150000"/>
                  </a:lnSpc>
                  <a:buFont typeface="+mj-lt"/>
                  <a:buAutoNum type="arabicPeriod"/>
                </a:pPr>
                <a:r>
                  <a:rPr lang="en-US" altLang="zh-TW" sz="2400" dirty="0" smtClean="0">
                    <a:latin typeface="+mn-lt"/>
                    <a:ea typeface="+mn-ea"/>
                    <a:sym typeface="+mn-lt"/>
                  </a:rPr>
                  <a:t>Spring boot Framework Introduce</a:t>
                </a:r>
                <a:endParaRPr lang="en-US" altLang="zh-TW" sz="2400" dirty="0" smtClean="0">
                  <a:latin typeface="+mn-lt"/>
                  <a:ea typeface="+mn-ea"/>
                  <a:sym typeface="+mn-lt"/>
                </a:endParaRPr>
              </a:p>
              <a:p>
                <a:pPr marL="342900" indent="-342900">
                  <a:lnSpc>
                    <a:spcPct val="150000"/>
                  </a:lnSpc>
                  <a:buFont typeface="+mj-lt"/>
                  <a:buAutoNum type="arabicPeriod"/>
                </a:pPr>
                <a:endParaRPr lang="en-US" altLang="zh-TW" sz="1800" b="0" dirty="0" smtClean="0">
                  <a:latin typeface="+mn-lt"/>
                  <a:ea typeface="+mn-ea"/>
                  <a:sym typeface="+mn-lt"/>
                </a:endParaRPr>
              </a:p>
              <a:p>
                <a:pPr marL="342900" indent="-342900">
                  <a:lnSpc>
                    <a:spcPct val="150000"/>
                  </a:lnSpc>
                  <a:buFont typeface="+mj-lt"/>
                  <a:buAutoNum type="arabicPeriod"/>
                </a:pPr>
                <a:r>
                  <a:rPr lang="en-US" altLang="zh-CN" sz="2400" b="0" dirty="0" smtClean="0">
                    <a:latin typeface="+mn-lt"/>
                    <a:ea typeface="+mn-ea"/>
                    <a:sym typeface="+mn-lt"/>
                  </a:rPr>
                  <a:t> </a:t>
                </a:r>
                <a:r>
                  <a:rPr lang="en-US" altLang="zh-CN" sz="2400" b="0" dirty="0" smtClean="0">
                    <a:latin typeface="+mn-lt"/>
                    <a:ea typeface="+mn-ea"/>
                    <a:sym typeface="+mn-lt"/>
                  </a:rPr>
                  <a:t>Spring boot </a:t>
                </a:r>
                <a:r>
                  <a:rPr lang="en-US" altLang="zh-CN" sz="2400" b="0" dirty="0" err="1" smtClean="0">
                    <a:latin typeface="+mn-lt"/>
                    <a:ea typeface="+mn-ea"/>
                    <a:sym typeface="+mn-lt"/>
                  </a:rPr>
                  <a:t>Aop</a:t>
                </a:r>
                <a:r>
                  <a:rPr lang="en-US" altLang="zh-CN" sz="2400" b="0" dirty="0" smtClean="0">
                    <a:latin typeface="+mn-lt"/>
                    <a:ea typeface="+mn-ea"/>
                    <a:sym typeface="+mn-lt"/>
                  </a:rPr>
                  <a:t> Introduce</a:t>
                </a:r>
                <a:endParaRPr lang="en-US" altLang="zh-CN" sz="2400" b="0" dirty="0" smtClean="0">
                  <a:latin typeface="+mn-lt"/>
                  <a:ea typeface="+mn-ea"/>
                  <a:sym typeface="+mn-lt"/>
                </a:endParaRPr>
              </a:p>
              <a:p>
                <a:pPr marL="342900" indent="-342900">
                  <a:lnSpc>
                    <a:spcPct val="150000"/>
                  </a:lnSpc>
                  <a:buFont typeface="+mj-lt"/>
                  <a:buAutoNum type="arabicPeriod"/>
                </a:pPr>
                <a:endParaRPr lang="en-US" altLang="zh-CN" sz="1800" b="0" dirty="0" smtClean="0">
                  <a:latin typeface="+mn-lt"/>
                  <a:ea typeface="+mn-ea"/>
                  <a:sym typeface="+mn-lt"/>
                </a:endParaRPr>
              </a:p>
              <a:p>
                <a:pPr marL="342900" indent="-342900">
                  <a:lnSpc>
                    <a:spcPct val="150000"/>
                  </a:lnSpc>
                  <a:buFont typeface="+mj-lt"/>
                  <a:buAutoNum type="arabicPeriod"/>
                </a:pPr>
                <a:r>
                  <a:rPr lang="zh-TW" altLang="en-US" b="0" dirty="0" smtClean="0">
                    <a:latin typeface="+mn-lt"/>
                    <a:ea typeface="+mn-ea"/>
                    <a:sym typeface="+mn-lt"/>
                  </a:rPr>
                  <a:t>總結 </a:t>
                </a:r>
                <a:endParaRPr lang="en-US" altLang="zh-CN" b="0" dirty="0">
                  <a:latin typeface="+mn-lt"/>
                  <a:ea typeface="+mn-ea"/>
                  <a:sym typeface="+mn-lt"/>
                </a:endParaRPr>
              </a:p>
            </p:txBody>
          </p:sp>
          <p:cxnSp>
            <p:nvCxnSpPr>
              <p:cNvPr id="8" name="直接连接符 7">
                <a:extLst>
                  <a:ext uri="{FF2B5EF4-FFF2-40B4-BE49-F238E27FC236}">
                    <a16:creationId xmlns="" xmlns:p14="http://schemas.microsoft.com/office/powerpoint/2010/main"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p14="http://schemas.microsoft.com/office/powerpoint/2010/main"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a:t>
                </a:r>
                <a:r>
                  <a:rPr lang="tr-TR" sz="100" b="1" smtClean="0">
                    <a:solidFill>
                      <a:schemeClr val="accent1"/>
                    </a:solidFill>
                    <a:cs typeface="+mn-ea"/>
                    <a:sym typeface="+mn-lt"/>
                  </a:rPr>
                  <a:t> </a:t>
                </a:r>
                <a:r>
                  <a:rPr lang="tr-TR" sz="2800" b="1" smtClean="0">
                    <a:solidFill>
                      <a:schemeClr val="accent1"/>
                    </a:solidFill>
                    <a:cs typeface="+mn-ea"/>
                    <a:sym typeface="+mn-lt"/>
                  </a:rPr>
                  <a:t>ONTENTS</a:t>
                </a:r>
                <a:endParaRPr lang="tr-TR" sz="2800" b="1" dirty="0">
                  <a:solidFill>
                    <a:schemeClr val="accent1"/>
                  </a:solidFill>
                  <a:cs typeface="+mn-ea"/>
                  <a:sym typeface="+mn-lt"/>
                </a:endParaRPr>
              </a:p>
            </p:txBody>
          </p:sp>
        </p:grpSp>
        <p:sp>
          <p:nvSpPr>
            <p:cNvPr id="10" name="poetry_91022">
              <a:extLst>
                <a:ext uri="{FF2B5EF4-FFF2-40B4-BE49-F238E27FC236}">
                  <a16:creationId xmlns="" xmlns:p14="http://schemas.microsoft.com/office/powerpoint/2010/main"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smtClean="0"/>
              <a:t>起源</a:t>
            </a:r>
            <a:endParaRPr lang="zh-CN" altLang="en-US" dirty="0"/>
          </a:p>
        </p:txBody>
      </p:sp>
      <p:sp>
        <p:nvSpPr>
          <p:cNvPr id="6" name="文本占位符 5"/>
          <p:cNvSpPr>
            <a:spLocks noGrp="1"/>
          </p:cNvSpPr>
          <p:nvPr>
            <p:ph type="body" idx="1"/>
          </p:nvPr>
        </p:nvSpPr>
        <p:spPr/>
        <p:txBody>
          <a:bodyPr/>
          <a:lstStyle/>
          <a:p>
            <a:pPr lvl="0"/>
            <a:r>
              <a:rPr lang="en-US" altLang="zh-CN" dirty="0" smtClean="0"/>
              <a:t>Why </a:t>
            </a:r>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bg1"/>
                </a:solidFill>
                <a:latin typeface="Impact" panose="020B0806030902050204" pitchFamily="34" charset="0"/>
                <a:cs typeface="Arial" panose="020B0604020202020204" pitchFamily="34" charset="0"/>
              </a:rPr>
              <a:t>/</a:t>
            </a:r>
            <a:r>
              <a:rPr lang="en-US" altLang="zh-CN" sz="100" spc="100" smtClean="0">
                <a:solidFill>
                  <a:schemeClr val="bg1"/>
                </a:solidFill>
                <a:latin typeface="Impact" panose="020B0806030902050204" pitchFamily="34" charset="0"/>
                <a:cs typeface="Arial" panose="020B0604020202020204" pitchFamily="34" charset="0"/>
              </a:rPr>
              <a:t> </a:t>
            </a:r>
            <a:r>
              <a:rPr lang="en-US" altLang="zh-CN" spc="100" smtClean="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请在</a:t>
            </a:r>
            <a:r>
              <a:rPr lang="zh-CN" altLang="en-US" sz="100" smtClean="0"/>
              <a:t> </a:t>
            </a:r>
            <a:r>
              <a:rPr lang="zh-CN" altLang="en-US" smtClean="0"/>
              <a:t>插入菜单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 name="标题 1"/>
          <p:cNvSpPr>
            <a:spLocks noGrp="1"/>
          </p:cNvSpPr>
          <p:nvPr>
            <p:ph type="title"/>
          </p:nvPr>
        </p:nvSpPr>
        <p:spPr/>
        <p:txBody>
          <a:bodyPr/>
          <a:lstStyle/>
          <a:p>
            <a:r>
              <a:rPr lang="en-US" altLang="zh-CN" dirty="0" smtClean="0"/>
              <a:t>Spring boot </a:t>
            </a:r>
            <a:r>
              <a:rPr lang="zh-TW" altLang="en-US" dirty="0" smtClean="0"/>
              <a:t>起源</a:t>
            </a:r>
            <a:endParaRPr lang="zh-CN" altLang="en-US" dirty="0"/>
          </a:p>
        </p:txBody>
      </p:sp>
      <p:sp>
        <p:nvSpPr>
          <p:cNvPr id="5" name="內容版面配置區 4"/>
          <p:cNvSpPr>
            <a:spLocks noGrp="1"/>
          </p:cNvSpPr>
          <p:nvPr>
            <p:ph sz="quarter" idx="13"/>
          </p:nvPr>
        </p:nvSpPr>
        <p:spPr/>
        <p:txBody>
          <a:bodyPr/>
          <a:lstStyle/>
          <a:p>
            <a:endParaRPr lang="en-US" altLang="zh-TW" dirty="0" smtClean="0"/>
          </a:p>
          <a:p>
            <a:r>
              <a:rPr lang="en-US" altLang="zh-TW" dirty="0" smtClean="0"/>
              <a:t>Rod Johnson, the Author of Spring:</a:t>
            </a:r>
          </a:p>
          <a:p>
            <a:endParaRPr lang="en-US" altLang="zh-TW" dirty="0" smtClean="0"/>
          </a:p>
          <a:p>
            <a:r>
              <a:rPr lang="en-US" altLang="zh-TW" dirty="0" smtClean="0"/>
              <a:t> </a:t>
            </a:r>
            <a:r>
              <a:rPr lang="en-US" altLang="zh-CN" dirty="0" smtClean="0"/>
              <a:t>2002</a:t>
            </a:r>
            <a:r>
              <a:rPr lang="zh-CN" altLang="en-US" dirty="0" smtClean="0"/>
              <a:t>年</a:t>
            </a:r>
            <a:r>
              <a:rPr lang="en-US" altLang="zh-CN" dirty="0" smtClean="0"/>
              <a:t>10</a:t>
            </a:r>
            <a:r>
              <a:rPr lang="zh-CN" altLang="en-US" dirty="0" smtClean="0"/>
              <a:t>月寫了一本書</a:t>
            </a:r>
            <a:r>
              <a:rPr lang="en-US" altLang="zh-CN" dirty="0" smtClean="0"/>
              <a:t>《</a:t>
            </a:r>
            <a:r>
              <a:rPr lang="en-US" altLang="zh-CN" dirty="0"/>
              <a:t>Expert One-on-One J2EE</a:t>
            </a:r>
            <a:r>
              <a:rPr lang="en-US" altLang="zh-CN" dirty="0" smtClean="0"/>
              <a:t>》</a:t>
            </a:r>
            <a:r>
              <a:rPr lang="zh-CN" altLang="en-US" dirty="0" smtClean="0"/>
              <a:t>，介紹了當時</a:t>
            </a:r>
            <a:r>
              <a:rPr lang="en-US" altLang="zh-CN" dirty="0" smtClean="0"/>
              <a:t>Java </a:t>
            </a:r>
            <a:r>
              <a:rPr lang="zh-CN" altLang="en-US" dirty="0" smtClean="0"/>
              <a:t>企業應用程式開發的情況，並指出了</a:t>
            </a:r>
            <a:r>
              <a:rPr lang="en-US" altLang="zh-CN" dirty="0" err="1" smtClean="0"/>
              <a:t>JavaEE</a:t>
            </a:r>
            <a:r>
              <a:rPr lang="zh-CN" altLang="en-US" dirty="0"/>
              <a:t>和</a:t>
            </a:r>
            <a:r>
              <a:rPr lang="en-US" altLang="zh-CN" dirty="0" smtClean="0"/>
              <a:t>EJB</a:t>
            </a:r>
            <a:r>
              <a:rPr lang="zh-CN" altLang="en-US" dirty="0" smtClean="0"/>
              <a:t>組件框架中存在的一些主要缺陷。在這本書中，他提出了</a:t>
            </a:r>
            <a:r>
              <a:rPr lang="zh-CN" altLang="en-US" dirty="0" smtClean="0">
                <a:solidFill>
                  <a:srgbClr val="FF0000"/>
                </a:solidFill>
              </a:rPr>
              <a:t>一個基於普通</a:t>
            </a:r>
            <a:r>
              <a:rPr lang="en-US" altLang="zh-CN" dirty="0" smtClean="0">
                <a:solidFill>
                  <a:srgbClr val="FF0000"/>
                </a:solidFill>
              </a:rPr>
              <a:t>Java</a:t>
            </a:r>
            <a:r>
              <a:rPr lang="zh-CN" altLang="en-US" dirty="0" smtClean="0">
                <a:solidFill>
                  <a:srgbClr val="FF0000"/>
                </a:solidFill>
              </a:rPr>
              <a:t>類和依賴注入的更簡單的解決方案</a:t>
            </a:r>
            <a:r>
              <a:rPr lang="zh-CN" altLang="en-US" dirty="0" smtClean="0"/>
              <a:t>。 </a:t>
            </a:r>
            <a:r>
              <a:rPr lang="en-US" altLang="zh-CN" dirty="0" smtClean="0">
                <a:sym typeface="Wingdings" panose="05000000000000000000" pitchFamily="2" charset="2"/>
              </a:rPr>
              <a:t> Spring framework</a:t>
            </a:r>
          </a:p>
          <a:p>
            <a:endParaRPr lang="en-US" altLang="zh-CN" dirty="0">
              <a:sym typeface="Wingdings" panose="05000000000000000000" pitchFamily="2" charset="2"/>
            </a:endParaRPr>
          </a:p>
          <a:p>
            <a:r>
              <a:rPr lang="en-US" altLang="zh-CN" b="1" dirty="0" smtClean="0">
                <a:solidFill>
                  <a:srgbClr val="FF0000"/>
                </a:solidFill>
              </a:rPr>
              <a:t>Spring</a:t>
            </a:r>
            <a:r>
              <a:rPr lang="zh-TW" altLang="en-US" b="1" dirty="0">
                <a:solidFill>
                  <a:srgbClr val="FF0000"/>
                </a:solidFill>
              </a:rPr>
              <a:t> </a:t>
            </a:r>
            <a:r>
              <a:rPr lang="zh-TW" altLang="en-US" b="1" dirty="0" smtClean="0">
                <a:solidFill>
                  <a:srgbClr val="FF0000"/>
                </a:solidFill>
              </a:rPr>
              <a:t>討人厭</a:t>
            </a:r>
            <a:r>
              <a:rPr lang="zh-CN" altLang="en-US" b="1" dirty="0" smtClean="0">
                <a:solidFill>
                  <a:srgbClr val="FF0000"/>
                </a:solidFill>
              </a:rPr>
              <a:t>的一點就是大量的</a:t>
            </a:r>
            <a:r>
              <a:rPr lang="en-US" altLang="zh-CN" b="1" dirty="0" smtClean="0">
                <a:solidFill>
                  <a:srgbClr val="FF0000"/>
                </a:solidFill>
              </a:rPr>
              <a:t>XML</a:t>
            </a:r>
            <a:r>
              <a:rPr lang="zh-CN" altLang="en-US" b="1" dirty="0" smtClean="0">
                <a:solidFill>
                  <a:srgbClr val="FF0000"/>
                </a:solidFill>
              </a:rPr>
              <a:t>配置以及複雜的依賴管理</a:t>
            </a:r>
            <a:endParaRPr lang="en-US" altLang="zh-CN" dirty="0" smtClean="0">
              <a:solidFill>
                <a:srgbClr val="FF0000"/>
              </a:solidFill>
            </a:endParaRPr>
          </a:p>
          <a:p>
            <a:endParaRPr lang="en-US" altLang="zh-TW" dirty="0" smtClean="0"/>
          </a:p>
          <a:p>
            <a:r>
              <a:rPr lang="en-US" altLang="zh-TW" dirty="0" smtClean="0">
                <a:sym typeface="Wingdings" panose="05000000000000000000" pitchFamily="2" charset="2"/>
              </a:rPr>
              <a:t> Spring boot </a:t>
            </a:r>
            <a:r>
              <a:rPr lang="zh-TW" altLang="en-US" dirty="0" smtClean="0">
                <a:sym typeface="Wingdings" panose="05000000000000000000" pitchFamily="2" charset="2"/>
              </a:rPr>
              <a:t>改善此一缺點</a:t>
            </a:r>
            <a:endParaRPr lang="en-US" altLang="zh-TW" dirty="0" smtClean="0">
              <a:sym typeface="Wingdings" panose="05000000000000000000" pitchFamily="2" charset="2"/>
            </a:endParaRPr>
          </a:p>
          <a:p>
            <a:endParaRPr lang="en-US" altLang="zh-TW" dirty="0">
              <a:sym typeface="Wingdings" panose="05000000000000000000" pitchFamily="2" charset="2"/>
            </a:endParaRPr>
          </a:p>
          <a:p>
            <a:r>
              <a:rPr lang="en-US" altLang="zh-TW" dirty="0" smtClean="0">
                <a:sym typeface="Wingdings" panose="05000000000000000000" pitchFamily="2" charset="2"/>
              </a:rPr>
              <a:t>(</a:t>
            </a:r>
            <a:r>
              <a:rPr lang="en-US" altLang="zh-TW" dirty="0"/>
              <a:t>Spring Boot</a:t>
            </a:r>
            <a:r>
              <a:rPr lang="zh-TW" altLang="en-US" dirty="0"/>
              <a:t>是由</a:t>
            </a:r>
            <a:r>
              <a:rPr lang="en-US" altLang="zh-TW" dirty="0" smtClean="0"/>
              <a:t>Pivotal</a:t>
            </a:r>
            <a:r>
              <a:rPr lang="zh-TW" altLang="en-US" dirty="0" smtClean="0"/>
              <a:t>團隊提供的全新框架</a:t>
            </a:r>
            <a:r>
              <a:rPr lang="en-US" altLang="zh-TW" dirty="0" smtClean="0">
                <a:sym typeface="Wingdings" panose="05000000000000000000" pitchFamily="2" charset="2"/>
              </a:rPr>
              <a:t>)</a:t>
            </a:r>
            <a:endParaRPr lang="en-US" altLang="zh-TW" dirty="0"/>
          </a:p>
          <a:p>
            <a:r>
              <a:rPr lang="en-US" altLang="zh-TW" dirty="0" smtClean="0">
                <a:sym typeface="Wingdings" panose="05000000000000000000" pitchFamily="2" charset="2"/>
              </a:rPr>
              <a:t> </a:t>
            </a:r>
            <a:r>
              <a:rPr lang="en-US" altLang="zh-TW" dirty="0"/>
              <a:t>A popular </a:t>
            </a:r>
            <a:r>
              <a:rPr lang="en-US" altLang="zh-TW" dirty="0" smtClean="0"/>
              <a:t>framework </a:t>
            </a:r>
            <a:r>
              <a:rPr lang="en-US" altLang="zh-TW" dirty="0"/>
              <a:t>for SSM(Spring</a:t>
            </a:r>
            <a:r>
              <a:rPr lang="en-US" altLang="zh-TW" dirty="0" smtClean="0"/>
              <a:t>, Spring MVC(Web), </a:t>
            </a:r>
            <a:r>
              <a:rPr lang="en-US" altLang="zh-TW" dirty="0" err="1" smtClean="0"/>
              <a:t>MyBatis</a:t>
            </a:r>
            <a:r>
              <a:rPr lang="en-US" altLang="zh-TW" dirty="0" smtClean="0"/>
              <a:t>(ORM) )</a:t>
            </a:r>
            <a:endParaRPr lang="en-US" altLang="zh-TW" dirty="0"/>
          </a:p>
          <a:p>
            <a:endParaRPr lang="en-US" altLang="zh-TW" dirty="0" smtClean="0"/>
          </a:p>
          <a:p>
            <a:endParaRPr lang="en-US" altLang="zh-TW" dirty="0"/>
          </a:p>
        </p:txBody>
      </p:sp>
    </p:spTree>
    <p:custDataLst>
      <p:tags r:id="rId1"/>
    </p:custDataLst>
    <p:extLst>
      <p:ext uri="{BB962C8B-B14F-4D97-AF65-F5344CB8AC3E}">
        <p14:creationId xmlns:p14="http://schemas.microsoft.com/office/powerpoint/2010/main" val="1282814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a:t>
            </a:r>
            <a:r>
              <a:rPr lang="zh-TW" altLang="en-US" dirty="0" smtClean="0"/>
              <a:t>觀念</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2772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標題 4"/>
          <p:cNvSpPr>
            <a:spLocks noGrp="1"/>
          </p:cNvSpPr>
          <p:nvPr>
            <p:ph type="title"/>
          </p:nvPr>
        </p:nvSpPr>
        <p:spPr/>
        <p:txBody>
          <a:bodyPr/>
          <a:lstStyle/>
          <a:p>
            <a:r>
              <a:rPr lang="en-US" altLang="zh-TW" dirty="0" smtClean="0"/>
              <a:t>2.Spring </a:t>
            </a:r>
            <a:r>
              <a:rPr lang="en-US" altLang="zh-TW" dirty="0" smtClean="0"/>
              <a:t>–</a:t>
            </a:r>
            <a:r>
              <a:rPr lang="zh-TW" altLang="en-US" dirty="0" smtClean="0"/>
              <a:t> 核心概念</a:t>
            </a:r>
            <a:endParaRPr lang="zh-TW" altLang="en-US" dirty="0"/>
          </a:p>
        </p:txBody>
      </p:sp>
      <p:sp>
        <p:nvSpPr>
          <p:cNvPr id="6" name="內容版面配置區 5"/>
          <p:cNvSpPr>
            <a:spLocks noGrp="1"/>
          </p:cNvSpPr>
          <p:nvPr>
            <p:ph sz="quarter" idx="13"/>
          </p:nvPr>
        </p:nvSpPr>
        <p:spPr/>
        <p:txBody>
          <a:bodyPr/>
          <a:lstStyle/>
          <a:p>
            <a:r>
              <a:rPr lang="zh-CN" altLang="en-US" dirty="0"/>
              <a:t>約定優於配置</a:t>
            </a:r>
            <a:r>
              <a:rPr lang="zh-TW" altLang="en-US" dirty="0"/>
              <a:t>（</a:t>
            </a:r>
            <a:r>
              <a:rPr lang="en-US" altLang="zh-TW" dirty="0"/>
              <a:t>Convention </a:t>
            </a:r>
            <a:r>
              <a:rPr lang="en-US" altLang="zh-TW" dirty="0" smtClean="0"/>
              <a:t>Over </a:t>
            </a:r>
            <a:r>
              <a:rPr lang="en-US" altLang="zh-TW" dirty="0"/>
              <a:t>Configuration</a:t>
            </a:r>
            <a:r>
              <a:rPr lang="zh-TW" altLang="en-US" dirty="0" smtClean="0"/>
              <a:t>）</a:t>
            </a:r>
            <a:endParaRPr lang="en-US" altLang="zh-TW" dirty="0" smtClean="0"/>
          </a:p>
          <a:p>
            <a:r>
              <a:rPr lang="zh-CN" altLang="en-US" dirty="0" smtClean="0"/>
              <a:t>本質是說，開發人員僅需規定應用中不符約定的部分。例如，如果模型中有個名為</a:t>
            </a:r>
            <a:r>
              <a:rPr lang="en-US" altLang="zh-CN" dirty="0" smtClean="0"/>
              <a:t>User</a:t>
            </a:r>
            <a:r>
              <a:rPr lang="zh-CN" altLang="en-US" dirty="0" smtClean="0"/>
              <a:t>的類，那麼資料庫中對應的表就會默認命名為</a:t>
            </a:r>
            <a:r>
              <a:rPr lang="en-US" altLang="zh-CN" dirty="0" smtClean="0"/>
              <a:t>user</a:t>
            </a:r>
            <a:r>
              <a:rPr lang="zh-CN" altLang="en-US" dirty="0" smtClean="0"/>
              <a:t>。只有在偏離這一約定時，例如將該表命名為“</a:t>
            </a:r>
            <a:r>
              <a:rPr lang="en-US" altLang="zh-CN" dirty="0" err="1" smtClean="0"/>
              <a:t>user_info</a:t>
            </a:r>
            <a:r>
              <a:rPr lang="en-US" altLang="zh-CN" dirty="0" smtClean="0"/>
              <a:t>”</a:t>
            </a:r>
            <a:r>
              <a:rPr lang="zh-CN" altLang="en-US" dirty="0" smtClean="0"/>
              <a:t>，才需寫有關這個名字的配置。</a:t>
            </a:r>
            <a:endParaRPr lang="en-US" altLang="zh-CN" dirty="0" smtClean="0"/>
          </a:p>
          <a:p>
            <a:endParaRPr lang="en-US" altLang="zh-TW" dirty="0"/>
          </a:p>
          <a:p>
            <a:r>
              <a:rPr lang="en-US" altLang="zh-CN" dirty="0"/>
              <a:t>Spring </a:t>
            </a:r>
            <a:r>
              <a:rPr lang="en-US" altLang="zh-CN" dirty="0" err="1" smtClean="0"/>
              <a:t>BootJPA</a:t>
            </a:r>
            <a:r>
              <a:rPr lang="zh-CN" altLang="en-US" dirty="0" smtClean="0"/>
              <a:t>就是約定優於配置</a:t>
            </a:r>
            <a:r>
              <a:rPr lang="zh-TW" altLang="en-US" dirty="0" smtClean="0"/>
              <a:t>的一個實現</a:t>
            </a:r>
            <a:r>
              <a:rPr lang="en-US" altLang="zh-TW" dirty="0"/>
              <a:t>:</a:t>
            </a:r>
            <a:endParaRPr lang="en-US" altLang="zh-CN" dirty="0" smtClean="0"/>
          </a:p>
          <a:p>
            <a:r>
              <a:rPr lang="zh-CN" altLang="en-US" dirty="0" smtClean="0"/>
              <a:t>不需要關注表結構，我們約定類名即是表名，屬性名即是表的欄位，</a:t>
            </a:r>
            <a:r>
              <a:rPr lang="en-US" altLang="zh-CN" dirty="0" smtClean="0"/>
              <a:t>String </a:t>
            </a:r>
            <a:r>
              <a:rPr lang="zh-CN" altLang="en-US" dirty="0" smtClean="0"/>
              <a:t>對應</a:t>
            </a:r>
            <a:r>
              <a:rPr lang="en-US" altLang="zh-CN" dirty="0" smtClean="0"/>
              <a:t>varchar</a:t>
            </a:r>
            <a:r>
              <a:rPr lang="zh-CN" altLang="en-US" dirty="0"/>
              <a:t>，</a:t>
            </a:r>
            <a:r>
              <a:rPr lang="en-US" altLang="zh-CN" dirty="0"/>
              <a:t>long </a:t>
            </a:r>
            <a:r>
              <a:rPr lang="zh-CN" altLang="en-US" dirty="0" smtClean="0"/>
              <a:t>對應</a:t>
            </a:r>
            <a:r>
              <a:rPr lang="en-US" altLang="zh-CN" dirty="0" err="1" smtClean="0"/>
              <a:t>bigint</a:t>
            </a:r>
            <a:r>
              <a:rPr lang="zh-CN" altLang="en-US" dirty="0" smtClean="0"/>
              <a:t>，只有需要一些特殊要求的屬性，我們再單獨進行配置，按照這個約定我們可以將以前的工作大大的簡化。</a:t>
            </a:r>
            <a:endParaRPr lang="en-US" altLang="zh-CN" dirty="0" smtClean="0"/>
          </a:p>
          <a:p>
            <a:pPr marL="0" indent="0">
              <a:buNone/>
            </a:pPr>
            <a:endParaRPr lang="en-US" altLang="zh-TW" dirty="0" smtClean="0"/>
          </a:p>
          <a:p>
            <a:pPr>
              <a:buFont typeface="Wingdings"/>
              <a:buChar char="è"/>
            </a:pPr>
            <a:r>
              <a:rPr lang="zh-TW" altLang="en-US" sz="2000" b="1" dirty="0" smtClean="0">
                <a:solidFill>
                  <a:srgbClr val="FF0000"/>
                </a:solidFill>
                <a:sym typeface="Wingdings" panose="05000000000000000000" pitchFamily="2" charset="2"/>
              </a:rPr>
              <a:t>自動配置大部分的設定</a:t>
            </a:r>
            <a:r>
              <a:rPr lang="en-US" altLang="zh-TW"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除了因環境或客製化而改變的需開發者自行寫入像</a:t>
            </a:r>
            <a:r>
              <a:rPr lang="en-US" altLang="zh-TW" sz="2000" b="1" dirty="0" smtClean="0">
                <a:solidFill>
                  <a:srgbClr val="FF0000"/>
                </a:solidFill>
                <a:sym typeface="Wingdings" panose="05000000000000000000" pitchFamily="2" charset="2"/>
              </a:rPr>
              <a:t>properties, </a:t>
            </a:r>
            <a:r>
              <a:rPr lang="en-US" altLang="zh-TW" sz="2000" b="1" dirty="0" err="1" smtClean="0">
                <a:solidFill>
                  <a:srgbClr val="FF0000"/>
                </a:solidFill>
                <a:sym typeface="Wingdings" panose="05000000000000000000" pitchFamily="2" charset="2"/>
              </a:rPr>
              <a:t>yml</a:t>
            </a:r>
            <a:r>
              <a:rPr lang="zh-TW" altLang="en-US" sz="2000" b="1" dirty="0" smtClean="0">
                <a:solidFill>
                  <a:srgbClr val="FF0000"/>
                </a:solidFill>
                <a:sym typeface="Wingdings" panose="05000000000000000000" pitchFamily="2" charset="2"/>
              </a:rPr>
              <a:t>的設定檔</a:t>
            </a:r>
            <a:r>
              <a:rPr lang="en-US" altLang="zh-TW" sz="2000" b="1" dirty="0" smtClean="0">
                <a:solidFill>
                  <a:srgbClr val="FF0000"/>
                </a:solidFill>
                <a:sym typeface="Wingdings" panose="05000000000000000000" pitchFamily="2" charset="2"/>
              </a:rPr>
              <a:t>.</a:t>
            </a:r>
          </a:p>
          <a:p>
            <a:pPr>
              <a:buFont typeface="Wingdings"/>
              <a:buChar char="è"/>
            </a:pPr>
            <a:endParaRPr lang="zh-TW" altLang="en-US" sz="2000" b="1" dirty="0">
              <a:solidFill>
                <a:srgbClr val="FF0000"/>
              </a:solidFill>
            </a:endParaRPr>
          </a:p>
        </p:txBody>
      </p:sp>
    </p:spTree>
    <p:extLst>
      <p:ext uri="{BB962C8B-B14F-4D97-AF65-F5344CB8AC3E}">
        <p14:creationId xmlns:p14="http://schemas.microsoft.com/office/powerpoint/2010/main" val="2525832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IOC</a:t>
            </a:r>
            <a:r>
              <a:rPr lang="zh-TW" altLang="en-US" dirty="0"/>
              <a:t> </a:t>
            </a:r>
            <a:r>
              <a:rPr lang="en-US" altLang="zh-TW" dirty="0" smtClean="0"/>
              <a:t>Concept (</a:t>
            </a:r>
            <a:r>
              <a:rPr lang="en-US" altLang="zh-TW" dirty="0"/>
              <a:t>Inversion Of Control</a:t>
            </a:r>
            <a:r>
              <a:rPr lang="en-US" altLang="zh-TW" dirty="0" smtClean="0"/>
              <a:t>)</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smtClean="0"/>
              <a:t>在</a:t>
            </a:r>
            <a:r>
              <a:rPr lang="zh-TW" altLang="en-US" sz="2000" b="1" dirty="0" smtClean="0"/>
              <a:t>一般</a:t>
            </a:r>
            <a:r>
              <a:rPr lang="zh-CN" altLang="en-US" sz="2000" b="1" dirty="0" smtClean="0"/>
              <a:t>的程式設計，我們直接在物件內部通過 </a:t>
            </a:r>
            <a:r>
              <a:rPr lang="en-US" altLang="zh-CN" sz="2000" b="1" dirty="0" smtClean="0"/>
              <a:t>new </a:t>
            </a:r>
            <a:r>
              <a:rPr lang="zh-CN" altLang="en-US" sz="2000" b="1" dirty="0" smtClean="0"/>
              <a:t>來創建物件，是程式主動去創建依賴物件；而在 </a:t>
            </a:r>
            <a:r>
              <a:rPr lang="en-US" altLang="zh-CN" sz="2000" b="1" dirty="0" smtClean="0"/>
              <a:t>Spring </a:t>
            </a:r>
            <a:r>
              <a:rPr lang="zh-CN" altLang="en-US" sz="2000" b="1" dirty="0" smtClean="0"/>
              <a:t>中有專門的一個容器來創建和管理這些物件，並將物件依賴的其他物件注入到該物件中，這個容器我們一般稱為 </a:t>
            </a:r>
            <a:r>
              <a:rPr lang="en-US" altLang="zh-CN" sz="2000" b="1" dirty="0" err="1" smtClean="0"/>
              <a:t>IoC</a:t>
            </a:r>
            <a:r>
              <a:rPr lang="en-US" altLang="zh-CN" sz="2000" b="1" dirty="0" smtClean="0"/>
              <a:t> </a:t>
            </a:r>
            <a:r>
              <a:rPr lang="zh-CN" altLang="en-US" sz="2000" b="1" dirty="0"/>
              <a:t>容器</a:t>
            </a:r>
            <a:r>
              <a:rPr lang="zh-CN" altLang="en-US" sz="2000" b="1" dirty="0" smtClean="0"/>
              <a:t>。</a:t>
            </a:r>
            <a:endParaRPr lang="en-US" altLang="zh-CN" sz="2000" b="1" dirty="0" smtClean="0"/>
          </a:p>
          <a:p>
            <a:pPr marL="0" indent="0">
              <a:buNone/>
            </a:pPr>
            <a:r>
              <a:rPr lang="en-US" altLang="zh-CN" sz="2000" b="1" dirty="0" smtClean="0">
                <a:solidFill>
                  <a:srgbClr val="FF0000"/>
                </a:solidFill>
              </a:rPr>
              <a:t>------------------</a:t>
            </a:r>
            <a:r>
              <a:rPr lang="en-US" altLang="zh-CN" sz="2000" b="1" dirty="0">
                <a:solidFill>
                  <a:srgbClr val="FF0000"/>
                </a:solidFill>
                <a:sym typeface="Wingdings" panose="05000000000000000000" pitchFamily="2" charset="2"/>
              </a:rPr>
              <a:t> </a:t>
            </a:r>
            <a:r>
              <a:rPr lang="en-US" altLang="zh-CN" sz="2000" b="1" dirty="0" smtClean="0">
                <a:solidFill>
                  <a:srgbClr val="FF0000"/>
                </a:solidFill>
                <a:sym typeface="Wingdings" panose="05000000000000000000" pitchFamily="2" charset="2"/>
              </a:rPr>
              <a:t>&gt; ex: @</a:t>
            </a:r>
            <a:r>
              <a:rPr lang="en-US" altLang="zh-CN" sz="2000" b="1" dirty="0" err="1" smtClean="0">
                <a:solidFill>
                  <a:srgbClr val="FF0000"/>
                </a:solidFill>
                <a:sym typeface="Wingdings" panose="05000000000000000000" pitchFamily="2" charset="2"/>
              </a:rPr>
              <a:t>Autowired</a:t>
            </a:r>
            <a:r>
              <a:rPr lang="en-US" altLang="zh-CN" sz="2000" b="1" dirty="0" smtClean="0">
                <a:solidFill>
                  <a:srgbClr val="FF0000"/>
                </a:solidFill>
                <a:sym typeface="Wingdings" panose="05000000000000000000" pitchFamily="2" charset="2"/>
              </a:rPr>
              <a:t> </a:t>
            </a:r>
            <a:endParaRPr lang="en-US" altLang="zh-CN" sz="2000" b="1" dirty="0">
              <a:solidFill>
                <a:srgbClr val="FF0000"/>
              </a:solidFill>
            </a:endParaRPr>
          </a:p>
          <a:p>
            <a:pPr marL="0" indent="0">
              <a:buNone/>
            </a:pPr>
            <a:r>
              <a:rPr lang="zh-CN" altLang="en-US" sz="2000" b="1" dirty="0" smtClean="0"/>
              <a:t>所有的類的創建、銷毀都由 </a:t>
            </a:r>
            <a:r>
              <a:rPr lang="en-US" altLang="zh-CN" sz="2000" b="1" dirty="0" smtClean="0"/>
              <a:t>Spring </a:t>
            </a:r>
            <a:r>
              <a:rPr lang="zh-CN" altLang="en-US" sz="2000" b="1" dirty="0" smtClean="0"/>
              <a:t>來控制，也就是說控制物件生存週期的不再是引用它的物件，而是 </a:t>
            </a:r>
            <a:r>
              <a:rPr lang="en-US" altLang="zh-CN" sz="2000" b="1" dirty="0" smtClean="0"/>
              <a:t>Spring</a:t>
            </a:r>
            <a:r>
              <a:rPr lang="zh-CN" altLang="en-US" sz="2000" b="1" dirty="0" smtClean="0"/>
              <a:t>。對於某個具體的物件而言，以前是它控制其他物件，現在是所有物件都被 </a:t>
            </a:r>
            <a:r>
              <a:rPr lang="en-US" altLang="zh-CN" sz="2000" b="1" dirty="0" smtClean="0"/>
              <a:t>Spring </a:t>
            </a:r>
            <a:r>
              <a:rPr lang="zh-CN" altLang="en-US" sz="2000" b="1" dirty="0" smtClean="0"/>
              <a:t>控制，所以這叫控制反轉。</a:t>
            </a:r>
            <a:endParaRPr lang="zh-CN" altLang="en-US" sz="2000" b="1" dirty="0"/>
          </a:p>
        </p:txBody>
      </p:sp>
      <p:pic>
        <p:nvPicPr>
          <p:cNvPr id="4098" name="Picture 2" descr="D:\2021_work_item\2021_Spring_Cloud_ReParctice\Spring_boot_introduce_Deep\img\io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3190875"/>
            <a:ext cx="50768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52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DI (</a:t>
            </a:r>
            <a:r>
              <a:rPr lang="en-US" altLang="zh-TW" dirty="0"/>
              <a:t>Dependency Injection</a:t>
            </a:r>
            <a:r>
              <a:rPr lang="en-US" altLang="zh-TW" dirty="0" smtClean="0"/>
              <a:t>) </a:t>
            </a:r>
            <a:r>
              <a:rPr lang="en-US" altLang="zh-TW" dirty="0" smtClean="0"/>
              <a:t>IOC</a:t>
            </a:r>
            <a:r>
              <a:rPr lang="zh-TW" altLang="en-US" dirty="0" smtClean="0"/>
              <a:t>的一種實現</a:t>
            </a:r>
            <a:endParaRPr lang="zh-TW" altLang="en-US" dirty="0"/>
          </a:p>
        </p:txBody>
      </p:sp>
      <p:sp>
        <p:nvSpPr>
          <p:cNvPr id="6" name="內容版面配置區 5"/>
          <p:cNvSpPr>
            <a:spLocks noGrp="1"/>
          </p:cNvSpPr>
          <p:nvPr>
            <p:ph sz="quarter" idx="13"/>
          </p:nvPr>
        </p:nvSpPr>
        <p:spPr/>
        <p:txBody>
          <a:bodyPr>
            <a:normAutofit/>
          </a:bodyPr>
          <a:lstStyle/>
          <a:p>
            <a:pPr marL="0" indent="0">
              <a:buNone/>
            </a:pPr>
            <a:endParaRPr lang="it-IT" altLang="zh-CN" sz="2000" b="1" dirty="0"/>
          </a:p>
          <a:p>
            <a:pPr marL="0" indent="0">
              <a:buNone/>
            </a:pPr>
            <a:endParaRPr lang="zh-CN" altLang="en-US" sz="20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87" y="1481130"/>
            <a:ext cx="532447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4791075"/>
            <a:ext cx="54483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1716048" y="2739501"/>
            <a:ext cx="415498" cy="369332"/>
          </a:xfrm>
          <a:prstGeom prst="rect">
            <a:avLst/>
          </a:prstGeom>
          <a:noFill/>
        </p:spPr>
        <p:txBody>
          <a:bodyPr wrap="none" rtlCol="0">
            <a:spAutoFit/>
          </a:bodyPr>
          <a:lstStyle/>
          <a:p>
            <a:r>
              <a:rPr lang="en-US" altLang="zh-TW" dirty="0" smtClean="0"/>
              <a:t>DI</a:t>
            </a:r>
            <a:endParaRPr lang="zh-TW" altLang="en-US" dirty="0"/>
          </a:p>
        </p:txBody>
      </p:sp>
      <p:sp>
        <p:nvSpPr>
          <p:cNvPr id="11" name="文字方塊 10"/>
          <p:cNvSpPr txBox="1"/>
          <p:nvPr/>
        </p:nvSpPr>
        <p:spPr>
          <a:xfrm>
            <a:off x="1369799" y="5324475"/>
            <a:ext cx="1107996" cy="369332"/>
          </a:xfrm>
          <a:prstGeom prst="rect">
            <a:avLst/>
          </a:prstGeom>
          <a:noFill/>
        </p:spPr>
        <p:txBody>
          <a:bodyPr wrap="none" rtlCol="0">
            <a:spAutoFit/>
          </a:bodyPr>
          <a:lstStyle/>
          <a:p>
            <a:r>
              <a:rPr lang="zh-TW" altLang="en-US" dirty="0" smtClean="0"/>
              <a:t>傳統方式</a:t>
            </a:r>
            <a:endParaRPr lang="zh-TW" altLang="en-US" dirty="0"/>
          </a:p>
        </p:txBody>
      </p:sp>
    </p:spTree>
    <p:extLst>
      <p:ext uri="{BB962C8B-B14F-4D97-AF65-F5344CB8AC3E}">
        <p14:creationId xmlns:p14="http://schemas.microsoft.com/office/powerpoint/2010/main" val="1369042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DI (</a:t>
            </a:r>
            <a:r>
              <a:rPr lang="en-US" altLang="zh-TW" dirty="0"/>
              <a:t>Dependency Injection</a:t>
            </a:r>
            <a:r>
              <a:rPr lang="en-US" altLang="zh-TW" dirty="0" smtClean="0"/>
              <a:t>) </a:t>
            </a:r>
            <a:r>
              <a:rPr lang="en-US" altLang="zh-TW" dirty="0" smtClean="0"/>
              <a:t>IOC</a:t>
            </a:r>
            <a:r>
              <a:rPr lang="zh-TW" altLang="en-US" dirty="0" smtClean="0"/>
              <a:t>的一種實現</a:t>
            </a:r>
            <a:endParaRPr lang="zh-TW" altLang="en-US" dirty="0"/>
          </a:p>
        </p:txBody>
      </p:sp>
      <p:sp>
        <p:nvSpPr>
          <p:cNvPr id="6" name="內容版面配置區 5"/>
          <p:cNvSpPr>
            <a:spLocks noGrp="1"/>
          </p:cNvSpPr>
          <p:nvPr>
            <p:ph sz="quarter" idx="13"/>
          </p:nvPr>
        </p:nvSpPr>
        <p:spPr/>
        <p:txBody>
          <a:bodyPr>
            <a:normAutofit/>
          </a:bodyPr>
          <a:lstStyle/>
          <a:p>
            <a:pPr marL="0" indent="0">
              <a:buNone/>
            </a:pPr>
            <a:endParaRPr lang="it-IT" altLang="zh-CN" sz="2000" b="1" dirty="0" smtClean="0"/>
          </a:p>
          <a:p>
            <a:r>
              <a:rPr lang="zh-TW" altLang="en-US" sz="2000" dirty="0" smtClean="0"/>
              <a:t>依賴注入</a:t>
            </a:r>
            <a:r>
              <a:rPr lang="en-US" altLang="zh-TW" sz="2000" dirty="0" smtClean="0"/>
              <a:t>DI</a:t>
            </a:r>
            <a:r>
              <a:rPr lang="zh-TW" altLang="en-US" sz="2000" dirty="0" smtClean="0"/>
              <a:t>是指程式運行過程中，若需要調用另一個物件協助時，無須在</a:t>
            </a:r>
            <a:r>
              <a:rPr lang="en-US" altLang="zh-TW" sz="2000" dirty="0" smtClean="0"/>
              <a:t>code</a:t>
            </a:r>
            <a:r>
              <a:rPr lang="zh-TW" altLang="en-US" sz="2000" dirty="0" smtClean="0"/>
              <a:t>中創建被調用者，而是依賴於外部容器，由外部容器創建後傳遞給程式。</a:t>
            </a:r>
            <a:endParaRPr lang="en-US" altLang="zh-TW" sz="2000" dirty="0" smtClean="0"/>
          </a:p>
          <a:p>
            <a:r>
              <a:rPr lang="zh-TW" altLang="en-US" sz="2000" dirty="0" smtClean="0"/>
              <a:t>依賴注入是</a:t>
            </a:r>
            <a:r>
              <a:rPr lang="en-US" altLang="zh-TW" sz="2000" dirty="0" smtClean="0"/>
              <a:t>spring</a:t>
            </a:r>
            <a:r>
              <a:rPr lang="zh-TW" altLang="en-US" sz="2000" dirty="0" smtClean="0"/>
              <a:t>用到的的解耦方式。依賴注入讓</a:t>
            </a:r>
            <a:r>
              <a:rPr lang="en-US" altLang="zh-TW" sz="2000" dirty="0" smtClean="0"/>
              <a:t>Spring</a:t>
            </a:r>
            <a:r>
              <a:rPr lang="zh-TW" altLang="en-US" sz="2000" dirty="0"/>
              <a:t>的</a:t>
            </a:r>
            <a:r>
              <a:rPr lang="en-US" altLang="zh-TW" sz="2000" dirty="0" smtClean="0"/>
              <a:t>Bean</a:t>
            </a:r>
            <a:r>
              <a:rPr lang="zh-TW" altLang="en-US" sz="2000" dirty="0" smtClean="0"/>
              <a:t>之間以設定檔的方式組織在一起，而不是以硬編碼的方式耦合在一起的。</a:t>
            </a:r>
            <a:endParaRPr lang="en-US" altLang="zh-TW" sz="2000" dirty="0"/>
          </a:p>
          <a:p>
            <a:pPr marL="0" indent="0">
              <a:buNone/>
            </a:pPr>
            <a:endParaRPr lang="it-IT" altLang="zh-CN" sz="2000" b="1" dirty="0" smtClean="0"/>
          </a:p>
          <a:p>
            <a:r>
              <a:rPr lang="en-US" altLang="zh-CN"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 缺點 系統複雜時 該設定檔也變得難以維護</a:t>
            </a:r>
            <a:endParaRPr lang="it-IT" altLang="zh-CN" sz="2000" b="1" dirty="0" smtClean="0">
              <a:solidFill>
                <a:srgbClr val="FF0000"/>
              </a:solidFill>
            </a:endParaRPr>
          </a:p>
          <a:p>
            <a:pPr marL="0" indent="0">
              <a:buNone/>
            </a:pPr>
            <a:endParaRPr lang="it-IT" altLang="zh-CN" sz="2000" b="1" dirty="0"/>
          </a:p>
          <a:p>
            <a:pPr marL="0" indent="0">
              <a:buNone/>
            </a:pPr>
            <a:endParaRPr lang="zh-CN" altLang="en-US" sz="2000" b="1" dirty="0"/>
          </a:p>
        </p:txBody>
      </p:sp>
    </p:spTree>
    <p:extLst>
      <p:ext uri="{BB962C8B-B14F-4D97-AF65-F5344CB8AC3E}">
        <p14:creationId xmlns:p14="http://schemas.microsoft.com/office/powerpoint/2010/main" val="19587165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71880"/>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406</TotalTime>
  <Words>1210</Words>
  <Application>Microsoft Office PowerPoint</Application>
  <PresentationFormat>自訂</PresentationFormat>
  <Paragraphs>131</Paragraphs>
  <Slides>17</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17</vt:i4>
      </vt:variant>
    </vt:vector>
  </HeadingPairs>
  <TitlesOfParts>
    <vt:vector size="19" baseType="lpstr">
      <vt:lpstr>主题5</vt:lpstr>
      <vt:lpstr>think-cell Slide</vt:lpstr>
      <vt:lpstr>Spring Boot Introduce</vt:lpstr>
      <vt:lpstr>PowerPoint 簡報</vt:lpstr>
      <vt:lpstr>起源</vt:lpstr>
      <vt:lpstr>Spring boot 起源</vt:lpstr>
      <vt:lpstr>Spring 觀念</vt:lpstr>
      <vt:lpstr>2.Spring – 核心概念</vt:lpstr>
      <vt:lpstr>2.Spring – IOC Concept (Inversion Of Control)</vt:lpstr>
      <vt:lpstr>2.Spring – DI (Dependency Injection) IOC的一種實現</vt:lpstr>
      <vt:lpstr>2.Spring – DI (Dependency Injection) IOC的一種實現</vt:lpstr>
      <vt:lpstr>Spring boot introduce</vt:lpstr>
      <vt:lpstr>3.Spring boot – Introduce</vt:lpstr>
      <vt:lpstr>Spring boot – Auto configure</vt:lpstr>
      <vt:lpstr>3.Spring boot – Starter</vt:lpstr>
      <vt:lpstr>3.Spring boot – Starter</vt:lpstr>
      <vt:lpstr>4. Spring boot – Aop Introduce</vt:lpstr>
      <vt:lpstr>Temp</vt:lpstr>
      <vt:lpstr>Tha nks And Your Slogan Here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59</cp:revision>
  <cp:lastPrinted>2019-04-27T16:00:00Z</cp:lastPrinted>
  <dcterms:created xsi:type="dcterms:W3CDTF">2019-04-27T16:00:00Z</dcterms:created>
  <dcterms:modified xsi:type="dcterms:W3CDTF">2021-06-03T06:34:03Z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