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ppt/theme/themeOverride6.xml" ContentType="application/vnd.openxmlformats-officedocument.themeOverr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69" r:id="rId3"/>
    <p:sldId id="258" r:id="rId4"/>
    <p:sldId id="270" r:id="rId5"/>
    <p:sldId id="280" r:id="rId6"/>
    <p:sldId id="281" r:id="rId7"/>
    <p:sldId id="284" r:id="rId8"/>
    <p:sldId id="289" r:id="rId9"/>
    <p:sldId id="286" r:id="rId10"/>
    <p:sldId id="288" r:id="rId11"/>
    <p:sldId id="287" r:id="rId12"/>
    <p:sldId id="291" r:id="rId13"/>
    <p:sldId id="282" r:id="rId14"/>
    <p:sldId id="293" r:id="rId15"/>
    <p:sldId id="283" r:id="rId16"/>
    <p:sldId id="290" r:id="rId17"/>
    <p:sldId id="292" r:id="rId18"/>
    <p:sldId id="285" r:id="rId19"/>
    <p:sldId id="261"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D47"/>
    <a:srgbClr val="210408"/>
    <a:srgbClr val="EC0106"/>
    <a:srgbClr val="B03632"/>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9" autoAdjust="0"/>
    <p:restoredTop sz="96182" autoAdjust="0"/>
  </p:normalViewPr>
  <p:slideViewPr>
    <p:cSldViewPr snapToGrid="0">
      <p:cViewPr>
        <p:scale>
          <a:sx n="100" d="100"/>
          <a:sy n="100" d="100"/>
        </p:scale>
        <p:origin x="-1734" y="-7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2021/6/3</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 xmlns:a14="http://schemas.microsoft.com/office/drawing/2010/main" xmlns:p14="http://schemas.microsoft.com/office/powerpoint/2010/main" xmlns:a16="http://schemas.microsoft.com/office/drawing/2014/main" id="{B17E6D21-F120-4919-9EFA-F925BD0C1809}"/>
              </a:ext>
            </a:extLst>
          </p:cNvPr>
          <p:cNvGrpSpPr/>
          <p:nvPr userDrawn="1"/>
        </p:nvGrpSpPr>
        <p:grpSpPr>
          <a:xfrm>
            <a:off x="695960" y="-2842043"/>
            <a:ext cx="10824528" cy="9458350"/>
            <a:chOff x="695960" y="-2842043"/>
            <a:chExt cx="10824528" cy="9458350"/>
          </a:xfrm>
        </p:grpSpPr>
        <p:sp>
          <p:nvSpPr>
            <p:cNvPr id="16" name="Freeform 13">
              <a:extLst>
                <a:ext uri="{FF2B5EF4-FFF2-40B4-BE49-F238E27FC236}">
                  <a16:creationId xmlns="" xmlns:a14="http://schemas.microsoft.com/office/drawing/2010/main" xmlns:p14="http://schemas.microsoft.com/office/powerpoint/2010/main" xmlns:a16="http://schemas.microsoft.com/office/drawing/2014/main" id="{A3C2E16E-7F12-4E00-BE31-42B9F3572256}"/>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 xmlns:a14="http://schemas.microsoft.com/office/drawing/2010/main" xmlns:p14="http://schemas.microsoft.com/office/powerpoint/2010/main" xmlns:a16="http://schemas.microsoft.com/office/drawing/2014/main" id="{51488BE8-69EC-4A9A-8369-E63E8941B4D1}"/>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 xmlns:a14="http://schemas.microsoft.com/office/drawing/2010/main" xmlns:p14="http://schemas.microsoft.com/office/powerpoint/2010/main" xmlns:a16="http://schemas.microsoft.com/office/drawing/2014/main" id="{52B0F295-D75B-467D-B253-DA283681346B}"/>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hasCustomPrompt="1"/>
          </p:nvPr>
        </p:nvSpPr>
        <p:spPr>
          <a:xfrm>
            <a:off x="3823854" y="5578476"/>
            <a:ext cx="7672186" cy="558799"/>
          </a:xfrm>
        </p:spPr>
        <p:txBody>
          <a:bodyPr anchor="t">
            <a:normAutofit/>
          </a:bodyPr>
          <a:lstStyle>
            <a:lvl1pPr marL="0" indent="0" algn="r">
              <a:buNone/>
              <a:defRPr sz="1600">
                <a:solidFill>
                  <a:schemeClr val="accent3"/>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949209" y="1130300"/>
            <a:ext cx="6693016" cy="3183836"/>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100" y="5544733"/>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100" y="5841004"/>
            <a:ext cx="28675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Freeform 13">
            <a:extLst>
              <a:ext uri="{FF2B5EF4-FFF2-40B4-BE49-F238E27FC236}">
                <a16:creationId xmlns="" xmlns:p14="http://schemas.microsoft.com/office/powerpoint/2010/main" xmlns:a16="http://schemas.microsoft.com/office/drawing/2014/main" id="{6E0A0000-C9EC-41F9-9457-6F2EC527F0AC}"/>
              </a:ext>
            </a:extLst>
          </p:cNvPr>
          <p:cNvSpPr>
            <a:spLocks/>
          </p:cNvSpPr>
          <p:nvPr userDrawn="1"/>
        </p:nvSpPr>
        <p:spPr bwMode="auto">
          <a:xfrm>
            <a:off x="695960" y="479168"/>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p14="http://schemas.microsoft.com/office/powerpoint/2010/main"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p14="http://schemas.microsoft.com/office/powerpoint/2010/main"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p14="http://schemas.microsoft.com/office/powerpoint/2010/main"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 xmlns:a14="http://schemas.microsoft.com/office/drawing/2010/main" xmlns:p14="http://schemas.microsoft.com/office/powerpoint/2010/main" xmlns:a16="http://schemas.microsoft.com/office/drawing/2014/main" id="{99391505-0ED0-4506-936F-52505EF1686C}"/>
              </a:ext>
            </a:extLst>
          </p:cNvPr>
          <p:cNvGrpSpPr/>
          <p:nvPr userDrawn="1"/>
        </p:nvGrpSpPr>
        <p:grpSpPr>
          <a:xfrm flipH="1">
            <a:off x="695960" y="-2842043"/>
            <a:ext cx="10824528" cy="9458350"/>
            <a:chOff x="695960" y="-2842043"/>
            <a:chExt cx="10824528" cy="9458350"/>
          </a:xfrm>
        </p:grpSpPr>
        <p:sp>
          <p:nvSpPr>
            <p:cNvPr id="7" name="Freeform 13">
              <a:extLst>
                <a:ext uri="{FF2B5EF4-FFF2-40B4-BE49-F238E27FC236}">
                  <a16:creationId xmlns="" xmlns:a14="http://schemas.microsoft.com/office/drawing/2010/main" xmlns:p14="http://schemas.microsoft.com/office/powerpoint/2010/main" xmlns:a16="http://schemas.microsoft.com/office/drawing/2014/main" id="{FC465888-34E2-4A7E-80D2-92BBD9280BD9}"/>
                </a:ext>
              </a:extLst>
            </p:cNvPr>
            <p:cNvSpPr>
              <a:spLocks/>
            </p:cNvSpPr>
            <p:nvPr userDrawn="1"/>
          </p:nvSpPr>
          <p:spPr bwMode="auto">
            <a:xfrm flipH="1">
              <a:off x="3509055" y="-2842043"/>
              <a:ext cx="8011433" cy="9231959"/>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blipFill>
              <a:blip r:embed="rId2"/>
              <a:srcRect/>
              <a:stretch>
                <a:fillRect l="-36484" r="-36368"/>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
              <a:extLst>
                <a:ext uri="{FF2B5EF4-FFF2-40B4-BE49-F238E27FC236}">
                  <a16:creationId xmlns="" xmlns:a14="http://schemas.microsoft.com/office/drawing/2010/main" xmlns:p14="http://schemas.microsoft.com/office/powerpoint/2010/main" xmlns:a16="http://schemas.microsoft.com/office/drawing/2014/main" id="{549CC44A-F314-499E-846A-FB8F04ED3E0C}"/>
                </a:ext>
              </a:extLst>
            </p:cNvPr>
            <p:cNvSpPr>
              <a:spLocks/>
            </p:cNvSpPr>
            <p:nvPr userDrawn="1"/>
          </p:nvSpPr>
          <p:spPr bwMode="auto">
            <a:xfrm>
              <a:off x="695960" y="241693"/>
              <a:ext cx="5119690" cy="5899664"/>
            </a:xfrm>
            <a:custGeom>
              <a:avLst/>
              <a:gdLst>
                <a:gd name="T0" fmla="*/ 1874 w 3748"/>
                <a:gd name="T1" fmla="*/ 0 h 4319"/>
                <a:gd name="T2" fmla="*/ 0 w 3748"/>
                <a:gd name="T3" fmla="*/ 1079 h 4319"/>
                <a:gd name="T4" fmla="*/ 0 w 3748"/>
                <a:gd name="T5" fmla="*/ 3240 h 4319"/>
                <a:gd name="T6" fmla="*/ 1874 w 3748"/>
                <a:gd name="T7" fmla="*/ 4319 h 4319"/>
                <a:gd name="T8" fmla="*/ 3748 w 3748"/>
                <a:gd name="T9" fmla="*/ 3240 h 4319"/>
                <a:gd name="T10" fmla="*/ 3748 w 3748"/>
                <a:gd name="T11" fmla="*/ 1079 h 4319"/>
                <a:gd name="T12" fmla="*/ 1874 w 3748"/>
                <a:gd name="T13" fmla="*/ 0 h 4319"/>
              </a:gdLst>
              <a:ahLst/>
              <a:cxnLst>
                <a:cxn ang="0">
                  <a:pos x="T0" y="T1"/>
                </a:cxn>
                <a:cxn ang="0">
                  <a:pos x="T2" y="T3"/>
                </a:cxn>
                <a:cxn ang="0">
                  <a:pos x="T4" y="T5"/>
                </a:cxn>
                <a:cxn ang="0">
                  <a:pos x="T6" y="T7"/>
                </a:cxn>
                <a:cxn ang="0">
                  <a:pos x="T8" y="T9"/>
                </a:cxn>
                <a:cxn ang="0">
                  <a:pos x="T10" y="T11"/>
                </a:cxn>
                <a:cxn ang="0">
                  <a:pos x="T12" y="T13"/>
                </a:cxn>
              </a:cxnLst>
              <a:rect l="0" t="0" r="r" b="b"/>
              <a:pathLst>
                <a:path w="3748" h="4319">
                  <a:moveTo>
                    <a:pt x="1874" y="0"/>
                  </a:moveTo>
                  <a:lnTo>
                    <a:pt x="0" y="1079"/>
                  </a:lnTo>
                  <a:lnTo>
                    <a:pt x="0" y="3240"/>
                  </a:lnTo>
                  <a:lnTo>
                    <a:pt x="1874" y="4319"/>
                  </a:lnTo>
                  <a:lnTo>
                    <a:pt x="3748" y="3240"/>
                  </a:lnTo>
                  <a:lnTo>
                    <a:pt x="3748" y="1079"/>
                  </a:lnTo>
                  <a:lnTo>
                    <a:pt x="1874" y="0"/>
                  </a:lnTo>
                  <a:close/>
                </a:path>
              </a:pathLst>
            </a:custGeom>
            <a:solidFill>
              <a:srgbClr val="CE5D4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7">
              <a:extLst>
                <a:ext uri="{FF2B5EF4-FFF2-40B4-BE49-F238E27FC236}">
                  <a16:creationId xmlns="" xmlns:a14="http://schemas.microsoft.com/office/drawing/2010/main" xmlns:p14="http://schemas.microsoft.com/office/powerpoint/2010/main" xmlns:a16="http://schemas.microsoft.com/office/drawing/2014/main" id="{9FC0C4B5-6A75-4A11-962E-91FE2C70F846}"/>
                </a:ext>
              </a:extLst>
            </p:cNvPr>
            <p:cNvSpPr>
              <a:spLocks/>
            </p:cNvSpPr>
            <p:nvPr userDrawn="1"/>
          </p:nvSpPr>
          <p:spPr bwMode="auto">
            <a:xfrm>
              <a:off x="3540623" y="4318218"/>
              <a:ext cx="7955416" cy="2298089"/>
            </a:xfrm>
            <a:custGeom>
              <a:avLst/>
              <a:gdLst>
                <a:gd name="T0" fmla="*/ 0 w 4978"/>
                <a:gd name="T1" fmla="*/ 0 h 1438"/>
                <a:gd name="T2" fmla="*/ 2489 w 4978"/>
                <a:gd name="T3" fmla="*/ 1438 h 1438"/>
                <a:gd name="T4" fmla="*/ 4978 w 4978"/>
                <a:gd name="T5" fmla="*/ 0 h 1438"/>
              </a:gdLst>
              <a:ahLst/>
              <a:cxnLst>
                <a:cxn ang="0">
                  <a:pos x="T0" y="T1"/>
                </a:cxn>
                <a:cxn ang="0">
                  <a:pos x="T2" y="T3"/>
                </a:cxn>
                <a:cxn ang="0">
                  <a:pos x="T4" y="T5"/>
                </a:cxn>
              </a:cxnLst>
              <a:rect l="0" t="0" r="r" b="b"/>
              <a:pathLst>
                <a:path w="4978" h="1438">
                  <a:moveTo>
                    <a:pt x="0" y="0"/>
                  </a:moveTo>
                  <a:lnTo>
                    <a:pt x="2489" y="1438"/>
                  </a:lnTo>
                  <a:lnTo>
                    <a:pt x="4978" y="0"/>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096000" y="1135064"/>
            <a:ext cx="5119690" cy="3183154"/>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399208" y="5836134"/>
            <a:ext cx="5119690" cy="297966"/>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 xmlns:a14="http://schemas.microsoft.com/office/drawing/2010/main" xmlns:p14="http://schemas.microsoft.com/office/powerpoint/2010/main" xmlns:a16="http://schemas.microsoft.com/office/drawing/2014/main" id="{05EBDA4F-7210-4CAE-8333-80DB24212E78}"/>
              </a:ext>
            </a:extLst>
          </p:cNvPr>
          <p:cNvSpPr>
            <a:spLocks noGrp="1"/>
          </p:cNvSpPr>
          <p:nvPr>
            <p:ph type="body" sz="quarter" idx="10" hasCustomPrompt="1"/>
          </p:nvPr>
        </p:nvSpPr>
        <p:spPr>
          <a:xfrm>
            <a:off x="6399210" y="5539863"/>
            <a:ext cx="5119690" cy="283972"/>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 xmlns:p14="http://schemas.microsoft.com/office/powerpoint/2010/main" xmlns:p15="http://schemas.microsoft.com/office/powerpoint/2012/main"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 xmlns:p14="http://schemas.microsoft.com/office/powerpoint/2010/main" xmlns:p15="http://schemas.microsoft.com/office/powerpoint/2012/main"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 xmlns:p14="http://schemas.microsoft.com/office/powerpoint/2010/main" xmlns:p15="http://schemas.microsoft.com/office/powerpoint/2012/main"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vmlDrawing" Target="../drawings/vmlDrawing2.vml"/><Relationship Id="rId1" Type="http://schemas.openxmlformats.org/officeDocument/2006/relationships/themeOverride" Target="../theme/themeOverride6.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9"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en-US" altLang="zh-CN" spc="3000" dirty="0" smtClean="0">
                <a:solidFill>
                  <a:schemeClr val="accent1"/>
                </a:solidFill>
              </a:rPr>
              <a:t>Spring Cloud</a:t>
            </a:r>
            <a:endParaRPr lang="en-US" altLang="zh-CN" spc="3000" dirty="0">
              <a:solidFill>
                <a:schemeClr val="accent1"/>
              </a:solidFill>
            </a:endParaRPr>
          </a:p>
        </p:txBody>
      </p:sp>
      <p:sp>
        <p:nvSpPr>
          <p:cNvPr id="4" name="标题 3"/>
          <p:cNvSpPr>
            <a:spLocks noGrp="1"/>
          </p:cNvSpPr>
          <p:nvPr>
            <p:ph type="ctrTitle"/>
          </p:nvPr>
        </p:nvSpPr>
        <p:spPr/>
        <p:txBody>
          <a:bodyPr/>
          <a:lstStyle/>
          <a:p>
            <a:r>
              <a:rPr lang="en-US" altLang="zh-CN" sz="3200" b="0" dirty="0" smtClean="0"/>
              <a:t>Spring Boot Introduce</a:t>
            </a:r>
            <a:endParaRPr lang="zh-CN" altLang="en-US" dirty="0"/>
          </a:p>
        </p:txBody>
      </p:sp>
      <p:sp>
        <p:nvSpPr>
          <p:cNvPr id="6" name="文本占位符 5"/>
          <p:cNvSpPr>
            <a:spLocks noGrp="1"/>
          </p:cNvSpPr>
          <p:nvPr>
            <p:ph type="body" sz="quarter" idx="10"/>
          </p:nvPr>
        </p:nvSpPr>
        <p:spPr/>
        <p:txBody>
          <a:bodyPr/>
          <a:lstStyle/>
          <a:p>
            <a:r>
              <a:rPr lang="en-US" altLang="zh-CN" dirty="0" smtClean="0">
                <a:solidFill>
                  <a:schemeClr val="accent3"/>
                </a:solidFill>
              </a:rPr>
              <a:t>Sean. Senior Engineer</a:t>
            </a:r>
            <a:endParaRPr lang="en-US" altLang="zh-CN" dirty="0">
              <a:solidFill>
                <a:schemeClr val="accent3"/>
              </a:solidFill>
            </a:endParaRPr>
          </a:p>
        </p:txBody>
      </p:sp>
      <p:sp>
        <p:nvSpPr>
          <p:cNvPr id="7" name="文本占位符 6"/>
          <p:cNvSpPr>
            <a:spLocks noGrp="1"/>
          </p:cNvSpPr>
          <p:nvPr>
            <p:ph type="body" sz="quarter" idx="11"/>
          </p:nvPr>
        </p:nvSpPr>
        <p:spPr/>
        <p:txBody>
          <a:bodyPr/>
          <a:lstStyle/>
          <a:p>
            <a:r>
              <a:rPr lang="en-US" altLang="en-US" dirty="0" smtClean="0">
                <a:solidFill>
                  <a:schemeClr val="accent3"/>
                </a:solidFill>
              </a:rPr>
              <a:t>2021/06/04</a:t>
            </a: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boot introduce</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4539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3</a:t>
            </a:r>
            <a:r>
              <a:rPr lang="en-US" altLang="zh-TW" dirty="0" smtClean="0"/>
              <a:t>.Spring boot</a:t>
            </a:r>
            <a:r>
              <a:rPr lang="zh-TW" altLang="en-US" dirty="0" smtClean="0"/>
              <a:t> </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a:bodyPr>
          <a:lstStyle/>
          <a:p>
            <a:r>
              <a:rPr lang="zh-TW" altLang="en-US" sz="3200" b="1" dirty="0" smtClean="0"/>
              <a:t>一個註解 </a:t>
            </a:r>
            <a:r>
              <a:rPr lang="en-US" altLang="zh-TW" sz="3200" b="1" dirty="0" smtClean="0"/>
              <a:t>,</a:t>
            </a:r>
            <a:r>
              <a:rPr lang="zh-TW" altLang="en-US" sz="3200" b="1" dirty="0" smtClean="0"/>
              <a:t> 幫你完成所有的事情</a:t>
            </a:r>
            <a:r>
              <a:rPr lang="en-US" altLang="zh-TW" sz="3200" b="1" dirty="0" smtClean="0"/>
              <a:t>.</a:t>
            </a:r>
          </a:p>
          <a:p>
            <a:endParaRPr lang="en-US" altLang="zh-TW" sz="2000" b="1" dirty="0" smtClean="0">
              <a:solidFill>
                <a:srgbClr val="FF0000"/>
              </a:solidFill>
              <a:sym typeface="Wingdings" panose="05000000000000000000" pitchFamily="2" charset="2"/>
            </a:endParaRPr>
          </a:p>
          <a:p>
            <a:r>
              <a:rPr lang="en-US" altLang="zh-TW" sz="2000" b="1" dirty="0">
                <a:solidFill>
                  <a:srgbClr val="FF0000"/>
                </a:solidFill>
              </a:rPr>
              <a:t>@</a:t>
            </a:r>
            <a:r>
              <a:rPr lang="en-US" altLang="zh-TW" sz="2000" b="1" dirty="0" err="1" smtClean="0">
                <a:solidFill>
                  <a:srgbClr val="FF0000"/>
                </a:solidFill>
              </a:rPr>
              <a:t>SpringBootApplication</a:t>
            </a:r>
            <a:endParaRPr lang="en-US" altLang="zh-TW" sz="2000" b="1" dirty="0" smtClean="0">
              <a:solidFill>
                <a:srgbClr val="FF0000"/>
              </a:solidFill>
            </a:endParaRPr>
          </a:p>
          <a:p>
            <a:endParaRPr lang="en-US" altLang="zh-TW" sz="2000" b="1" dirty="0">
              <a:solidFill>
                <a:srgbClr val="FF0000"/>
              </a:solidFill>
            </a:endParaRPr>
          </a:p>
          <a:p>
            <a:r>
              <a:rPr lang="zh-TW" altLang="en-US" sz="2000" b="1" dirty="0" smtClean="0"/>
              <a:t>一個註解程式就跑起來了</a:t>
            </a:r>
            <a:r>
              <a:rPr lang="en-US" altLang="zh-TW" sz="2000" b="1" dirty="0" smtClean="0"/>
              <a:t>! </a:t>
            </a:r>
            <a:r>
              <a:rPr lang="zh-TW" altLang="en-US" sz="2000" b="1" dirty="0"/>
              <a:t>最大</a:t>
            </a:r>
            <a:r>
              <a:rPr lang="zh-TW" altLang="en-US" sz="2000" b="1" dirty="0" smtClean="0"/>
              <a:t>優點</a:t>
            </a:r>
            <a:r>
              <a:rPr lang="en-US" altLang="zh-TW" sz="2000" b="1" dirty="0" smtClean="0"/>
              <a:t>!</a:t>
            </a:r>
            <a:r>
              <a:rPr lang="zh-TW" altLang="en-US" sz="2000" b="1" dirty="0" smtClean="0"/>
              <a:t> 易上手</a:t>
            </a:r>
            <a:r>
              <a:rPr lang="en-US" altLang="zh-TW" sz="2000" b="1" dirty="0"/>
              <a:t>.</a:t>
            </a:r>
            <a:endParaRPr lang="en-US" altLang="zh-TW" sz="2000" b="1" dirty="0" smtClean="0"/>
          </a:p>
          <a:p>
            <a:endParaRPr lang="en-US" altLang="zh-TW" sz="2000" b="1" dirty="0" smtClean="0"/>
          </a:p>
          <a:p>
            <a:pPr marL="0" indent="0">
              <a:buNone/>
            </a:pPr>
            <a:endParaRPr lang="en-US" altLang="zh-TW" sz="2000" b="1" dirty="0" smtClean="0">
              <a:solidFill>
                <a:srgbClr val="FF0000"/>
              </a:solidFill>
            </a:endParaRPr>
          </a:p>
          <a:p>
            <a:pPr marL="0" indent="0">
              <a:buNone/>
            </a:pPr>
            <a:endParaRPr lang="en-US" altLang="zh-TW" sz="2000" b="1" dirty="0" smtClean="0">
              <a:solidFill>
                <a:srgbClr val="FF0000"/>
              </a:solidFill>
            </a:endParaRPr>
          </a:p>
          <a:p>
            <a:endParaRPr lang="en-US" altLang="zh-TW" sz="2000" b="1" dirty="0" smtClean="0">
              <a:solidFill>
                <a:srgbClr val="FF0000"/>
              </a:solidFill>
            </a:endParaRPr>
          </a:p>
          <a:p>
            <a:endParaRPr lang="zh-TW" altLang="en-US" sz="2000"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576638"/>
            <a:ext cx="9932987"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325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smtClean="0"/>
              <a:t>Spring boot – Auto configure</a:t>
            </a:r>
            <a:endParaRPr lang="zh-TW" altLang="en-US" dirty="0"/>
          </a:p>
        </p:txBody>
      </p:sp>
      <p:sp>
        <p:nvSpPr>
          <p:cNvPr id="5" name="內容版面配置區 4"/>
          <p:cNvSpPr>
            <a:spLocks noGrp="1"/>
          </p:cNvSpPr>
          <p:nvPr>
            <p:ph sz="quarter" idx="13"/>
          </p:nvPr>
        </p:nvSpPr>
        <p:spPr/>
        <p:txBody>
          <a:bodyPr/>
          <a:lstStyle/>
          <a:p>
            <a:endParaRPr lang="en-US" altLang="zh-CN" sz="2000" dirty="0" smtClean="0"/>
          </a:p>
          <a:p>
            <a:r>
              <a:rPr lang="zh-CN" altLang="en-US" sz="2000" dirty="0" smtClean="0"/>
              <a:t>利用條件注解，推測要使用的</a:t>
            </a:r>
            <a:r>
              <a:rPr lang="en-US" altLang="zh-CN" sz="2000" dirty="0" smtClean="0"/>
              <a:t>bean</a:t>
            </a:r>
            <a:r>
              <a:rPr lang="zh-CN" altLang="en-US" sz="2000" dirty="0" smtClean="0"/>
              <a:t>並自動化配置</a:t>
            </a:r>
            <a:r>
              <a:rPr lang="en-US" altLang="zh-CN" sz="2000" dirty="0" smtClean="0"/>
              <a:t>, </a:t>
            </a:r>
            <a:r>
              <a:rPr lang="zh-CN" altLang="en-US" sz="2000" dirty="0" smtClean="0"/>
              <a:t>使用者直接用這些</a:t>
            </a:r>
            <a:r>
              <a:rPr lang="en-US" altLang="zh-CN" sz="2000" dirty="0" smtClean="0"/>
              <a:t>bean</a:t>
            </a:r>
            <a:r>
              <a:rPr lang="zh-CN" altLang="en-US" sz="2000" dirty="0"/>
              <a:t>就行</a:t>
            </a:r>
            <a:r>
              <a:rPr lang="zh-CN" altLang="en-US" sz="2000" dirty="0" smtClean="0"/>
              <a:t>了</a:t>
            </a:r>
            <a:r>
              <a:rPr lang="en-US" altLang="zh-CN" sz="2000" dirty="0" smtClean="0"/>
              <a:t>, </a:t>
            </a:r>
            <a:r>
              <a:rPr lang="zh-CN" altLang="en-US" sz="2000" dirty="0" smtClean="0"/>
              <a:t>所以</a:t>
            </a:r>
            <a:r>
              <a:rPr lang="zh-CN" altLang="en-US" sz="2000" dirty="0"/>
              <a:t>就不用配置</a:t>
            </a:r>
            <a:r>
              <a:rPr lang="en-US" altLang="zh-CN" sz="2000" dirty="0"/>
              <a:t>bean</a:t>
            </a:r>
            <a:r>
              <a:rPr lang="zh-CN" altLang="en-US" sz="2000" dirty="0" smtClean="0"/>
              <a:t>了</a:t>
            </a:r>
            <a:r>
              <a:rPr lang="en-US" altLang="zh-CN" sz="2000" dirty="0" smtClean="0"/>
              <a:t>.</a:t>
            </a:r>
          </a:p>
          <a:p>
            <a:endParaRPr lang="en-US" altLang="zh-TW" dirty="0" smtClean="0"/>
          </a:p>
          <a:p>
            <a:r>
              <a:rPr lang="en-US" altLang="zh-TW" dirty="0"/>
              <a:t>@</a:t>
            </a:r>
            <a:r>
              <a:rPr lang="en-US" altLang="zh-TW" dirty="0" err="1"/>
              <a:t>EnableAutoConfiguration</a:t>
            </a:r>
            <a:r>
              <a:rPr lang="en-US" altLang="zh-TW" dirty="0"/>
              <a:t> </a:t>
            </a:r>
            <a:r>
              <a:rPr lang="zh-TW" altLang="en-US" dirty="0" smtClean="0"/>
              <a:t>是實現自動配置的入口，</a:t>
            </a:r>
            <a:endParaRPr lang="en-US" altLang="zh-TW" dirty="0" smtClean="0"/>
          </a:p>
          <a:p>
            <a:r>
              <a:rPr lang="zh-TW" altLang="en-US" dirty="0" smtClean="0"/>
              <a:t>該注解又通過 </a:t>
            </a:r>
            <a:r>
              <a:rPr lang="en-US" altLang="zh-TW" dirty="0" smtClean="0"/>
              <a:t>@</a:t>
            </a:r>
            <a:r>
              <a:rPr lang="en-US" altLang="zh-TW" dirty="0"/>
              <a:t>Import </a:t>
            </a:r>
            <a:r>
              <a:rPr lang="zh-TW" altLang="en-US" dirty="0" smtClean="0"/>
              <a:t>注解導入了</a:t>
            </a:r>
            <a:r>
              <a:rPr lang="en-US" altLang="zh-TW" dirty="0" err="1" smtClean="0"/>
              <a:t>AutoConfigurationImportSelector</a:t>
            </a:r>
            <a:r>
              <a:rPr lang="zh-TW" altLang="en-US" dirty="0" smtClean="0"/>
              <a:t>，</a:t>
            </a:r>
            <a:endParaRPr lang="en-US" altLang="zh-TW" dirty="0" smtClean="0"/>
          </a:p>
          <a:p>
            <a:r>
              <a:rPr lang="zh-TW" altLang="en-US" dirty="0" smtClean="0"/>
              <a:t>在該類中載入 </a:t>
            </a:r>
            <a:r>
              <a:rPr lang="en-US" altLang="zh-TW" dirty="0" smtClean="0"/>
              <a:t>META-INF/</a:t>
            </a:r>
            <a:r>
              <a:rPr lang="en-US" altLang="zh-TW" dirty="0" err="1" smtClean="0"/>
              <a:t>spring.factories</a:t>
            </a:r>
            <a:r>
              <a:rPr lang="en-US" altLang="zh-TW" dirty="0" smtClean="0"/>
              <a:t> </a:t>
            </a:r>
            <a:r>
              <a:rPr lang="zh-TW" altLang="en-US" dirty="0" smtClean="0"/>
              <a:t>的配置資訊。</a:t>
            </a:r>
            <a:endParaRPr lang="en-US" altLang="zh-TW" dirty="0" smtClean="0"/>
          </a:p>
          <a:p>
            <a:r>
              <a:rPr lang="zh-TW" altLang="en-US" dirty="0" smtClean="0"/>
              <a:t>然後篩選出以 </a:t>
            </a:r>
            <a:r>
              <a:rPr lang="en-US" altLang="zh-TW" dirty="0" err="1" smtClean="0"/>
              <a:t>EnableAutoConfiguration</a:t>
            </a:r>
            <a:r>
              <a:rPr lang="en-US" altLang="zh-TW" dirty="0" smtClean="0"/>
              <a:t> </a:t>
            </a:r>
            <a:r>
              <a:rPr lang="zh-TW" altLang="en-US" dirty="0" smtClean="0"/>
              <a:t>為 </a:t>
            </a:r>
            <a:r>
              <a:rPr lang="en-US" altLang="zh-TW" dirty="0" smtClean="0"/>
              <a:t>key </a:t>
            </a:r>
            <a:r>
              <a:rPr lang="zh-TW" altLang="en-US" dirty="0" smtClean="0"/>
              <a:t>的數據，載入到 </a:t>
            </a:r>
            <a:r>
              <a:rPr lang="en-US" altLang="zh-TW" dirty="0" smtClean="0"/>
              <a:t>IOC </a:t>
            </a:r>
            <a:r>
              <a:rPr lang="zh-TW" altLang="en-US" dirty="0" smtClean="0"/>
              <a:t>容器中，實現自動配置功能！</a:t>
            </a:r>
            <a:endParaRPr lang="en-US" altLang="zh-TW" dirty="0" smtClean="0"/>
          </a:p>
          <a:p>
            <a:r>
              <a:rPr lang="en-US" altLang="zh-TW" dirty="0" smtClean="0"/>
              <a:t>(</a:t>
            </a:r>
            <a:r>
              <a:rPr lang="zh-TW" altLang="en-US" dirty="0" smtClean="0"/>
              <a:t>根據 你</a:t>
            </a:r>
            <a:r>
              <a:rPr lang="en-US" altLang="zh-TW" dirty="0" smtClean="0"/>
              <a:t>import </a:t>
            </a:r>
            <a:r>
              <a:rPr lang="zh-TW" altLang="en-US" dirty="0" smtClean="0"/>
              <a:t>的各式 </a:t>
            </a:r>
            <a:r>
              <a:rPr lang="en-US" altLang="zh-TW" dirty="0" smtClean="0"/>
              <a:t>jar</a:t>
            </a:r>
            <a:r>
              <a:rPr lang="zh-TW" altLang="en-US" dirty="0" smtClean="0"/>
              <a:t>包 跟類名去判斷該載入那些預設的設定</a:t>
            </a:r>
            <a:r>
              <a:rPr lang="en-US" altLang="zh-TW" dirty="0" smtClean="0"/>
              <a:t>)</a:t>
            </a:r>
            <a:endParaRPr lang="zh-TW" altLang="en-US" dirty="0"/>
          </a:p>
        </p:txBody>
      </p:sp>
    </p:spTree>
    <p:extLst>
      <p:ext uri="{BB962C8B-B14F-4D97-AF65-F5344CB8AC3E}">
        <p14:creationId xmlns:p14="http://schemas.microsoft.com/office/powerpoint/2010/main" val="223452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lstStyle/>
          <a:p>
            <a:pPr marL="0" indent="0">
              <a:buNone/>
            </a:pPr>
            <a:r>
              <a:rPr lang="en-US" altLang="zh-CN" sz="2000" b="1" dirty="0"/>
              <a:t>Spring Boot Starters </a:t>
            </a:r>
            <a:r>
              <a:rPr lang="zh-CN" altLang="en-US" sz="2000" b="1" dirty="0" smtClean="0"/>
              <a:t>基於約定優於配置的理念來設計，有兩個核心組件：</a:t>
            </a:r>
            <a:endParaRPr lang="en-US" altLang="zh-CN" sz="2000" b="1" dirty="0" smtClean="0"/>
          </a:p>
          <a:p>
            <a:pPr marL="0" indent="0">
              <a:buNone/>
            </a:pPr>
            <a:r>
              <a:rPr lang="zh-CN" altLang="en-US" sz="2000" b="1" dirty="0" smtClean="0"/>
              <a:t>自動配置</a:t>
            </a:r>
            <a:r>
              <a:rPr lang="en-US" altLang="zh-CN" sz="2000" b="1" dirty="0" smtClean="0"/>
              <a:t>code </a:t>
            </a:r>
            <a:r>
              <a:rPr lang="en-US" altLang="zh-CN" sz="2000" b="1" dirty="0" err="1" smtClean="0"/>
              <a:t>config</a:t>
            </a:r>
            <a:r>
              <a:rPr lang="en-US" altLang="zh-CN" sz="2000" b="1" dirty="0" smtClean="0"/>
              <a:t> </a:t>
            </a:r>
            <a:r>
              <a:rPr lang="zh-CN" altLang="en-US" sz="2000" b="1" dirty="0" smtClean="0"/>
              <a:t>和提供自動配置模組及其它有用的依賴。</a:t>
            </a:r>
            <a:endParaRPr lang="en-US" altLang="zh-CN" sz="2000" b="1" dirty="0" smtClean="0"/>
          </a:p>
          <a:p>
            <a:pPr marL="0" indent="0">
              <a:buNone/>
            </a:pPr>
            <a:r>
              <a:rPr lang="zh-CN" altLang="en-US" sz="2000" b="1" dirty="0" smtClean="0"/>
              <a:t>也就意味著當我們項目中引入某個</a:t>
            </a:r>
            <a:r>
              <a:rPr lang="en-US" altLang="zh-CN" sz="2000" b="1" dirty="0" smtClean="0"/>
              <a:t>Starter</a:t>
            </a:r>
            <a:r>
              <a:rPr lang="zh-CN" altLang="en-US" sz="2000" b="1" dirty="0" smtClean="0"/>
              <a:t>，即擁有了此軟體的預設使用能力，除非我們需要特定的配置，一般情況下我僅需要少量的配置或者不配置即可使用元件對應的功能。</a:t>
            </a:r>
            <a:endParaRPr lang="en-US" altLang="zh-CN" sz="2000" b="1" dirty="0" smtClean="0"/>
          </a:p>
          <a:p>
            <a:pPr marL="0" indent="0">
              <a:buNone/>
            </a:pPr>
            <a:endParaRPr lang="en-US" altLang="zh-CN" sz="2000" b="1" dirty="0"/>
          </a:p>
          <a:p>
            <a:pPr marL="0" indent="0">
              <a:buNone/>
            </a:pPr>
            <a:r>
              <a:rPr lang="en-US" altLang="zh-CN" sz="2000" b="1" dirty="0" smtClean="0"/>
              <a:t>Ex:  a web can run for import </a:t>
            </a:r>
            <a:r>
              <a:rPr lang="en-US" altLang="zh-CN" sz="2000" b="1" dirty="0"/>
              <a:t> </a:t>
            </a:r>
            <a:r>
              <a:rPr lang="en-US" altLang="zh-CN" sz="2000" b="1" dirty="0" smtClean="0"/>
              <a:t>spring-boot-starter-web</a:t>
            </a:r>
            <a:endParaRPr lang="zh-CN" altLang="en-US" sz="2000" b="1"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3" y="3748088"/>
            <a:ext cx="5189631"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636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en-US" altLang="zh-CN" sz="2000" b="1" dirty="0"/>
              <a:t>Spring Boot Starter </a:t>
            </a:r>
            <a:r>
              <a:rPr lang="zh-CN" altLang="en-US" sz="2000" b="1" dirty="0"/>
              <a:t>的工作</a:t>
            </a:r>
            <a:r>
              <a:rPr lang="zh-CN" altLang="en-US" sz="2000" b="1" dirty="0" smtClean="0"/>
              <a:t>原理</a:t>
            </a:r>
            <a:endParaRPr lang="zh-CN" altLang="en-US" sz="2000" b="1" dirty="0"/>
          </a:p>
          <a:p>
            <a:pPr marL="0" indent="0">
              <a:buNone/>
            </a:pPr>
            <a:r>
              <a:rPr lang="en-US" altLang="zh-CN" sz="2000" b="1" dirty="0" smtClean="0"/>
              <a:t>Spring </a:t>
            </a:r>
            <a:r>
              <a:rPr lang="en-US" altLang="zh-CN" sz="2000" b="1" dirty="0"/>
              <a:t>Boot </a:t>
            </a:r>
            <a:r>
              <a:rPr lang="zh-CN" altLang="en-US" sz="2000" b="1" dirty="0" smtClean="0"/>
              <a:t>在啟動的時候會幹這幾件事情：</a:t>
            </a:r>
            <a:endParaRPr lang="zh-CN" altLang="en-US" sz="2000" b="1" dirty="0"/>
          </a:p>
          <a:p>
            <a:pPr marL="0" indent="0">
              <a:buNone/>
            </a:pPr>
            <a:r>
              <a:rPr lang="zh-CN" altLang="en-US" sz="2000" b="1" dirty="0"/>
              <a:t>    ① </a:t>
            </a:r>
            <a:r>
              <a:rPr lang="en-US" altLang="zh-CN" sz="2000" b="1" dirty="0"/>
              <a:t>Spring Boot </a:t>
            </a:r>
            <a:r>
              <a:rPr lang="zh-CN" altLang="en-US" sz="2000" b="1" dirty="0" smtClean="0"/>
              <a:t>在啟動時會去依賴的 </a:t>
            </a:r>
            <a:r>
              <a:rPr lang="en-US" altLang="zh-CN" sz="2000" b="1" dirty="0" smtClean="0"/>
              <a:t>Starter </a:t>
            </a:r>
            <a:r>
              <a:rPr lang="zh-CN" altLang="en-US" sz="2000" b="1" dirty="0" smtClean="0"/>
              <a:t>包中尋找 </a:t>
            </a:r>
            <a:r>
              <a:rPr lang="en-US" altLang="zh-CN" sz="2000" b="1" dirty="0" smtClean="0"/>
              <a:t>resources/META-INF/</a:t>
            </a:r>
            <a:r>
              <a:rPr lang="en-US" altLang="zh-CN" sz="2000" b="1" dirty="0" err="1" smtClean="0"/>
              <a:t>spring.factories</a:t>
            </a:r>
            <a:r>
              <a:rPr lang="en-US" altLang="zh-CN" sz="2000" b="1" dirty="0" smtClean="0"/>
              <a:t> </a:t>
            </a:r>
            <a:r>
              <a:rPr lang="zh-CN" altLang="en-US" sz="2000" b="1" dirty="0" smtClean="0"/>
              <a:t>檔，然後根據檔中配置的 </a:t>
            </a:r>
            <a:r>
              <a:rPr lang="en-US" altLang="zh-CN" sz="2000" b="1" dirty="0" smtClean="0"/>
              <a:t>Jar </a:t>
            </a:r>
            <a:r>
              <a:rPr lang="zh-CN" altLang="en-US" sz="2000" b="1" dirty="0" smtClean="0"/>
              <a:t>包去掃描專案所依賴的 </a:t>
            </a:r>
            <a:r>
              <a:rPr lang="en-US" altLang="zh-CN" sz="2000" b="1" dirty="0" smtClean="0"/>
              <a:t>Jar </a:t>
            </a:r>
            <a:r>
              <a:rPr lang="zh-CN" altLang="en-US" sz="2000" b="1" dirty="0"/>
              <a:t>包。</a:t>
            </a:r>
          </a:p>
          <a:p>
            <a:pPr marL="0" indent="0">
              <a:buNone/>
            </a:pPr>
            <a:endParaRPr lang="zh-CN" altLang="en-US" sz="2000" b="1" dirty="0"/>
          </a:p>
          <a:p>
            <a:pPr marL="0" indent="0">
              <a:buNone/>
            </a:pPr>
            <a:r>
              <a:rPr lang="zh-CN" altLang="en-US" sz="2000" b="1" dirty="0" smtClean="0"/>
              <a:t>    ② 根據 </a:t>
            </a:r>
            <a:r>
              <a:rPr lang="en-US" altLang="zh-CN" sz="2000" b="1" dirty="0" err="1" smtClean="0"/>
              <a:t>spring.factories</a:t>
            </a:r>
            <a:r>
              <a:rPr lang="en-US" altLang="zh-CN" sz="2000" b="1" dirty="0" smtClean="0"/>
              <a:t> </a:t>
            </a:r>
            <a:r>
              <a:rPr lang="zh-CN" altLang="en-US" sz="2000" b="1" dirty="0" smtClean="0"/>
              <a:t>配置載入 </a:t>
            </a:r>
            <a:r>
              <a:rPr lang="en-US" altLang="zh-CN" sz="2000" b="1" dirty="0" err="1" smtClean="0"/>
              <a:t>AutoConfigure</a:t>
            </a:r>
            <a:r>
              <a:rPr lang="en-US" altLang="zh-CN" sz="2000" b="1" dirty="0" smtClean="0"/>
              <a:t> </a:t>
            </a:r>
            <a:r>
              <a:rPr lang="zh-CN" altLang="en-US" sz="2000" b="1" dirty="0" smtClean="0"/>
              <a:t>類</a:t>
            </a:r>
          </a:p>
          <a:p>
            <a:pPr marL="0" indent="0">
              <a:buNone/>
            </a:pPr>
            <a:endParaRPr lang="zh-CN" altLang="en-US" sz="2000" b="1" dirty="0"/>
          </a:p>
          <a:p>
            <a:pPr marL="0" indent="0">
              <a:buNone/>
            </a:pPr>
            <a:r>
              <a:rPr lang="zh-CN" altLang="en-US" sz="2000" b="1" dirty="0" smtClean="0"/>
              <a:t>    ③ 根據 </a:t>
            </a:r>
            <a:r>
              <a:rPr lang="en-US" altLang="zh-CN" sz="2000" b="1" dirty="0" smtClean="0"/>
              <a:t>@</a:t>
            </a:r>
            <a:r>
              <a:rPr lang="en-US" altLang="zh-CN" sz="2000" b="1" dirty="0"/>
              <a:t>Conditional </a:t>
            </a:r>
            <a:r>
              <a:rPr lang="zh-CN" altLang="en-US" sz="2000" b="1" dirty="0" smtClean="0"/>
              <a:t>注解的條件，進行自動配置並將 </a:t>
            </a:r>
            <a:r>
              <a:rPr lang="en-US" altLang="zh-CN" sz="2000" b="1" dirty="0" smtClean="0"/>
              <a:t>Bean </a:t>
            </a:r>
            <a:r>
              <a:rPr lang="zh-CN" altLang="en-US" sz="2000" b="1" dirty="0"/>
              <a:t>注入 </a:t>
            </a:r>
            <a:r>
              <a:rPr lang="en-US" altLang="zh-CN" sz="2000" b="1" dirty="0"/>
              <a:t>Spring Context</a:t>
            </a:r>
          </a:p>
          <a:p>
            <a:pPr marL="0" indent="0">
              <a:buNone/>
            </a:pPr>
            <a:endParaRPr lang="en-US" altLang="zh-CN" sz="2000" b="1" dirty="0"/>
          </a:p>
          <a:p>
            <a:pPr marL="0" indent="0">
              <a:buNone/>
            </a:pPr>
            <a:r>
              <a:rPr lang="zh-CN" altLang="en-US" sz="2000" b="1" dirty="0" smtClean="0"/>
              <a:t>總結一下，其實就是 </a:t>
            </a:r>
            <a:r>
              <a:rPr lang="en-US" altLang="zh-CN" sz="2000" b="1" dirty="0" smtClean="0"/>
              <a:t>Spring </a:t>
            </a:r>
            <a:r>
              <a:rPr lang="en-US" altLang="zh-CN" sz="2000" b="1" dirty="0"/>
              <a:t>Boot </a:t>
            </a:r>
            <a:r>
              <a:rPr lang="zh-CN" altLang="en-US" sz="2000" b="1" dirty="0" smtClean="0"/>
              <a:t>在啟動的時候，按照約定去讀取 </a:t>
            </a:r>
            <a:r>
              <a:rPr lang="en-US" altLang="zh-CN" sz="2000" b="1" dirty="0" smtClean="0"/>
              <a:t>Spring </a:t>
            </a:r>
            <a:r>
              <a:rPr lang="en-US" altLang="zh-CN" sz="2000" b="1" dirty="0"/>
              <a:t>Boot Starter </a:t>
            </a:r>
            <a:r>
              <a:rPr lang="zh-CN" altLang="en-US" sz="2000" b="1" dirty="0" smtClean="0"/>
              <a:t>的配置資訊，再根據配置資訊對資源進行初始化，並注入到 </a:t>
            </a:r>
            <a:r>
              <a:rPr lang="en-US" altLang="zh-CN" sz="2000" b="1" dirty="0" smtClean="0"/>
              <a:t>Spring </a:t>
            </a:r>
            <a:r>
              <a:rPr lang="zh-CN" altLang="en-US" sz="2000" b="1" dirty="0" smtClean="0"/>
              <a:t>容器中。這樣 </a:t>
            </a:r>
            <a:r>
              <a:rPr lang="en-US" altLang="zh-CN" sz="2000" b="1" dirty="0" smtClean="0"/>
              <a:t>Spring </a:t>
            </a:r>
            <a:r>
              <a:rPr lang="en-US" altLang="zh-CN" sz="2000" b="1" dirty="0"/>
              <a:t>Boot </a:t>
            </a:r>
            <a:r>
              <a:rPr lang="zh-CN" altLang="en-US" sz="2000" b="1" dirty="0" smtClean="0"/>
              <a:t>啟動完畢後，就已經準備好了一切資源，使用過程中直接注入對應 </a:t>
            </a:r>
            <a:r>
              <a:rPr lang="en-US" altLang="zh-CN" sz="2000" b="1" dirty="0" smtClean="0"/>
              <a:t>Bean </a:t>
            </a:r>
            <a:r>
              <a:rPr lang="zh-CN" altLang="en-US" sz="2000" b="1" dirty="0" smtClean="0"/>
              <a:t>資源即可。</a:t>
            </a:r>
            <a:endParaRPr lang="zh-CN" altLang="en-US" sz="2000" b="1" dirty="0" smtClean="0"/>
          </a:p>
        </p:txBody>
      </p:sp>
    </p:spTree>
    <p:extLst>
      <p:ext uri="{BB962C8B-B14F-4D97-AF65-F5344CB8AC3E}">
        <p14:creationId xmlns:p14="http://schemas.microsoft.com/office/powerpoint/2010/main" val="2989718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標題 4"/>
          <p:cNvSpPr>
            <a:spLocks noGrp="1"/>
          </p:cNvSpPr>
          <p:nvPr>
            <p:ph type="title"/>
          </p:nvPr>
        </p:nvSpPr>
        <p:spPr/>
        <p:txBody>
          <a:bodyPr/>
          <a:lstStyle/>
          <a:p>
            <a:r>
              <a:rPr lang="en-US" altLang="zh-TW" dirty="0"/>
              <a:t>3</a:t>
            </a:r>
            <a:r>
              <a:rPr lang="en-US" altLang="zh-TW" dirty="0" smtClean="0"/>
              <a:t>.Spring boot –</a:t>
            </a:r>
            <a:r>
              <a:rPr lang="zh-TW" altLang="en-US" dirty="0" smtClean="0"/>
              <a:t> </a:t>
            </a:r>
            <a:r>
              <a:rPr lang="en-US" altLang="zh-TW" dirty="0" smtClean="0"/>
              <a:t>Starter</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a:t>以下为常⽤用的 </a:t>
            </a:r>
            <a:r>
              <a:rPr lang="en-US" altLang="zh-CN" sz="2000" b="1" dirty="0"/>
              <a:t>Spring Boot Starter </a:t>
            </a:r>
            <a:r>
              <a:rPr lang="zh-CN" altLang="en-US" sz="2000" b="1" dirty="0"/>
              <a:t>列列表</a:t>
            </a:r>
            <a:r>
              <a:rPr lang="zh-CN" altLang="en-US" sz="2000" b="1" dirty="0" smtClean="0"/>
              <a:t>。</a:t>
            </a:r>
            <a:endParaRPr lang="zh-CN" alt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33538"/>
            <a:ext cx="10087466" cy="4062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8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smtClean="0"/>
              <a:t>4. Spring boot – </a:t>
            </a:r>
            <a:r>
              <a:rPr lang="en-US" altLang="zh-TW" dirty="0" err="1" smtClean="0"/>
              <a:t>Aop</a:t>
            </a:r>
            <a:r>
              <a:rPr lang="en-US" altLang="zh-TW" dirty="0" smtClean="0"/>
              <a:t> Introduce</a:t>
            </a:r>
            <a:endParaRPr lang="zh-TW" altLang="en-US" dirty="0"/>
          </a:p>
        </p:txBody>
      </p:sp>
      <p:sp>
        <p:nvSpPr>
          <p:cNvPr id="5" name="內容版面配置區 4"/>
          <p:cNvSpPr>
            <a:spLocks noGrp="1"/>
          </p:cNvSpPr>
          <p:nvPr>
            <p:ph sz="quarter" idx="13"/>
          </p:nvPr>
        </p:nvSpPr>
        <p:spPr/>
        <p:txBody>
          <a:bodyPr>
            <a:normAutofit fontScale="92500" lnSpcReduction="10000"/>
          </a:bodyPr>
          <a:lstStyle/>
          <a:p>
            <a:r>
              <a:rPr lang="en-US" altLang="zh-TW" dirty="0"/>
              <a:t>Aspect Oriented </a:t>
            </a:r>
            <a:r>
              <a:rPr lang="en-US" altLang="zh-TW" dirty="0" smtClean="0"/>
              <a:t>Programming (</a:t>
            </a:r>
            <a:r>
              <a:rPr lang="zh-TW" altLang="en-US" dirty="0" smtClean="0"/>
              <a:t>切面導向</a:t>
            </a:r>
            <a:r>
              <a:rPr lang="en-US" altLang="zh-TW" dirty="0" smtClean="0"/>
              <a:t>)</a:t>
            </a:r>
          </a:p>
          <a:p>
            <a:r>
              <a:rPr lang="zh-TW" altLang="en-US" dirty="0" smtClean="0"/>
              <a:t>在某些動作業務點上需要做一些</a:t>
            </a:r>
            <a:r>
              <a:rPr lang="en-US" altLang="zh-TW" dirty="0" smtClean="0"/>
              <a:t>routine</a:t>
            </a:r>
            <a:r>
              <a:rPr lang="zh-TW" altLang="en-US" dirty="0" smtClean="0"/>
              <a:t>時常用到</a:t>
            </a:r>
            <a:r>
              <a:rPr lang="en-US" altLang="zh-TW" dirty="0" smtClean="0"/>
              <a:t>, </a:t>
            </a:r>
            <a:r>
              <a:rPr lang="zh-TW" altLang="en-US" dirty="0" smtClean="0"/>
              <a:t>像</a:t>
            </a:r>
            <a:r>
              <a:rPr lang="en-US" altLang="zh-TW" dirty="0" smtClean="0"/>
              <a:t>log</a:t>
            </a:r>
            <a:r>
              <a:rPr lang="zh-TW" altLang="en-US" dirty="0" smtClean="0"/>
              <a:t>紀錄</a:t>
            </a:r>
            <a:r>
              <a:rPr lang="en-US" altLang="zh-TW" dirty="0" smtClean="0"/>
              <a:t>, </a:t>
            </a:r>
            <a:r>
              <a:rPr lang="en-US" altLang="zh-TW" dirty="0" err="1" smtClean="0"/>
              <a:t>api</a:t>
            </a:r>
            <a:r>
              <a:rPr lang="zh-TW" altLang="en-US" dirty="0" smtClean="0"/>
              <a:t> 權限前置判定等等</a:t>
            </a:r>
            <a:endParaRPr lang="en-US" altLang="zh-TW" dirty="0" smtClean="0"/>
          </a:p>
          <a:p>
            <a:endParaRPr lang="en-US" altLang="zh-TW" dirty="0" smtClean="0"/>
          </a:p>
          <a:p>
            <a:r>
              <a:rPr lang="zh-TW" altLang="en-US" dirty="0" smtClean="0"/>
              <a:t>顧名思義 在某個點上切入做一些動作</a:t>
            </a:r>
            <a:r>
              <a:rPr lang="en-US" altLang="zh-TW" dirty="0" smtClean="0"/>
              <a:t>,</a:t>
            </a:r>
            <a:r>
              <a:rPr lang="zh-TW" altLang="en-US" dirty="0" smtClean="0"/>
              <a:t>例如有個</a:t>
            </a:r>
            <a:r>
              <a:rPr lang="en-US" altLang="zh-TW" dirty="0" err="1" smtClean="0"/>
              <a:t>api</a:t>
            </a:r>
            <a:r>
              <a:rPr lang="en-US" altLang="zh-TW" dirty="0" smtClean="0"/>
              <a:t> </a:t>
            </a:r>
            <a:r>
              <a:rPr lang="zh-TW" altLang="en-US" dirty="0" smtClean="0"/>
              <a:t>在被呼叫時需要</a:t>
            </a:r>
            <a:r>
              <a:rPr lang="en-US" altLang="zh-TW" dirty="0" smtClean="0"/>
              <a:t>Log</a:t>
            </a:r>
            <a:r>
              <a:rPr lang="zh-TW" altLang="en-US" dirty="0" smtClean="0"/>
              <a:t>紀錄</a:t>
            </a:r>
            <a:r>
              <a:rPr lang="en-US" altLang="zh-TW" dirty="0" smtClean="0"/>
              <a:t>, </a:t>
            </a:r>
            <a:r>
              <a:rPr lang="zh-TW" altLang="en-US" dirty="0" smtClean="0"/>
              <a:t>利用</a:t>
            </a:r>
            <a:r>
              <a:rPr lang="en-US" altLang="zh-TW" dirty="0" err="1" smtClean="0"/>
              <a:t>aop</a:t>
            </a:r>
            <a:r>
              <a:rPr lang="zh-TW" altLang="en-US" dirty="0" smtClean="0"/>
              <a:t>直接插入</a:t>
            </a:r>
            <a:endParaRPr lang="en-US" altLang="zh-TW" dirty="0" smtClean="0"/>
          </a:p>
          <a:p>
            <a:pPr marL="0" indent="0">
              <a:buNone/>
            </a:pPr>
            <a:r>
              <a:rPr lang="en-US" altLang="zh-TW" dirty="0" smtClean="0"/>
              <a:t>Log</a:t>
            </a:r>
            <a:r>
              <a:rPr lang="zh-TW" altLang="en-US" dirty="0" smtClean="0"/>
              <a:t>紀錄動作</a:t>
            </a:r>
            <a:r>
              <a:rPr lang="en-US" altLang="zh-TW" dirty="0" smtClean="0"/>
              <a:t>,</a:t>
            </a:r>
            <a:r>
              <a:rPr lang="zh-TW" altLang="en-US" dirty="0" smtClean="0"/>
              <a:t>解掉耦合問題</a:t>
            </a:r>
            <a:r>
              <a:rPr lang="en-US" altLang="zh-TW" dirty="0" smtClean="0"/>
              <a:t>.</a:t>
            </a:r>
            <a:endParaRPr lang="en-US" altLang="zh-TW" dirty="0"/>
          </a:p>
          <a:p>
            <a:pPr marL="0" indent="0">
              <a:buNone/>
            </a:pPr>
            <a:r>
              <a:rPr lang="zh-TW" altLang="en-US" dirty="0" smtClean="0"/>
              <a:t>引入 </a:t>
            </a:r>
            <a:r>
              <a:rPr lang="en-US" altLang="zh-TW" dirty="0" err="1" smtClean="0"/>
              <a:t>aop</a:t>
            </a:r>
            <a:r>
              <a:rPr lang="zh-TW" altLang="en-US" dirty="0" smtClean="0"/>
              <a:t>的包即可使用</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r>
              <a:rPr lang="zh-TW" altLang="en-US" dirty="0" smtClean="0"/>
              <a:t>切點主要分成幾個時機</a:t>
            </a:r>
            <a:r>
              <a:rPr lang="en-US" altLang="zh-TW" dirty="0"/>
              <a:t>:</a:t>
            </a:r>
          </a:p>
          <a:p>
            <a:pPr marL="0" indent="0">
              <a:buNone/>
            </a:pPr>
            <a:r>
              <a:rPr lang="en-US" altLang="zh-TW" dirty="0"/>
              <a:t>    @Before</a:t>
            </a:r>
            <a:r>
              <a:rPr lang="zh-TW" altLang="en-US" dirty="0"/>
              <a:t>，前置通知</a:t>
            </a:r>
          </a:p>
          <a:p>
            <a:pPr marL="0" indent="0">
              <a:buNone/>
            </a:pPr>
            <a:r>
              <a:rPr lang="zh-TW" altLang="en-US" dirty="0"/>
              <a:t>    </a:t>
            </a:r>
            <a:r>
              <a:rPr lang="en-US" altLang="zh-TW" dirty="0"/>
              <a:t>@After</a:t>
            </a:r>
            <a:r>
              <a:rPr lang="zh-TW" altLang="en-US" dirty="0"/>
              <a:t>，後置通知，不管程式碼是成功還是丟擲異常，都會織入</a:t>
            </a:r>
          </a:p>
          <a:p>
            <a:pPr marL="0" indent="0">
              <a:buNone/>
            </a:pPr>
            <a:r>
              <a:rPr lang="zh-TW" altLang="en-US" dirty="0"/>
              <a:t>    </a:t>
            </a:r>
            <a:r>
              <a:rPr lang="en-US" altLang="zh-TW" dirty="0"/>
              <a:t>@</a:t>
            </a:r>
            <a:r>
              <a:rPr lang="en-US" altLang="zh-TW" dirty="0" err="1"/>
              <a:t>AfterReturning</a:t>
            </a:r>
            <a:r>
              <a:rPr lang="zh-TW" altLang="en-US" dirty="0"/>
              <a:t>，返回通知，當且僅當方法成功執行</a:t>
            </a:r>
          </a:p>
          <a:p>
            <a:pPr marL="0" indent="0">
              <a:buNone/>
            </a:pPr>
            <a:r>
              <a:rPr lang="zh-TW" altLang="en-US" dirty="0"/>
              <a:t>    </a:t>
            </a:r>
            <a:r>
              <a:rPr lang="en-US" altLang="zh-TW" dirty="0"/>
              <a:t>@</a:t>
            </a:r>
            <a:r>
              <a:rPr lang="en-US" altLang="zh-TW" dirty="0" err="1"/>
              <a:t>AfterThrowing</a:t>
            </a:r>
            <a:r>
              <a:rPr lang="zh-TW" altLang="en-US" dirty="0"/>
              <a:t>，異常通知，當且僅當方法丟擲異常</a:t>
            </a:r>
          </a:p>
          <a:p>
            <a:pPr marL="0" indent="0">
              <a:buNone/>
            </a:pPr>
            <a:r>
              <a:rPr lang="zh-TW" altLang="en-US" dirty="0"/>
              <a:t>    </a:t>
            </a:r>
            <a:r>
              <a:rPr lang="en-US" altLang="zh-TW" dirty="0"/>
              <a:t>@Around</a:t>
            </a:r>
            <a:r>
              <a:rPr lang="zh-TW" altLang="en-US" dirty="0"/>
              <a:t>，環繞通知，基本包含了上述所有的植入位置</a:t>
            </a:r>
          </a:p>
          <a:p>
            <a:pPr marL="0" indent="0">
              <a:buNone/>
            </a:pPr>
            <a:endParaRPr lang="en-US" altLang="zh-TW"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073499"/>
            <a:ext cx="8923338" cy="95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37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endParaRPr lang="zh-TW" altLang="en-US"/>
          </a:p>
        </p:txBody>
      </p:sp>
      <p:sp>
        <p:nvSpPr>
          <p:cNvPr id="5" name="內容版面配置區 4"/>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262464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總結</a:t>
            </a:r>
          </a:p>
        </p:txBody>
      </p:sp>
      <p:sp>
        <p:nvSpPr>
          <p:cNvPr id="5" name="內容版面配置區 4"/>
          <p:cNvSpPr>
            <a:spLocks noGrp="1"/>
          </p:cNvSpPr>
          <p:nvPr>
            <p:ph sz="quarter" idx="13"/>
          </p:nvPr>
        </p:nvSpPr>
        <p:spPr/>
        <p:txBody>
          <a:bodyPr/>
          <a:lstStyle/>
          <a:p>
            <a:pPr marL="0" indent="0">
              <a:buNone/>
            </a:pPr>
            <a:endParaRPr lang="en-US" altLang="zh-TW" dirty="0" smtClean="0"/>
          </a:p>
          <a:p>
            <a:pPr marL="0" indent="0">
              <a:buNone/>
            </a:pPr>
            <a:r>
              <a:rPr lang="zh-TW" altLang="en-US" dirty="0" smtClean="0"/>
              <a:t>相對 </a:t>
            </a:r>
            <a:r>
              <a:rPr lang="en-US" altLang="zh-TW" dirty="0" smtClean="0"/>
              <a:t>SSM</a:t>
            </a:r>
            <a:r>
              <a:rPr lang="zh-TW" altLang="en-US" dirty="0" smtClean="0"/>
              <a:t>框架來說</a:t>
            </a:r>
            <a:r>
              <a:rPr lang="en-US" altLang="zh-TW" dirty="0" smtClean="0"/>
              <a:t>,</a:t>
            </a:r>
            <a:r>
              <a:rPr lang="zh-TW" altLang="en-US" dirty="0" smtClean="0"/>
              <a:t>方便使用許多</a:t>
            </a:r>
            <a:r>
              <a:rPr lang="en-US" altLang="zh-TW" dirty="0" smtClean="0"/>
              <a:t>.</a:t>
            </a:r>
          </a:p>
          <a:p>
            <a:pPr marL="0" indent="0">
              <a:buNone/>
            </a:pPr>
            <a:endParaRPr lang="en-US" altLang="zh-TW" dirty="0" smtClean="0"/>
          </a:p>
          <a:p>
            <a:pPr marL="0" indent="0">
              <a:buNone/>
            </a:pPr>
            <a:r>
              <a:rPr lang="zh-TW" altLang="en-US" dirty="0" smtClean="0"/>
              <a:t>優點</a:t>
            </a:r>
            <a:r>
              <a:rPr lang="en-US" altLang="zh-TW" dirty="0" smtClean="0"/>
              <a:t>:</a:t>
            </a:r>
          </a:p>
          <a:p>
            <a:pPr marL="0" indent="0">
              <a:buNone/>
            </a:pPr>
            <a:r>
              <a:rPr lang="en-US" altLang="zh-TW" dirty="0" smtClean="0"/>
              <a:t>1.</a:t>
            </a:r>
            <a:r>
              <a:rPr lang="zh-TW" altLang="en-US" dirty="0" smtClean="0"/>
              <a:t>簡單的功能連配置都不用直接引</a:t>
            </a:r>
            <a:r>
              <a:rPr lang="en-US" altLang="zh-TW" dirty="0" smtClean="0"/>
              <a:t>lib</a:t>
            </a:r>
            <a:r>
              <a:rPr lang="zh-TW" altLang="en-US" dirty="0" smtClean="0"/>
              <a:t>即可 </a:t>
            </a:r>
            <a:r>
              <a:rPr lang="en-US" altLang="zh-TW" dirty="0" smtClean="0"/>
              <a:t>(</a:t>
            </a:r>
            <a:r>
              <a:rPr lang="zh-TW" altLang="en-US" dirty="0" smtClean="0"/>
              <a:t>自動預設配置</a:t>
            </a:r>
            <a:r>
              <a:rPr lang="en-US" altLang="zh-TW" dirty="0" smtClean="0"/>
              <a:t>)</a:t>
            </a:r>
          </a:p>
          <a:p>
            <a:pPr marL="0" indent="0">
              <a:buNone/>
            </a:pPr>
            <a:r>
              <a:rPr lang="en-US" altLang="zh-TW" dirty="0" smtClean="0"/>
              <a:t>2.</a:t>
            </a:r>
            <a:r>
              <a:rPr lang="zh-TW" altLang="en-US" dirty="0" smtClean="0"/>
              <a:t> 大多數的配置 直接寫在</a:t>
            </a:r>
            <a:r>
              <a:rPr lang="en-US" altLang="zh-TW" dirty="0" smtClean="0"/>
              <a:t>xml</a:t>
            </a:r>
            <a:r>
              <a:rPr lang="zh-TW" altLang="en-US" dirty="0" smtClean="0"/>
              <a:t>設定檔即可</a:t>
            </a:r>
            <a:r>
              <a:rPr lang="en-US" altLang="zh-TW" dirty="0" smtClean="0"/>
              <a:t>(</a:t>
            </a:r>
            <a:r>
              <a:rPr lang="zh-TW" altLang="en-US" dirty="0" smtClean="0"/>
              <a:t>要寫在</a:t>
            </a:r>
            <a:r>
              <a:rPr lang="en-US" altLang="zh-TW" dirty="0" smtClean="0"/>
              <a:t>JAVA</a:t>
            </a:r>
            <a:r>
              <a:rPr lang="zh-TW" altLang="en-US" dirty="0" smtClean="0"/>
              <a:t>當然也可以</a:t>
            </a:r>
            <a:r>
              <a:rPr lang="en-US" altLang="zh-TW" dirty="0" smtClean="0"/>
              <a:t>)</a:t>
            </a:r>
          </a:p>
          <a:p>
            <a:pPr marL="0" indent="0">
              <a:buNone/>
            </a:pPr>
            <a:endParaRPr lang="en-US" altLang="zh-TW" dirty="0" smtClean="0"/>
          </a:p>
          <a:p>
            <a:pPr marL="0" indent="0">
              <a:buNone/>
            </a:pPr>
            <a:r>
              <a:rPr lang="zh-TW" altLang="en-US" dirty="0" smtClean="0"/>
              <a:t>缺點</a:t>
            </a:r>
            <a:r>
              <a:rPr lang="en-US" altLang="zh-TW" dirty="0" smtClean="0"/>
              <a:t>:</a:t>
            </a:r>
          </a:p>
          <a:p>
            <a:pPr marL="0" indent="0">
              <a:buNone/>
            </a:pPr>
            <a:r>
              <a:rPr lang="zh-TW" altLang="en-US" dirty="0" smtClean="0"/>
              <a:t>自動配置是個兩面刃</a:t>
            </a:r>
            <a:r>
              <a:rPr lang="en-US" altLang="zh-TW" dirty="0" smtClean="0"/>
              <a:t>,</a:t>
            </a:r>
            <a:r>
              <a:rPr lang="zh-TW" altLang="en-US" dirty="0" smtClean="0"/>
              <a:t>很難去追內部怎麼運作</a:t>
            </a:r>
            <a:r>
              <a:rPr lang="en-US" altLang="zh-TW" dirty="0" smtClean="0"/>
              <a:t>,</a:t>
            </a:r>
            <a:r>
              <a:rPr lang="zh-TW" altLang="en-US" dirty="0" smtClean="0"/>
              <a:t>這是其一</a:t>
            </a:r>
            <a:r>
              <a:rPr lang="en-US" altLang="zh-TW" dirty="0" smtClean="0"/>
              <a:t>,</a:t>
            </a:r>
          </a:p>
          <a:p>
            <a:pPr marL="0" indent="0">
              <a:buNone/>
            </a:pPr>
            <a:r>
              <a:rPr lang="zh-TW" altLang="en-US" dirty="0"/>
              <a:t>第二</a:t>
            </a:r>
            <a:r>
              <a:rPr lang="zh-TW" altLang="en-US" dirty="0" smtClean="0"/>
              <a:t>是</a:t>
            </a:r>
            <a:r>
              <a:rPr lang="en-US" altLang="zh-TW" dirty="0" smtClean="0"/>
              <a:t>starter</a:t>
            </a:r>
            <a:r>
              <a:rPr lang="zh-TW" altLang="en-US" dirty="0" smtClean="0"/>
              <a:t>的包都給你裝配好</a:t>
            </a:r>
            <a:r>
              <a:rPr lang="en-US" altLang="zh-TW" dirty="0" smtClean="0"/>
              <a:t>,</a:t>
            </a:r>
            <a:r>
              <a:rPr lang="zh-TW" altLang="en-US" dirty="0" smtClean="0"/>
              <a:t> 不同的</a:t>
            </a:r>
            <a:r>
              <a:rPr lang="en-US" altLang="zh-TW" dirty="0" smtClean="0"/>
              <a:t>starter</a:t>
            </a:r>
            <a:r>
              <a:rPr lang="zh-TW" altLang="en-US" dirty="0" smtClean="0"/>
              <a:t>裡面可能有相同的依賴包</a:t>
            </a:r>
            <a:r>
              <a:rPr lang="en-US" altLang="zh-TW" dirty="0" smtClean="0"/>
              <a:t>,</a:t>
            </a:r>
            <a:r>
              <a:rPr lang="zh-TW" altLang="en-US" dirty="0" smtClean="0"/>
              <a:t>但是版本不同</a:t>
            </a:r>
            <a:r>
              <a:rPr lang="en-US" altLang="zh-TW" dirty="0" smtClean="0"/>
              <a:t>,</a:t>
            </a:r>
          </a:p>
          <a:p>
            <a:pPr marL="0" indent="0">
              <a:buNone/>
            </a:pPr>
            <a:r>
              <a:rPr lang="zh-TW" altLang="en-US" dirty="0"/>
              <a:t>有時候會</a:t>
            </a:r>
            <a:r>
              <a:rPr lang="zh-TW" altLang="en-US" dirty="0" smtClean="0"/>
              <a:t>衝突</a:t>
            </a:r>
            <a:r>
              <a:rPr lang="en-US" altLang="zh-TW" dirty="0" smtClean="0"/>
              <a:t>,</a:t>
            </a:r>
            <a:r>
              <a:rPr lang="zh-TW" altLang="en-US" dirty="0" smtClean="0"/>
              <a:t>這還得去追依賴引用解決問題</a:t>
            </a:r>
            <a:r>
              <a:rPr lang="en-US" altLang="zh-TW" smtClean="0"/>
              <a:t>.</a:t>
            </a:r>
          </a:p>
          <a:p>
            <a:pPr marL="0" indent="0">
              <a:buNone/>
            </a:pPr>
            <a:endParaRPr lang="en-US" altLang="zh-TW" smtClean="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564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7"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10000" smtClean="0">
                <a:solidFill>
                  <a:schemeClr val="accent2">
                    <a:lumMod val="50000"/>
                  </a:schemeClr>
                </a:solidFill>
              </a:rPr>
              <a:t>Tha</a:t>
            </a:r>
            <a:r>
              <a:rPr lang="en-US" altLang="zh-CN" sz="100" smtClean="0">
                <a:solidFill>
                  <a:schemeClr val="accent2">
                    <a:lumMod val="50000"/>
                  </a:schemeClr>
                </a:solidFill>
              </a:rPr>
              <a:t> </a:t>
            </a:r>
            <a:r>
              <a:rPr lang="en-US" altLang="zh-CN" sz="10000" smtClean="0">
                <a:solidFill>
                  <a:schemeClr val="accent2">
                    <a:lumMod val="50000"/>
                  </a:schemeClr>
                </a:solidFill>
              </a:rPr>
              <a:t>nks</a:t>
            </a:r>
            <a:r>
              <a:rPr lang="en-US" altLang="zh-CN" dirty="0">
                <a:solidFill>
                  <a:schemeClr val="accent2">
                    <a:lumMod val="50000"/>
                  </a:schemeClr>
                </a:solidFill>
              </a:rPr>
              <a:t/>
            </a:r>
            <a:br>
              <a:rPr lang="en-US" altLang="zh-CN" dirty="0">
                <a:solidFill>
                  <a:schemeClr val="accent2">
                    <a:lumMod val="50000"/>
                  </a:schemeClr>
                </a:solidFill>
              </a:rPr>
            </a:br>
            <a:r>
              <a:rPr lang="en-US" altLang="zh-CN" dirty="0">
                <a:solidFill>
                  <a:schemeClr val="accent2">
                    <a:lumMod val="50000"/>
                  </a:schemeClr>
                </a:solidFill>
              </a:rPr>
              <a:t>And Your Slogan Here</a:t>
            </a:r>
            <a:endParaRPr lang="zh-CN" altLang="en-US" dirty="0">
              <a:solidFill>
                <a:schemeClr val="accent2">
                  <a:lumMod val="50000"/>
                </a:schemeClr>
              </a:solidFill>
            </a:endParaRPr>
          </a:p>
        </p:txBody>
      </p:sp>
      <p:sp>
        <p:nvSpPr>
          <p:cNvPr id="7" name="文本占位符 6"/>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文本占位符 5"/>
          <p:cNvSpPr>
            <a:spLocks noGrp="1"/>
          </p:cNvSpPr>
          <p:nvPr>
            <p:ph type="body" sz="quarter" idx="10"/>
          </p:nvPr>
        </p:nvSpPr>
        <p:spPr/>
        <p:txBody>
          <a:bodyPr/>
          <a:lstStyle/>
          <a:p>
            <a:r>
              <a:rPr lang="en-US" altLang="zh-CN" smtClean="0"/>
              <a:t>Spe</a:t>
            </a:r>
            <a:r>
              <a:rPr lang="en-US" altLang="zh-CN" sz="100" smtClean="0"/>
              <a:t> </a:t>
            </a:r>
            <a:r>
              <a:rPr lang="en-US" altLang="zh-CN" smtClean="0"/>
              <a:t>aker </a:t>
            </a:r>
            <a:r>
              <a:rPr lang="en-US" altLang="zh-CN"/>
              <a:t>name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p14="http://schemas.microsoft.com/office/powerpoint/2010/main" xmlns:a16="http://schemas.microsoft.com/office/drawing/2014/main" id="{C0498D3A-B738-48EC-A39C-94C58B88932B}"/>
              </a:ext>
            </a:extLst>
          </p:cNvPr>
          <p:cNvGrpSpPr/>
          <p:nvPr/>
        </p:nvGrpSpPr>
        <p:grpSpPr>
          <a:xfrm>
            <a:off x="757282" y="1700808"/>
            <a:ext cx="10763206" cy="4083608"/>
            <a:chOff x="757282" y="1700808"/>
            <a:chExt cx="10763206"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p14="http://schemas.microsoft.com/office/powerpoint/2010/main" xmlns:a16="http://schemas.microsoft.com/office/drawing/2014/main" id="{A759C196-DA28-4241-ABB5-975367026FE9}"/>
                </a:ext>
              </a:extLst>
            </p:cNvPr>
            <p:cNvGrpSpPr>
              <a:grpSpLocks noChangeAspect="1"/>
            </p:cNvGrpSpPr>
            <p:nvPr/>
          </p:nvGrpSpPr>
          <p:grpSpPr>
            <a:xfrm>
              <a:off x="757282" y="1700808"/>
              <a:ext cx="10763206" cy="4083608"/>
              <a:chOff x="1175743" y="1700808"/>
              <a:chExt cx="10344744" cy="4083608"/>
            </a:xfrm>
          </p:grpSpPr>
          <p:sp>
            <p:nvSpPr>
              <p:cNvPr id="7" name="iṡľïḑè">
                <a:extLst>
                  <a:ext uri="{FF2B5EF4-FFF2-40B4-BE49-F238E27FC236}">
                    <a16:creationId xmlns="" xmlns:p14="http://schemas.microsoft.com/office/powerpoint/2010/main"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TW" altLang="en-US" b="0" dirty="0" smtClean="0">
                    <a:latin typeface="+mn-lt"/>
                    <a:ea typeface="+mn-ea"/>
                    <a:sym typeface="+mn-lt"/>
                  </a:rPr>
                  <a:t>起源</a:t>
                </a:r>
                <a:endParaRPr lang="en-US" altLang="zh-TW" b="0" dirty="0" smtClean="0">
                  <a:latin typeface="+mn-lt"/>
                  <a:ea typeface="+mn-ea"/>
                  <a:sym typeface="+mn-lt"/>
                </a:endParaRPr>
              </a:p>
              <a:p>
                <a:pPr marL="342900" indent="-342900">
                  <a:lnSpc>
                    <a:spcPct val="150000"/>
                  </a:lnSpc>
                  <a:buFont typeface="+mj-lt"/>
                  <a:buAutoNum type="arabicPeriod"/>
                </a:pPr>
                <a:endParaRPr lang="en-US" altLang="zh-CN" b="0" dirty="0" smtClean="0">
                  <a:latin typeface="+mn-lt"/>
                  <a:ea typeface="+mn-ea"/>
                  <a:sym typeface="+mn-lt"/>
                </a:endParaRPr>
              </a:p>
              <a:p>
                <a:pPr marL="342900" indent="-342900">
                  <a:lnSpc>
                    <a:spcPct val="150000"/>
                  </a:lnSpc>
                  <a:buFont typeface="+mj-lt"/>
                  <a:buAutoNum type="arabicPeriod"/>
                </a:pPr>
                <a:r>
                  <a:rPr lang="en-US" altLang="zh-CN" sz="2000" dirty="0" smtClean="0">
                    <a:latin typeface="+mn-lt"/>
                    <a:ea typeface="+mn-ea"/>
                    <a:sym typeface="+mn-lt"/>
                  </a:rPr>
                  <a:t>Spring </a:t>
                </a:r>
                <a:r>
                  <a:rPr lang="zh-TW" altLang="en-US" sz="2000" dirty="0" smtClean="0">
                    <a:latin typeface="+mn-lt"/>
                    <a:ea typeface="+mn-ea"/>
                    <a:sym typeface="+mn-lt"/>
                  </a:rPr>
                  <a:t>觀念</a:t>
                </a:r>
                <a:endParaRPr lang="en-US" altLang="zh-TW" sz="2000" dirty="0" smtClean="0">
                  <a:latin typeface="+mn-lt"/>
                  <a:ea typeface="+mn-ea"/>
                  <a:sym typeface="+mn-lt"/>
                </a:endParaRPr>
              </a:p>
              <a:p>
                <a:pPr marL="342900" indent="-342900">
                  <a:lnSpc>
                    <a:spcPct val="150000"/>
                  </a:lnSpc>
                  <a:buFont typeface="+mj-lt"/>
                  <a:buAutoNum type="arabicPeriod"/>
                </a:pPr>
                <a:endParaRPr lang="en-US" altLang="zh-CN" sz="2000" b="0" dirty="0">
                  <a:latin typeface="+mn-lt"/>
                  <a:ea typeface="+mn-ea"/>
                  <a:sym typeface="+mn-lt"/>
                </a:endParaRPr>
              </a:p>
              <a:p>
                <a:pPr marL="342900" indent="-342900">
                  <a:lnSpc>
                    <a:spcPct val="150000"/>
                  </a:lnSpc>
                  <a:buFont typeface="+mj-lt"/>
                  <a:buAutoNum type="arabicPeriod"/>
                </a:pPr>
                <a:r>
                  <a:rPr lang="en-US" altLang="zh-TW" sz="2400" dirty="0" smtClean="0">
                    <a:latin typeface="+mn-lt"/>
                    <a:ea typeface="+mn-ea"/>
                    <a:sym typeface="+mn-lt"/>
                  </a:rPr>
                  <a:t>Spring boot Framework Introduce</a:t>
                </a:r>
              </a:p>
              <a:p>
                <a:pPr marL="342900" indent="-342900">
                  <a:lnSpc>
                    <a:spcPct val="150000"/>
                  </a:lnSpc>
                  <a:buFont typeface="+mj-lt"/>
                  <a:buAutoNum type="arabicPeriod"/>
                </a:pPr>
                <a:endParaRPr lang="en-US" altLang="zh-TW" sz="2400" dirty="0">
                  <a:latin typeface="+mn-lt"/>
                  <a:ea typeface="+mn-ea"/>
                  <a:sym typeface="+mn-lt"/>
                </a:endParaRPr>
              </a:p>
              <a:p>
                <a:pPr marL="342900" indent="-342900">
                  <a:lnSpc>
                    <a:spcPct val="150000"/>
                  </a:lnSpc>
                  <a:buFont typeface="+mj-lt"/>
                  <a:buAutoNum type="arabicPeriod"/>
                </a:pPr>
                <a:r>
                  <a:rPr lang="zh-TW" altLang="en-US" sz="2400" dirty="0" smtClean="0">
                    <a:latin typeface="+mn-lt"/>
                    <a:ea typeface="+mn-ea"/>
                    <a:sym typeface="+mn-lt"/>
                  </a:rPr>
                  <a:t>總結</a:t>
                </a:r>
                <a:endParaRPr lang="en-US" altLang="zh-TW" sz="2400" dirty="0" smtClean="0">
                  <a:latin typeface="+mn-lt"/>
                  <a:ea typeface="+mn-ea"/>
                  <a:sym typeface="+mn-lt"/>
                </a:endParaRPr>
              </a:p>
              <a:p>
                <a:pPr>
                  <a:lnSpc>
                    <a:spcPct val="150000"/>
                  </a:lnSpc>
                </a:pPr>
                <a:endParaRPr lang="en-US" altLang="zh-CN" sz="1800" b="0" dirty="0" smtClean="0">
                  <a:latin typeface="+mn-lt"/>
                  <a:ea typeface="+mn-ea"/>
                  <a:sym typeface="+mn-lt"/>
                </a:endParaRPr>
              </a:p>
            </p:txBody>
          </p:sp>
          <p:cxnSp>
            <p:nvCxnSpPr>
              <p:cNvPr id="8" name="直接连接符 7">
                <a:extLst>
                  <a:ext uri="{FF2B5EF4-FFF2-40B4-BE49-F238E27FC236}">
                    <a16:creationId xmlns="" xmlns:p14="http://schemas.microsoft.com/office/powerpoint/2010/main"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p14="http://schemas.microsoft.com/office/powerpoint/2010/main"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a:t>
                </a:r>
                <a:r>
                  <a:rPr lang="tr-TR" sz="100" b="1" smtClean="0">
                    <a:solidFill>
                      <a:schemeClr val="accent1"/>
                    </a:solidFill>
                    <a:cs typeface="+mn-ea"/>
                    <a:sym typeface="+mn-lt"/>
                  </a:rPr>
                  <a:t> </a:t>
                </a:r>
                <a:r>
                  <a:rPr lang="tr-TR" sz="2800" b="1" smtClean="0">
                    <a:solidFill>
                      <a:schemeClr val="accent1"/>
                    </a:solidFill>
                    <a:cs typeface="+mn-ea"/>
                    <a:sym typeface="+mn-lt"/>
                  </a:rPr>
                  <a:t>ONTENTS</a:t>
                </a:r>
                <a:endParaRPr lang="tr-TR" sz="2800" b="1" dirty="0">
                  <a:solidFill>
                    <a:schemeClr val="accent1"/>
                  </a:solidFill>
                  <a:cs typeface="+mn-ea"/>
                  <a:sym typeface="+mn-lt"/>
                </a:endParaRPr>
              </a:p>
            </p:txBody>
          </p:sp>
        </p:grpSp>
        <p:sp>
          <p:nvSpPr>
            <p:cNvPr id="10" name="poetry_91022">
              <a:extLst>
                <a:ext uri="{FF2B5EF4-FFF2-40B4-BE49-F238E27FC236}">
                  <a16:creationId xmlns="" xmlns:p14="http://schemas.microsoft.com/office/powerpoint/2010/main"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smtClean="0"/>
              <a:t>起源</a:t>
            </a:r>
            <a:endParaRPr lang="zh-CN" altLang="en-US" dirty="0"/>
          </a:p>
        </p:txBody>
      </p:sp>
      <p:sp>
        <p:nvSpPr>
          <p:cNvPr id="6" name="文本占位符 5"/>
          <p:cNvSpPr>
            <a:spLocks noGrp="1"/>
          </p:cNvSpPr>
          <p:nvPr>
            <p:ph type="body" idx="1"/>
          </p:nvPr>
        </p:nvSpPr>
        <p:spPr/>
        <p:txBody>
          <a:bodyPr/>
          <a:lstStyle/>
          <a:p>
            <a:pPr lvl="0"/>
            <a:r>
              <a:rPr lang="en-US" altLang="zh-CN" dirty="0" smtClean="0"/>
              <a:t>Why </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bg1"/>
                </a:solidFill>
                <a:latin typeface="Impact" panose="020B0806030902050204" pitchFamily="34" charset="0"/>
                <a:cs typeface="Arial" panose="020B0604020202020204" pitchFamily="34" charset="0"/>
              </a:rPr>
              <a:t>/</a:t>
            </a:r>
            <a:r>
              <a:rPr lang="en-US" altLang="zh-CN" sz="100" spc="100" smtClean="0">
                <a:solidFill>
                  <a:schemeClr val="bg1"/>
                </a:solidFill>
                <a:latin typeface="Impact" panose="020B0806030902050204" pitchFamily="34" charset="0"/>
                <a:cs typeface="Arial" panose="020B0604020202020204" pitchFamily="34" charset="0"/>
              </a:rPr>
              <a:t> </a:t>
            </a:r>
            <a:r>
              <a:rPr lang="en-US" altLang="zh-CN" spc="100" smtClean="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请在</a:t>
            </a:r>
            <a:r>
              <a:rPr lang="zh-CN" altLang="en-US" sz="100" smtClean="0"/>
              <a:t> </a:t>
            </a:r>
            <a:r>
              <a:rPr lang="zh-CN" altLang="en-US" smtClean="0"/>
              <a:t>插入菜单</a:t>
            </a:r>
            <a:r>
              <a:rPr lang="en-US" altLang="zh-CN" smtClean="0"/>
              <a:t>—</a:t>
            </a:r>
            <a:r>
              <a:rPr lang="zh-CN" altLang="en-US" smtClean="0"/>
              <a:t>页眉和页脚中修改此文本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smtClean="0"/>
              <a:t>Spring boot </a:t>
            </a:r>
            <a:r>
              <a:rPr lang="zh-TW" altLang="en-US" dirty="0" smtClean="0"/>
              <a:t>起源</a:t>
            </a:r>
            <a:endParaRPr lang="zh-CN" altLang="en-US" dirty="0"/>
          </a:p>
        </p:txBody>
      </p:sp>
      <p:sp>
        <p:nvSpPr>
          <p:cNvPr id="5" name="內容版面配置區 4"/>
          <p:cNvSpPr>
            <a:spLocks noGrp="1"/>
          </p:cNvSpPr>
          <p:nvPr>
            <p:ph sz="quarter" idx="13"/>
          </p:nvPr>
        </p:nvSpPr>
        <p:spPr/>
        <p:txBody>
          <a:bodyPr/>
          <a:lstStyle/>
          <a:p>
            <a:endParaRPr lang="en-US" altLang="zh-TW" dirty="0" smtClean="0"/>
          </a:p>
          <a:p>
            <a:r>
              <a:rPr lang="en-US" altLang="zh-TW" dirty="0" smtClean="0"/>
              <a:t>Rod Johnson, the Author of Spring:</a:t>
            </a:r>
          </a:p>
          <a:p>
            <a:endParaRPr lang="en-US" altLang="zh-TW" dirty="0" smtClean="0"/>
          </a:p>
          <a:p>
            <a:r>
              <a:rPr lang="en-US" altLang="zh-TW" dirty="0" smtClean="0"/>
              <a:t> </a:t>
            </a:r>
            <a:r>
              <a:rPr lang="en-US" altLang="zh-CN" dirty="0" smtClean="0"/>
              <a:t>2002</a:t>
            </a:r>
            <a:r>
              <a:rPr lang="zh-CN" altLang="en-US" dirty="0" smtClean="0"/>
              <a:t>年</a:t>
            </a:r>
            <a:r>
              <a:rPr lang="en-US" altLang="zh-CN" dirty="0" smtClean="0"/>
              <a:t>10</a:t>
            </a:r>
            <a:r>
              <a:rPr lang="zh-CN" altLang="en-US" dirty="0" smtClean="0"/>
              <a:t>月寫了一本書</a:t>
            </a:r>
            <a:r>
              <a:rPr lang="en-US" altLang="zh-CN" dirty="0" smtClean="0"/>
              <a:t>《</a:t>
            </a:r>
            <a:r>
              <a:rPr lang="en-US" altLang="zh-CN" dirty="0"/>
              <a:t>Expert One-on-One J2EE</a:t>
            </a:r>
            <a:r>
              <a:rPr lang="en-US" altLang="zh-CN" dirty="0" smtClean="0"/>
              <a:t>》</a:t>
            </a:r>
            <a:r>
              <a:rPr lang="zh-CN" altLang="en-US" dirty="0" smtClean="0"/>
              <a:t>，介紹了當時</a:t>
            </a:r>
            <a:r>
              <a:rPr lang="en-US" altLang="zh-CN" dirty="0" smtClean="0"/>
              <a:t>Java </a:t>
            </a:r>
            <a:r>
              <a:rPr lang="zh-CN" altLang="en-US" dirty="0" smtClean="0"/>
              <a:t>企業應用程式開發的情況，並指出了</a:t>
            </a:r>
            <a:r>
              <a:rPr lang="en-US" altLang="zh-CN" dirty="0" err="1" smtClean="0"/>
              <a:t>JavaEE</a:t>
            </a:r>
            <a:r>
              <a:rPr lang="zh-CN" altLang="en-US" dirty="0"/>
              <a:t>和</a:t>
            </a:r>
            <a:r>
              <a:rPr lang="en-US" altLang="zh-CN" dirty="0" smtClean="0"/>
              <a:t>EJB</a:t>
            </a:r>
            <a:r>
              <a:rPr lang="zh-CN" altLang="en-US" dirty="0" smtClean="0"/>
              <a:t>組件框架中存在的一些主要缺陷。在這本書中，他提出了</a:t>
            </a:r>
            <a:r>
              <a:rPr lang="zh-CN" altLang="en-US" dirty="0" smtClean="0">
                <a:solidFill>
                  <a:srgbClr val="FF0000"/>
                </a:solidFill>
              </a:rPr>
              <a:t>一個基於普通</a:t>
            </a:r>
            <a:r>
              <a:rPr lang="en-US" altLang="zh-CN" dirty="0" smtClean="0">
                <a:solidFill>
                  <a:srgbClr val="FF0000"/>
                </a:solidFill>
              </a:rPr>
              <a:t>Java</a:t>
            </a:r>
            <a:r>
              <a:rPr lang="zh-CN" altLang="en-US" dirty="0" smtClean="0">
                <a:solidFill>
                  <a:srgbClr val="FF0000"/>
                </a:solidFill>
              </a:rPr>
              <a:t>類和依賴注入的更簡單的解決方案</a:t>
            </a:r>
            <a:r>
              <a:rPr lang="zh-CN" altLang="en-US" dirty="0" smtClean="0"/>
              <a:t>。 </a:t>
            </a:r>
            <a:r>
              <a:rPr lang="en-US" altLang="zh-CN" dirty="0" smtClean="0">
                <a:sym typeface="Wingdings" panose="05000000000000000000" pitchFamily="2" charset="2"/>
              </a:rPr>
              <a:t> Spring framework</a:t>
            </a:r>
          </a:p>
          <a:p>
            <a:endParaRPr lang="en-US" altLang="zh-CN" dirty="0">
              <a:sym typeface="Wingdings" panose="05000000000000000000" pitchFamily="2" charset="2"/>
            </a:endParaRPr>
          </a:p>
          <a:p>
            <a:r>
              <a:rPr lang="en-US" altLang="zh-CN" b="1" dirty="0" smtClean="0">
                <a:solidFill>
                  <a:srgbClr val="FF0000"/>
                </a:solidFill>
              </a:rPr>
              <a:t>Spring</a:t>
            </a:r>
            <a:r>
              <a:rPr lang="zh-TW" altLang="en-US" b="1" dirty="0">
                <a:solidFill>
                  <a:srgbClr val="FF0000"/>
                </a:solidFill>
              </a:rPr>
              <a:t> </a:t>
            </a:r>
            <a:r>
              <a:rPr lang="zh-TW" altLang="en-US" b="1" dirty="0" smtClean="0">
                <a:solidFill>
                  <a:srgbClr val="FF0000"/>
                </a:solidFill>
              </a:rPr>
              <a:t>討人厭</a:t>
            </a:r>
            <a:r>
              <a:rPr lang="zh-CN" altLang="en-US" b="1" dirty="0" smtClean="0">
                <a:solidFill>
                  <a:srgbClr val="FF0000"/>
                </a:solidFill>
              </a:rPr>
              <a:t>的一點就是大量的</a:t>
            </a:r>
            <a:r>
              <a:rPr lang="en-US" altLang="zh-CN" b="1" dirty="0" smtClean="0">
                <a:solidFill>
                  <a:srgbClr val="FF0000"/>
                </a:solidFill>
              </a:rPr>
              <a:t>XML</a:t>
            </a:r>
            <a:r>
              <a:rPr lang="zh-CN" altLang="en-US" b="1" dirty="0" smtClean="0">
                <a:solidFill>
                  <a:srgbClr val="FF0000"/>
                </a:solidFill>
              </a:rPr>
              <a:t>配置以及複雜的依賴管理</a:t>
            </a:r>
            <a:endParaRPr lang="en-US" altLang="zh-CN" dirty="0" smtClean="0">
              <a:solidFill>
                <a:srgbClr val="FF0000"/>
              </a:solidFill>
            </a:endParaRPr>
          </a:p>
          <a:p>
            <a:endParaRPr lang="en-US" altLang="zh-TW" dirty="0" smtClean="0"/>
          </a:p>
          <a:p>
            <a:r>
              <a:rPr lang="en-US" altLang="zh-TW" dirty="0" smtClean="0">
                <a:sym typeface="Wingdings" panose="05000000000000000000" pitchFamily="2" charset="2"/>
              </a:rPr>
              <a:t> Spring boot </a:t>
            </a:r>
            <a:r>
              <a:rPr lang="zh-TW" altLang="en-US" dirty="0" smtClean="0">
                <a:sym typeface="Wingdings" panose="05000000000000000000" pitchFamily="2" charset="2"/>
              </a:rPr>
              <a:t>改善此一缺點</a:t>
            </a:r>
            <a:endParaRPr lang="en-US" altLang="zh-TW" dirty="0" smtClean="0">
              <a:sym typeface="Wingdings" panose="05000000000000000000" pitchFamily="2" charset="2"/>
            </a:endParaRPr>
          </a:p>
          <a:p>
            <a:endParaRPr lang="en-US" altLang="zh-TW" dirty="0">
              <a:sym typeface="Wingdings" panose="05000000000000000000" pitchFamily="2" charset="2"/>
            </a:endParaRPr>
          </a:p>
          <a:p>
            <a:r>
              <a:rPr lang="en-US" altLang="zh-TW" dirty="0" smtClean="0">
                <a:sym typeface="Wingdings" panose="05000000000000000000" pitchFamily="2" charset="2"/>
              </a:rPr>
              <a:t>(</a:t>
            </a:r>
            <a:r>
              <a:rPr lang="en-US" altLang="zh-TW" dirty="0"/>
              <a:t>Spring Boot</a:t>
            </a:r>
            <a:r>
              <a:rPr lang="zh-TW" altLang="en-US" dirty="0"/>
              <a:t>是由</a:t>
            </a:r>
            <a:r>
              <a:rPr lang="en-US" altLang="zh-TW" dirty="0" smtClean="0"/>
              <a:t>Pivotal</a:t>
            </a:r>
            <a:r>
              <a:rPr lang="zh-TW" altLang="en-US" dirty="0" smtClean="0"/>
              <a:t>團隊提供的全新框架</a:t>
            </a:r>
            <a:r>
              <a:rPr lang="en-US" altLang="zh-TW" dirty="0" smtClean="0">
                <a:sym typeface="Wingdings" panose="05000000000000000000" pitchFamily="2" charset="2"/>
              </a:rPr>
              <a:t>)</a:t>
            </a:r>
            <a:endParaRPr lang="en-US" altLang="zh-TW" dirty="0"/>
          </a:p>
          <a:p>
            <a:r>
              <a:rPr lang="en-US" altLang="zh-TW" dirty="0" smtClean="0">
                <a:sym typeface="Wingdings" panose="05000000000000000000" pitchFamily="2" charset="2"/>
              </a:rPr>
              <a:t> </a:t>
            </a:r>
            <a:r>
              <a:rPr lang="en-US" altLang="zh-TW" dirty="0"/>
              <a:t>A popular </a:t>
            </a:r>
            <a:r>
              <a:rPr lang="en-US" altLang="zh-TW" dirty="0" smtClean="0"/>
              <a:t>framework </a:t>
            </a:r>
            <a:r>
              <a:rPr lang="en-US" altLang="zh-TW" dirty="0"/>
              <a:t>for SSM(Spring</a:t>
            </a:r>
            <a:r>
              <a:rPr lang="en-US" altLang="zh-TW" dirty="0" smtClean="0"/>
              <a:t>, Spring MVC(Web), </a:t>
            </a:r>
            <a:r>
              <a:rPr lang="en-US" altLang="zh-TW" dirty="0" err="1" smtClean="0"/>
              <a:t>MyBatis</a:t>
            </a:r>
            <a:r>
              <a:rPr lang="en-US" altLang="zh-TW" dirty="0" smtClean="0"/>
              <a:t>(ORM) )</a:t>
            </a:r>
            <a:endParaRPr lang="en-US" altLang="zh-TW" dirty="0"/>
          </a:p>
          <a:p>
            <a:endParaRPr lang="en-US" altLang="zh-TW" dirty="0" smtClean="0"/>
          </a:p>
          <a:p>
            <a:endParaRPr lang="en-US" altLang="zh-TW" dirty="0"/>
          </a:p>
        </p:txBody>
      </p:sp>
    </p:spTree>
    <p:custDataLst>
      <p:tags r:id="rId1"/>
    </p:custDataLst>
    <p:extLst>
      <p:ext uri="{BB962C8B-B14F-4D97-AF65-F5344CB8AC3E}">
        <p14:creationId xmlns:p14="http://schemas.microsoft.com/office/powerpoint/2010/main" val="128281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Spring </a:t>
            </a:r>
            <a:r>
              <a:rPr lang="zh-TW" altLang="en-US" dirty="0" smtClean="0"/>
              <a:t>觀念</a:t>
            </a:r>
            <a:endParaRPr lang="zh-CN" altLang="en-US" dirty="0"/>
          </a:p>
        </p:txBody>
      </p:sp>
      <p:sp>
        <p:nvSpPr>
          <p:cNvPr id="6" name="文本占位符 5"/>
          <p:cNvSpPr>
            <a:spLocks noGrp="1"/>
          </p:cNvSpPr>
          <p:nvPr>
            <p:ph type="body" idx="1"/>
          </p:nvPr>
        </p:nvSpPr>
        <p:spPr/>
        <p:txBody>
          <a:bodyPr/>
          <a:lstStyle/>
          <a:p>
            <a:pPr lvl="0"/>
            <a:r>
              <a:rPr lang="en-US" altLang="zh-CN" dirty="0" smtClean="0"/>
              <a:t>What is it ?</a:t>
            </a:r>
          </a:p>
          <a:p>
            <a:pPr lvl="0"/>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2636995" y="2984045"/>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bg1"/>
                </a:solidFill>
                <a:latin typeface="Impact" panose="020B0806030902050204" pitchFamily="34" charset="0"/>
                <a:cs typeface="Arial" panose="020B0604020202020204" pitchFamily="34" charset="0"/>
              </a:rPr>
              <a:t>/</a:t>
            </a:r>
            <a:r>
              <a:rPr lang="en-US" altLang="zh-CN" sz="100" spc="100" dirty="0" smtClean="0">
                <a:solidFill>
                  <a:schemeClr val="bg1"/>
                </a:solidFill>
                <a:latin typeface="Impact" panose="020B0806030902050204" pitchFamily="34" charset="0"/>
                <a:cs typeface="Arial" panose="020B0604020202020204" pitchFamily="34" charset="0"/>
              </a:rPr>
              <a:t> </a:t>
            </a:r>
            <a:r>
              <a:rPr lang="en-US" altLang="zh-CN" spc="100" dirty="0" smtClean="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2772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核心概念</a:t>
            </a:r>
            <a:endParaRPr lang="zh-TW" altLang="en-US" dirty="0"/>
          </a:p>
        </p:txBody>
      </p:sp>
      <p:sp>
        <p:nvSpPr>
          <p:cNvPr id="6" name="內容版面配置區 5"/>
          <p:cNvSpPr>
            <a:spLocks noGrp="1"/>
          </p:cNvSpPr>
          <p:nvPr>
            <p:ph sz="quarter" idx="13"/>
          </p:nvPr>
        </p:nvSpPr>
        <p:spPr/>
        <p:txBody>
          <a:bodyPr/>
          <a:lstStyle/>
          <a:p>
            <a:r>
              <a:rPr lang="zh-CN" altLang="en-US" dirty="0"/>
              <a:t>約定優於配置</a:t>
            </a:r>
            <a:r>
              <a:rPr lang="zh-TW" altLang="en-US" dirty="0"/>
              <a:t>（</a:t>
            </a:r>
            <a:r>
              <a:rPr lang="en-US" altLang="zh-TW" dirty="0"/>
              <a:t>Convention </a:t>
            </a:r>
            <a:r>
              <a:rPr lang="en-US" altLang="zh-TW" dirty="0" smtClean="0"/>
              <a:t>Over </a:t>
            </a:r>
            <a:r>
              <a:rPr lang="en-US" altLang="zh-TW" dirty="0"/>
              <a:t>Configuration</a:t>
            </a:r>
            <a:r>
              <a:rPr lang="zh-TW" altLang="en-US" dirty="0" smtClean="0"/>
              <a:t>）</a:t>
            </a:r>
            <a:endParaRPr lang="en-US" altLang="zh-TW" dirty="0" smtClean="0"/>
          </a:p>
          <a:p>
            <a:r>
              <a:rPr lang="zh-CN" altLang="en-US" dirty="0" smtClean="0"/>
              <a:t>本質是說，開發人員僅需規定應用中不符約定的部分。例如，如果模型中有個名為</a:t>
            </a:r>
            <a:r>
              <a:rPr lang="en-US" altLang="zh-CN" dirty="0" smtClean="0"/>
              <a:t>User</a:t>
            </a:r>
            <a:r>
              <a:rPr lang="zh-CN" altLang="en-US" dirty="0" smtClean="0"/>
              <a:t>的類，那麼資料庫中對應的表就會默認命名為</a:t>
            </a:r>
            <a:r>
              <a:rPr lang="en-US" altLang="zh-CN" dirty="0" smtClean="0"/>
              <a:t>user</a:t>
            </a:r>
            <a:r>
              <a:rPr lang="zh-CN" altLang="en-US" dirty="0" smtClean="0"/>
              <a:t>。只有在偏離這一約定時，例如將該表命名為“</a:t>
            </a:r>
            <a:r>
              <a:rPr lang="en-US" altLang="zh-CN" dirty="0" err="1" smtClean="0"/>
              <a:t>user_info</a:t>
            </a:r>
            <a:r>
              <a:rPr lang="en-US" altLang="zh-CN" dirty="0" smtClean="0"/>
              <a:t>”</a:t>
            </a:r>
            <a:r>
              <a:rPr lang="zh-CN" altLang="en-US" dirty="0" smtClean="0"/>
              <a:t>，才需寫有關這個名字的配置。</a:t>
            </a:r>
            <a:endParaRPr lang="en-US" altLang="zh-CN" dirty="0" smtClean="0"/>
          </a:p>
          <a:p>
            <a:endParaRPr lang="en-US" altLang="zh-TW" dirty="0"/>
          </a:p>
          <a:p>
            <a:r>
              <a:rPr lang="en-US" altLang="zh-CN" dirty="0"/>
              <a:t>Spring </a:t>
            </a:r>
            <a:r>
              <a:rPr lang="en-US" altLang="zh-CN" dirty="0" err="1" smtClean="0"/>
              <a:t>BootJPA</a:t>
            </a:r>
            <a:r>
              <a:rPr lang="zh-CN" altLang="en-US" dirty="0" smtClean="0"/>
              <a:t>就是約定優於配置</a:t>
            </a:r>
            <a:r>
              <a:rPr lang="zh-TW" altLang="en-US" dirty="0" smtClean="0"/>
              <a:t>的一個實現</a:t>
            </a:r>
            <a:r>
              <a:rPr lang="en-US" altLang="zh-TW" dirty="0"/>
              <a:t>:</a:t>
            </a:r>
            <a:endParaRPr lang="en-US" altLang="zh-CN" dirty="0" smtClean="0"/>
          </a:p>
          <a:p>
            <a:r>
              <a:rPr lang="zh-CN" altLang="en-US" dirty="0" smtClean="0"/>
              <a:t>不需要關注表結構，我們約定類名即是表名，屬性名即是表的欄位，</a:t>
            </a:r>
            <a:r>
              <a:rPr lang="en-US" altLang="zh-CN" dirty="0" smtClean="0"/>
              <a:t>String </a:t>
            </a:r>
            <a:r>
              <a:rPr lang="zh-CN" altLang="en-US" dirty="0" smtClean="0"/>
              <a:t>對應</a:t>
            </a:r>
            <a:r>
              <a:rPr lang="en-US" altLang="zh-CN" dirty="0" smtClean="0"/>
              <a:t>varchar</a:t>
            </a:r>
            <a:r>
              <a:rPr lang="zh-CN" altLang="en-US" dirty="0"/>
              <a:t>，</a:t>
            </a:r>
            <a:r>
              <a:rPr lang="en-US" altLang="zh-CN" dirty="0"/>
              <a:t>long </a:t>
            </a:r>
            <a:r>
              <a:rPr lang="zh-CN" altLang="en-US" dirty="0" smtClean="0"/>
              <a:t>對應</a:t>
            </a:r>
            <a:r>
              <a:rPr lang="en-US" altLang="zh-CN" dirty="0" err="1" smtClean="0"/>
              <a:t>bigint</a:t>
            </a:r>
            <a:r>
              <a:rPr lang="zh-CN" altLang="en-US" dirty="0" smtClean="0"/>
              <a:t>，只有需要一些特殊要求的屬性，我們再單獨進行配置，按照這個約定我們可以將以前的工作大大的簡化。</a:t>
            </a:r>
            <a:endParaRPr lang="en-US" altLang="zh-CN" dirty="0" smtClean="0"/>
          </a:p>
          <a:p>
            <a:pPr marL="0" indent="0">
              <a:buNone/>
            </a:pPr>
            <a:endParaRPr lang="en-US" altLang="zh-TW" dirty="0" smtClean="0"/>
          </a:p>
          <a:p>
            <a:pPr>
              <a:buFont typeface="Wingdings"/>
              <a:buChar char="è"/>
            </a:pPr>
            <a:r>
              <a:rPr lang="zh-TW" altLang="en-US" sz="2000" b="1" dirty="0" smtClean="0">
                <a:solidFill>
                  <a:srgbClr val="FF0000"/>
                </a:solidFill>
                <a:sym typeface="Wingdings" panose="05000000000000000000" pitchFamily="2" charset="2"/>
              </a:rPr>
              <a:t>自動配置大部分的設定</a:t>
            </a:r>
            <a:r>
              <a:rPr lang="en-US" altLang="zh-TW"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除了因環境或客製化而改變的需開發者自行寫入像</a:t>
            </a:r>
            <a:r>
              <a:rPr lang="en-US" altLang="zh-TW" sz="2000" b="1" dirty="0" smtClean="0">
                <a:solidFill>
                  <a:srgbClr val="FF0000"/>
                </a:solidFill>
                <a:sym typeface="Wingdings" panose="05000000000000000000" pitchFamily="2" charset="2"/>
              </a:rPr>
              <a:t>properties, </a:t>
            </a:r>
            <a:r>
              <a:rPr lang="en-US" altLang="zh-TW" sz="2000" b="1" dirty="0" err="1" smtClean="0">
                <a:solidFill>
                  <a:srgbClr val="FF0000"/>
                </a:solidFill>
                <a:sym typeface="Wingdings" panose="05000000000000000000" pitchFamily="2" charset="2"/>
              </a:rPr>
              <a:t>yml</a:t>
            </a:r>
            <a:r>
              <a:rPr lang="zh-TW" altLang="en-US" sz="2000" b="1" dirty="0" smtClean="0">
                <a:solidFill>
                  <a:srgbClr val="FF0000"/>
                </a:solidFill>
                <a:sym typeface="Wingdings" panose="05000000000000000000" pitchFamily="2" charset="2"/>
              </a:rPr>
              <a:t>的設定檔</a:t>
            </a:r>
            <a:r>
              <a:rPr lang="en-US" altLang="zh-TW" sz="2000" b="1" dirty="0" smtClean="0">
                <a:solidFill>
                  <a:srgbClr val="FF0000"/>
                </a:solidFill>
                <a:sym typeface="Wingdings" panose="05000000000000000000" pitchFamily="2" charset="2"/>
              </a:rPr>
              <a:t>.</a:t>
            </a:r>
          </a:p>
          <a:p>
            <a:pPr>
              <a:buFont typeface="Wingdings"/>
              <a:buChar char="è"/>
            </a:pPr>
            <a:endParaRPr lang="zh-TW" altLang="en-US" sz="2000" b="1" dirty="0">
              <a:solidFill>
                <a:srgbClr val="FF0000"/>
              </a:solidFill>
            </a:endParaRPr>
          </a:p>
        </p:txBody>
      </p:sp>
    </p:spTree>
    <p:extLst>
      <p:ext uri="{BB962C8B-B14F-4D97-AF65-F5344CB8AC3E}">
        <p14:creationId xmlns:p14="http://schemas.microsoft.com/office/powerpoint/2010/main" val="2525832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IOC</a:t>
            </a:r>
            <a:r>
              <a:rPr lang="zh-TW" altLang="en-US" dirty="0"/>
              <a:t> </a:t>
            </a:r>
            <a:r>
              <a:rPr lang="en-US" altLang="zh-TW" dirty="0" smtClean="0"/>
              <a:t>Concept (</a:t>
            </a:r>
            <a:r>
              <a:rPr lang="en-US" altLang="zh-TW" dirty="0"/>
              <a:t>Inversion Of Control</a:t>
            </a:r>
            <a:r>
              <a:rPr lang="en-US" altLang="zh-TW" dirty="0" smtClean="0"/>
              <a:t>)</a:t>
            </a:r>
            <a:endParaRPr lang="zh-TW" altLang="en-US" dirty="0"/>
          </a:p>
        </p:txBody>
      </p:sp>
      <p:sp>
        <p:nvSpPr>
          <p:cNvPr id="6" name="內容版面配置區 5"/>
          <p:cNvSpPr>
            <a:spLocks noGrp="1"/>
          </p:cNvSpPr>
          <p:nvPr>
            <p:ph sz="quarter" idx="13"/>
          </p:nvPr>
        </p:nvSpPr>
        <p:spPr/>
        <p:txBody>
          <a:bodyPr>
            <a:normAutofit/>
          </a:bodyPr>
          <a:lstStyle/>
          <a:p>
            <a:pPr marL="0" indent="0">
              <a:buNone/>
            </a:pPr>
            <a:r>
              <a:rPr lang="zh-CN" altLang="en-US" sz="2000" b="1" dirty="0" smtClean="0"/>
              <a:t>在</a:t>
            </a:r>
            <a:r>
              <a:rPr lang="zh-TW" altLang="en-US" sz="2000" b="1" dirty="0" smtClean="0"/>
              <a:t>一般</a:t>
            </a:r>
            <a:r>
              <a:rPr lang="zh-CN" altLang="en-US" sz="2000" b="1" dirty="0" smtClean="0"/>
              <a:t>的程式設計，我們直接在物件內部通過 </a:t>
            </a:r>
            <a:r>
              <a:rPr lang="en-US" altLang="zh-CN" sz="2000" b="1" dirty="0" smtClean="0"/>
              <a:t>new </a:t>
            </a:r>
            <a:r>
              <a:rPr lang="zh-CN" altLang="en-US" sz="2000" b="1" dirty="0" smtClean="0"/>
              <a:t>來創建物件，是程式主動去創建依賴物件；而在 </a:t>
            </a:r>
            <a:r>
              <a:rPr lang="en-US" altLang="zh-CN" sz="2000" b="1" dirty="0" smtClean="0"/>
              <a:t>Spring </a:t>
            </a:r>
            <a:r>
              <a:rPr lang="zh-CN" altLang="en-US" sz="2000" b="1" dirty="0" smtClean="0"/>
              <a:t>中有專門的一個容器來創建和管理這些物件，並將物件依賴的其他物件注入到該物件中，這個容器我們一般稱為 </a:t>
            </a:r>
            <a:r>
              <a:rPr lang="en-US" altLang="zh-CN" sz="2000" b="1" dirty="0" err="1" smtClean="0"/>
              <a:t>IoC</a:t>
            </a:r>
            <a:r>
              <a:rPr lang="en-US" altLang="zh-CN" sz="2000" b="1" dirty="0" smtClean="0"/>
              <a:t> </a:t>
            </a:r>
            <a:r>
              <a:rPr lang="zh-CN" altLang="en-US" sz="2000" b="1" dirty="0"/>
              <a:t>容器</a:t>
            </a:r>
            <a:r>
              <a:rPr lang="zh-CN" altLang="en-US" sz="2000" b="1" dirty="0" smtClean="0"/>
              <a:t>。</a:t>
            </a:r>
            <a:endParaRPr lang="en-US" altLang="zh-CN" sz="2000" b="1" dirty="0" smtClean="0"/>
          </a:p>
          <a:p>
            <a:pPr marL="0" indent="0">
              <a:buNone/>
            </a:pPr>
            <a:r>
              <a:rPr lang="en-US" altLang="zh-CN" sz="2000" b="1" dirty="0" smtClean="0">
                <a:solidFill>
                  <a:srgbClr val="FF0000"/>
                </a:solidFill>
              </a:rPr>
              <a:t>------------------</a:t>
            </a:r>
            <a:r>
              <a:rPr lang="en-US" altLang="zh-CN" sz="2000" b="1" dirty="0">
                <a:solidFill>
                  <a:srgbClr val="FF0000"/>
                </a:solidFill>
                <a:sym typeface="Wingdings" panose="05000000000000000000" pitchFamily="2" charset="2"/>
              </a:rPr>
              <a:t> </a:t>
            </a:r>
            <a:r>
              <a:rPr lang="en-US" altLang="zh-CN" sz="2000" b="1" dirty="0" smtClean="0">
                <a:solidFill>
                  <a:srgbClr val="FF0000"/>
                </a:solidFill>
                <a:sym typeface="Wingdings" panose="05000000000000000000" pitchFamily="2" charset="2"/>
              </a:rPr>
              <a:t>&gt; ex: @</a:t>
            </a:r>
            <a:r>
              <a:rPr lang="en-US" altLang="zh-CN" sz="2000" b="1" dirty="0" err="1" smtClean="0">
                <a:solidFill>
                  <a:srgbClr val="FF0000"/>
                </a:solidFill>
                <a:sym typeface="Wingdings" panose="05000000000000000000" pitchFamily="2" charset="2"/>
              </a:rPr>
              <a:t>Autowired</a:t>
            </a:r>
            <a:r>
              <a:rPr lang="en-US" altLang="zh-CN" sz="2000" b="1" dirty="0" smtClean="0">
                <a:solidFill>
                  <a:srgbClr val="FF0000"/>
                </a:solidFill>
                <a:sym typeface="Wingdings" panose="05000000000000000000" pitchFamily="2" charset="2"/>
              </a:rPr>
              <a:t> </a:t>
            </a:r>
            <a:endParaRPr lang="en-US" altLang="zh-CN" sz="2000" b="1" dirty="0">
              <a:solidFill>
                <a:srgbClr val="FF0000"/>
              </a:solidFill>
            </a:endParaRPr>
          </a:p>
          <a:p>
            <a:pPr marL="0" indent="0">
              <a:buNone/>
            </a:pPr>
            <a:r>
              <a:rPr lang="zh-CN" altLang="en-US" sz="2000" b="1" dirty="0" smtClean="0"/>
              <a:t>所有的類的創建、銷毀都由 </a:t>
            </a:r>
            <a:r>
              <a:rPr lang="en-US" altLang="zh-CN" sz="2000" b="1" dirty="0" smtClean="0"/>
              <a:t>Spring </a:t>
            </a:r>
            <a:r>
              <a:rPr lang="zh-CN" altLang="en-US" sz="2000" b="1" dirty="0" smtClean="0"/>
              <a:t>來控制，也就是說控制物件生存週期的不再是引用它的物件，而是 </a:t>
            </a:r>
            <a:r>
              <a:rPr lang="en-US" altLang="zh-CN" sz="2000" b="1" dirty="0" smtClean="0"/>
              <a:t>Spring</a:t>
            </a:r>
            <a:r>
              <a:rPr lang="zh-CN" altLang="en-US" sz="2000" b="1" dirty="0" smtClean="0"/>
              <a:t>。對於某個具體的物件而言，以前是它控制其他物件，現在是所有物件都被 </a:t>
            </a:r>
            <a:r>
              <a:rPr lang="en-US" altLang="zh-CN" sz="2000" b="1" dirty="0" smtClean="0"/>
              <a:t>Spring </a:t>
            </a:r>
            <a:r>
              <a:rPr lang="zh-CN" altLang="en-US" sz="2000" b="1" dirty="0" smtClean="0"/>
              <a:t>控制，所以這叫控制反轉。</a:t>
            </a:r>
            <a:endParaRPr lang="zh-CN" altLang="en-US" sz="2000" b="1" dirty="0"/>
          </a:p>
        </p:txBody>
      </p:sp>
      <p:pic>
        <p:nvPicPr>
          <p:cNvPr id="4098" name="Picture 2" descr="D:\2021_work_item\2021_Spring_Cloud_ReParctice\Spring_boot_introduce_Deep\img\io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763" y="3190875"/>
            <a:ext cx="50768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528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a:p>
          <a:p>
            <a:pPr marL="0" indent="0">
              <a:buNone/>
            </a:pPr>
            <a:endParaRPr lang="zh-CN" altLang="en-US" sz="20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287" y="1481130"/>
            <a:ext cx="532447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4791075"/>
            <a:ext cx="54483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716048" y="2739501"/>
            <a:ext cx="415498" cy="369332"/>
          </a:xfrm>
          <a:prstGeom prst="rect">
            <a:avLst/>
          </a:prstGeom>
          <a:noFill/>
        </p:spPr>
        <p:txBody>
          <a:bodyPr wrap="none" rtlCol="0">
            <a:spAutoFit/>
          </a:bodyPr>
          <a:lstStyle/>
          <a:p>
            <a:r>
              <a:rPr lang="en-US" altLang="zh-TW" dirty="0" smtClean="0"/>
              <a:t>DI</a:t>
            </a:r>
            <a:endParaRPr lang="zh-TW" altLang="en-US" dirty="0"/>
          </a:p>
        </p:txBody>
      </p:sp>
      <p:sp>
        <p:nvSpPr>
          <p:cNvPr id="11" name="文字方塊 10"/>
          <p:cNvSpPr txBox="1"/>
          <p:nvPr/>
        </p:nvSpPr>
        <p:spPr>
          <a:xfrm>
            <a:off x="1369799" y="5324475"/>
            <a:ext cx="1107996" cy="369332"/>
          </a:xfrm>
          <a:prstGeom prst="rect">
            <a:avLst/>
          </a:prstGeom>
          <a:noFill/>
        </p:spPr>
        <p:txBody>
          <a:bodyPr wrap="none" rtlCol="0">
            <a:spAutoFit/>
          </a:bodyPr>
          <a:lstStyle/>
          <a:p>
            <a:r>
              <a:rPr lang="zh-TW" altLang="en-US" dirty="0" smtClean="0"/>
              <a:t>傳統方式</a:t>
            </a:r>
            <a:endParaRPr lang="zh-TW" altLang="en-US" dirty="0"/>
          </a:p>
        </p:txBody>
      </p:sp>
    </p:spTree>
    <p:extLst>
      <p:ext uri="{BB962C8B-B14F-4D97-AF65-F5344CB8AC3E}">
        <p14:creationId xmlns:p14="http://schemas.microsoft.com/office/powerpoint/2010/main" val="1369042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4" name="投影片編號版面配置區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標題 4"/>
          <p:cNvSpPr>
            <a:spLocks noGrp="1"/>
          </p:cNvSpPr>
          <p:nvPr>
            <p:ph type="title"/>
          </p:nvPr>
        </p:nvSpPr>
        <p:spPr/>
        <p:txBody>
          <a:bodyPr/>
          <a:lstStyle/>
          <a:p>
            <a:r>
              <a:rPr lang="en-US" altLang="zh-TW" dirty="0" smtClean="0"/>
              <a:t>2.Spring –</a:t>
            </a:r>
            <a:r>
              <a:rPr lang="zh-TW" altLang="en-US" dirty="0" smtClean="0"/>
              <a:t> </a:t>
            </a:r>
            <a:r>
              <a:rPr lang="en-US" altLang="zh-TW" dirty="0" smtClean="0"/>
              <a:t>DI (</a:t>
            </a:r>
            <a:r>
              <a:rPr lang="en-US" altLang="zh-TW" dirty="0"/>
              <a:t>Dependency Injection</a:t>
            </a:r>
            <a:r>
              <a:rPr lang="en-US" altLang="zh-TW" dirty="0" smtClean="0"/>
              <a:t>) IOC</a:t>
            </a:r>
            <a:r>
              <a:rPr lang="zh-TW" altLang="en-US" dirty="0" smtClean="0"/>
              <a:t>的一種實現</a:t>
            </a:r>
            <a:endParaRPr lang="zh-TW" altLang="en-US" dirty="0"/>
          </a:p>
        </p:txBody>
      </p:sp>
      <p:sp>
        <p:nvSpPr>
          <p:cNvPr id="6" name="內容版面配置區 5"/>
          <p:cNvSpPr>
            <a:spLocks noGrp="1"/>
          </p:cNvSpPr>
          <p:nvPr>
            <p:ph sz="quarter" idx="13"/>
          </p:nvPr>
        </p:nvSpPr>
        <p:spPr/>
        <p:txBody>
          <a:bodyPr>
            <a:normAutofit/>
          </a:bodyPr>
          <a:lstStyle/>
          <a:p>
            <a:pPr marL="0" indent="0">
              <a:buNone/>
            </a:pPr>
            <a:endParaRPr lang="it-IT" altLang="zh-CN" sz="2000" b="1" dirty="0" smtClean="0"/>
          </a:p>
          <a:p>
            <a:r>
              <a:rPr lang="zh-TW" altLang="en-US" sz="2000" dirty="0" smtClean="0"/>
              <a:t>依賴注入</a:t>
            </a:r>
            <a:r>
              <a:rPr lang="en-US" altLang="zh-TW" sz="2000" dirty="0" smtClean="0"/>
              <a:t>DI</a:t>
            </a:r>
            <a:r>
              <a:rPr lang="zh-TW" altLang="en-US" sz="2000" dirty="0" smtClean="0"/>
              <a:t>是指程式運行過程中，若需要調用另一個物件協助時，無須在</a:t>
            </a:r>
            <a:r>
              <a:rPr lang="en-US" altLang="zh-TW" sz="2000" dirty="0" smtClean="0"/>
              <a:t>code</a:t>
            </a:r>
            <a:r>
              <a:rPr lang="zh-TW" altLang="en-US" sz="2000" dirty="0" smtClean="0"/>
              <a:t>中創建被調用者，而是依賴於外部容器，由外部容器創建後傳遞給程式。</a:t>
            </a:r>
            <a:endParaRPr lang="en-US" altLang="zh-TW" sz="2000" dirty="0" smtClean="0"/>
          </a:p>
          <a:p>
            <a:r>
              <a:rPr lang="zh-TW" altLang="en-US" sz="2000" dirty="0" smtClean="0"/>
              <a:t>依賴注入是</a:t>
            </a:r>
            <a:r>
              <a:rPr lang="en-US" altLang="zh-TW" sz="2000" dirty="0" smtClean="0"/>
              <a:t>spring</a:t>
            </a:r>
            <a:r>
              <a:rPr lang="zh-TW" altLang="en-US" sz="2000" dirty="0" smtClean="0"/>
              <a:t>用到的的解耦方式。依賴注入讓</a:t>
            </a:r>
            <a:r>
              <a:rPr lang="en-US" altLang="zh-TW" sz="2000" dirty="0" smtClean="0"/>
              <a:t>Spring</a:t>
            </a:r>
            <a:r>
              <a:rPr lang="zh-TW" altLang="en-US" sz="2000" dirty="0"/>
              <a:t>的</a:t>
            </a:r>
            <a:r>
              <a:rPr lang="en-US" altLang="zh-TW" sz="2000" dirty="0" smtClean="0"/>
              <a:t>Bean</a:t>
            </a:r>
            <a:r>
              <a:rPr lang="zh-TW" altLang="en-US" sz="2000" dirty="0" smtClean="0"/>
              <a:t>之間以設定檔的方式組織在一起，而不是以硬編碼的方式耦合在一起的。</a:t>
            </a:r>
            <a:endParaRPr lang="en-US" altLang="zh-TW" sz="2000" dirty="0"/>
          </a:p>
          <a:p>
            <a:pPr marL="0" indent="0">
              <a:buNone/>
            </a:pPr>
            <a:endParaRPr lang="it-IT" altLang="zh-CN" sz="2000" b="1" dirty="0" smtClean="0"/>
          </a:p>
          <a:p>
            <a:r>
              <a:rPr lang="en-US" altLang="zh-CN" sz="2000" b="1" dirty="0" smtClean="0">
                <a:solidFill>
                  <a:srgbClr val="FF0000"/>
                </a:solidFill>
                <a:sym typeface="Wingdings" panose="05000000000000000000" pitchFamily="2" charset="2"/>
              </a:rPr>
              <a:t></a:t>
            </a:r>
            <a:r>
              <a:rPr lang="zh-TW" altLang="en-US" sz="2000" b="1" dirty="0" smtClean="0">
                <a:solidFill>
                  <a:srgbClr val="FF0000"/>
                </a:solidFill>
                <a:sym typeface="Wingdings" panose="05000000000000000000" pitchFamily="2" charset="2"/>
              </a:rPr>
              <a:t> 缺點 系統複雜時 該設定檔也變得難以維護</a:t>
            </a:r>
            <a:endParaRPr lang="it-IT" altLang="zh-CN" sz="2000" b="1" dirty="0" smtClean="0">
              <a:solidFill>
                <a:srgbClr val="FF0000"/>
              </a:solidFill>
            </a:endParaRPr>
          </a:p>
          <a:p>
            <a:pPr marL="0" indent="0">
              <a:buNone/>
            </a:pPr>
            <a:endParaRPr lang="it-IT" altLang="zh-CN" sz="2000" b="1" dirty="0"/>
          </a:p>
          <a:p>
            <a:pPr marL="0" indent="0">
              <a:buNone/>
            </a:pPr>
            <a:endParaRPr lang="zh-CN" altLang="en-US" sz="2000" b="1" dirty="0"/>
          </a:p>
        </p:txBody>
      </p:sp>
    </p:spTree>
    <p:extLst>
      <p:ext uri="{BB962C8B-B14F-4D97-AF65-F5344CB8AC3E}">
        <p14:creationId xmlns:p14="http://schemas.microsoft.com/office/powerpoint/2010/main" val="19587165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718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CE5D47"/>
    </a:accent1>
    <a:accent2>
      <a:srgbClr val="B13D24"/>
    </a:accent2>
    <a:accent3>
      <a:srgbClr val="742B1C"/>
    </a:accent3>
    <a:accent4>
      <a:srgbClr val="CDD9E7"/>
    </a:accent4>
    <a:accent5>
      <a:srgbClr val="4C150C"/>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424</TotalTime>
  <Words>1486</Words>
  <Application>Microsoft Office PowerPoint</Application>
  <PresentationFormat>自訂</PresentationFormat>
  <Paragraphs>148</Paragraphs>
  <Slides>19</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19</vt:i4>
      </vt:variant>
    </vt:vector>
  </HeadingPairs>
  <TitlesOfParts>
    <vt:vector size="21" baseType="lpstr">
      <vt:lpstr>主题5</vt:lpstr>
      <vt:lpstr>think-cell Slide</vt:lpstr>
      <vt:lpstr>Spring Boot Introduce</vt:lpstr>
      <vt:lpstr>PowerPoint 簡報</vt:lpstr>
      <vt:lpstr>起源</vt:lpstr>
      <vt:lpstr>Spring boot 起源</vt:lpstr>
      <vt:lpstr>Spring 觀念</vt:lpstr>
      <vt:lpstr>2.Spring – 核心概念</vt:lpstr>
      <vt:lpstr>2.Spring – IOC Concept (Inversion Of Control)</vt:lpstr>
      <vt:lpstr>2.Spring – DI (Dependency Injection) IOC的一種實現</vt:lpstr>
      <vt:lpstr>2.Spring – DI (Dependency Injection) IOC的一種實現</vt:lpstr>
      <vt:lpstr>Spring boot introduce</vt:lpstr>
      <vt:lpstr>3.Spring boot – Introduce</vt:lpstr>
      <vt:lpstr>Spring boot – Auto configure</vt:lpstr>
      <vt:lpstr>3.Spring boot – Starter</vt:lpstr>
      <vt:lpstr>3.Spring boot – Starter</vt:lpstr>
      <vt:lpstr>3.Spring boot – Starter</vt:lpstr>
      <vt:lpstr>4. Spring boot – Aop Introduce</vt:lpstr>
      <vt:lpstr>PowerPoint 簡報</vt:lpstr>
      <vt:lpstr>總結</vt:lpstr>
      <vt:lpstr>Tha nks And Your Slogan Here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62</cp:revision>
  <cp:lastPrinted>2019-04-27T16:00:00Z</cp:lastPrinted>
  <dcterms:created xsi:type="dcterms:W3CDTF">2019-04-27T16:00:00Z</dcterms:created>
  <dcterms:modified xsi:type="dcterms:W3CDTF">2021-06-03T07:10:23Z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