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69" r:id="rId3"/>
    <p:sldId id="258" r:id="rId4"/>
    <p:sldId id="270" r:id="rId5"/>
    <p:sldId id="280" r:id="rId6"/>
    <p:sldId id="281" r:id="rId7"/>
    <p:sldId id="282" r:id="rId8"/>
    <p:sldId id="283" r:id="rId9"/>
    <p:sldId id="284" r:id="rId10"/>
    <p:sldId id="261" r:id="rId11"/>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6182" autoAdjust="0"/>
  </p:normalViewPr>
  <p:slideViewPr>
    <p:cSldViewPr snapToGrid="0">
      <p:cViewPr>
        <p:scale>
          <a:sx n="100" d="100"/>
          <a:sy n="100" d="100"/>
        </p:scale>
        <p:origin x="-2418" y="-150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2021/6/2</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a14="http://schemas.microsoft.com/office/drawing/2010/main" xmlns=""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a16="http://schemas.microsoft.com/office/drawing/2014/main" xmlns:p14="http://schemas.microsoft.com/office/powerpoint/2010/main" xmlns:a14="http://schemas.microsoft.com/office/drawing/2010/main" xmlns=""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xmlns:p14="http://schemas.microsoft.com/office/powerpoint/2010/main" xmlns:a14="http://schemas.microsoft.com/office/drawing/2010/main" xmlns=""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xmlns:p14="http://schemas.microsoft.com/office/powerpoint/2010/main" xmlns:a14="http://schemas.microsoft.com/office/drawing/2010/main" xmlns=""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xmlns:p14="http://schemas.microsoft.com/office/powerpoint/2010/main" xmlns=""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p14="http://schemas.microsoft.com/office/powerpoint/2010/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p14="http://schemas.microsoft.com/office/powerpoint/2010/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p14="http://schemas.microsoft.com/office/powerpoint/2010/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p14="http://schemas.microsoft.com/office/powerpoint/2010/main" xmlns:a14="http://schemas.microsoft.com/office/drawing/2010/main" xmlns=""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a16="http://schemas.microsoft.com/office/drawing/2014/main" xmlns:p14="http://schemas.microsoft.com/office/powerpoint/2010/main" xmlns:a14="http://schemas.microsoft.com/office/drawing/2010/main" xmlns=""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xmlns:p14="http://schemas.microsoft.com/office/powerpoint/2010/main" xmlns:a14="http://schemas.microsoft.com/office/drawing/2010/main" xmlns=""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a16="http://schemas.microsoft.com/office/drawing/2014/main" xmlns:p14="http://schemas.microsoft.com/office/powerpoint/2010/main" xmlns:a14="http://schemas.microsoft.com/office/drawing/2010/main" xmlns=""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p14="http://schemas.microsoft.com/office/powerpoint/2010/main" xmlns:a14="http://schemas.microsoft.com/office/drawing/2010/main" xmlns=""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p15="http://schemas.microsoft.com/office/powerpoint/2012/main" xmlns:p14="http://schemas.microsoft.com/office/powerpoint/2010/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xmlns:p15="http://schemas.microsoft.com/office/powerpoint/2012/main" xmlns:p14="http://schemas.microsoft.com/office/powerpoint/2010/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xmlns:p15="http://schemas.microsoft.com/office/powerpoint/2012/main" xmlns:p14="http://schemas.microsoft.com/office/powerpoint/2010/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vmlDrawing" Target="../drawings/vmlDrawing2.vml"/><Relationship Id="rId1" Type="http://schemas.openxmlformats.org/officeDocument/2006/relationships/themeOverride" Target="../theme/themeOverride5.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9"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en-US" altLang="zh-CN" spc="3000" dirty="0" smtClean="0">
                <a:solidFill>
                  <a:schemeClr val="accent1"/>
                </a:solidFill>
              </a:rPr>
              <a:t>Spring Cloud</a:t>
            </a:r>
            <a:endParaRPr lang="en-US" altLang="zh-CN" spc="3000" dirty="0">
              <a:solidFill>
                <a:schemeClr val="accent1"/>
              </a:solidFill>
            </a:endParaRPr>
          </a:p>
        </p:txBody>
      </p:sp>
      <p:sp>
        <p:nvSpPr>
          <p:cNvPr id="4" name="标题 3"/>
          <p:cNvSpPr>
            <a:spLocks noGrp="1"/>
          </p:cNvSpPr>
          <p:nvPr>
            <p:ph type="ctrTitle"/>
          </p:nvPr>
        </p:nvSpPr>
        <p:spPr/>
        <p:txBody>
          <a:bodyPr/>
          <a:lstStyle/>
          <a:p>
            <a:r>
              <a:rPr lang="en-US" altLang="zh-CN" sz="3200" b="0" dirty="0" smtClean="0"/>
              <a:t>Spring Boot Introduce</a:t>
            </a:r>
            <a:endParaRPr lang="zh-CN" altLang="en-US" dirty="0"/>
          </a:p>
        </p:txBody>
      </p:sp>
      <p:sp>
        <p:nvSpPr>
          <p:cNvPr id="6" name="文本占位符 5"/>
          <p:cNvSpPr>
            <a:spLocks noGrp="1"/>
          </p:cNvSpPr>
          <p:nvPr>
            <p:ph type="body" sz="quarter" idx="10"/>
          </p:nvPr>
        </p:nvSpPr>
        <p:spPr/>
        <p:txBody>
          <a:bodyPr/>
          <a:lstStyle/>
          <a:p>
            <a:r>
              <a:rPr lang="en-US" altLang="zh-CN" dirty="0" smtClean="0">
                <a:solidFill>
                  <a:schemeClr val="accent3"/>
                </a:solidFill>
              </a:rPr>
              <a:t>Sean. </a:t>
            </a:r>
            <a:r>
              <a:rPr lang="en-US" altLang="zh-CN" dirty="0" smtClean="0">
                <a:solidFill>
                  <a:schemeClr val="accent3"/>
                </a:solidFill>
              </a:rPr>
              <a:t>Senior Engineer</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endParaRPr lang="en-US" altLang="en-US" dirty="0">
              <a:solidFill>
                <a:schemeClr val="accent3"/>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7"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smtClean="0">
                <a:solidFill>
                  <a:schemeClr val="accent2">
                    <a:lumMod val="50000"/>
                  </a:schemeClr>
                </a:solidFill>
              </a:rPr>
              <a:t>Tha</a:t>
            </a:r>
            <a:r>
              <a:rPr lang="en-US" altLang="zh-CN" sz="100" smtClean="0">
                <a:solidFill>
                  <a:schemeClr val="accent2">
                    <a:lumMod val="50000"/>
                  </a:schemeClr>
                </a:solidFill>
              </a:rPr>
              <a:t> </a:t>
            </a:r>
            <a:r>
              <a:rPr lang="en-US" altLang="zh-CN" sz="10000" smtClean="0">
                <a:solidFill>
                  <a:schemeClr val="accent2">
                    <a:lumMod val="50000"/>
                  </a:schemeClr>
                </a:solidFill>
              </a:rPr>
              <a:t>nks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a:solidFill>
                  <a:schemeClr val="accent2">
                    <a:lumMod val="50000"/>
                  </a:schemeClr>
                </a:solidFill>
              </a:rPr>
              <a:t>And Your Slogan Here</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文本占位符 5"/>
          <p:cNvSpPr>
            <a:spLocks noGrp="1"/>
          </p:cNvSpPr>
          <p:nvPr>
            <p:ph type="body" sz="quarter" idx="10"/>
          </p:nvPr>
        </p:nvSpPr>
        <p:spPr/>
        <p:txBody>
          <a:bodyPr/>
          <a:lstStyle/>
          <a:p>
            <a:r>
              <a:rPr lang="en-US" altLang="zh-CN" smtClean="0"/>
              <a:t>Spe</a:t>
            </a:r>
            <a:r>
              <a:rPr lang="en-US" altLang="zh-CN" sz="100" smtClean="0"/>
              <a:t> </a:t>
            </a:r>
            <a:r>
              <a:rPr lang="en-US" altLang="zh-CN" smtClean="0"/>
              <a:t>aker </a:t>
            </a:r>
            <a:r>
              <a:rPr lang="en-US" altLang="zh-CN"/>
              <a:t>name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 id="{C0498D3A-B738-48EC-A39C-94C58B88932B}"/>
              </a:ext>
            </a:extLst>
          </p:cNvPr>
          <p:cNvGrpSpPr/>
          <p:nvPr/>
        </p:nvGrpSpPr>
        <p:grpSpPr>
          <a:xfrm>
            <a:off x="757282" y="1700808"/>
            <a:ext cx="10763206" cy="4083608"/>
            <a:chOff x="757282" y="1700808"/>
            <a:chExt cx="10763206"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 id="{A759C196-DA28-4241-ABB5-975367026FE9}"/>
                </a:ext>
              </a:extLst>
            </p:cNvPr>
            <p:cNvGrpSpPr>
              <a:grpSpLocks noChangeAspect="1"/>
            </p:cNvGrpSpPr>
            <p:nvPr/>
          </p:nvGrpSpPr>
          <p:grpSpPr>
            <a:xfrm>
              <a:off x="757282" y="1700808"/>
              <a:ext cx="10763206" cy="4083608"/>
              <a:chOff x="1175743" y="1700808"/>
              <a:chExt cx="10344744" cy="4083608"/>
            </a:xfrm>
          </p:grpSpPr>
          <p:sp>
            <p:nvSpPr>
              <p:cNvPr id="7" name="iṡľïḑè">
                <a:extLst>
                  <a:ext uri="{FF2B5EF4-FFF2-40B4-BE49-F238E27FC236}">
                    <a16:creationId xmlns:a16="http://schemas.microsoft.com/office/drawing/2014/main" xmlns:p14="http://schemas.microsoft.com/office/powerpoint/2010/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起源</a:t>
                </a:r>
                <a:endParaRPr lang="en-US" altLang="zh-TW" b="0" dirty="0" smtClean="0">
                  <a:latin typeface="+mn-lt"/>
                  <a:ea typeface="+mn-ea"/>
                  <a:sym typeface="+mn-lt"/>
                </a:endParaRPr>
              </a:p>
              <a:p>
                <a:pPr marL="342900" indent="-342900">
                  <a:lnSpc>
                    <a:spcPct val="150000"/>
                  </a:lnSpc>
                  <a:buFont typeface="+mj-lt"/>
                  <a:buAutoNum type="arabicPeriod"/>
                </a:pPr>
                <a:endParaRPr lang="en-US" altLang="zh-CN" b="0" dirty="0">
                  <a:latin typeface="+mn-lt"/>
                  <a:ea typeface="+mn-ea"/>
                  <a:sym typeface="+mn-lt"/>
                </a:endParaRPr>
              </a:p>
              <a:p>
                <a:pPr marL="342900" indent="-342900">
                  <a:lnSpc>
                    <a:spcPct val="150000"/>
                  </a:lnSpc>
                  <a:buFont typeface="+mj-lt"/>
                  <a:buAutoNum type="arabicPeriod"/>
                </a:pPr>
                <a:r>
                  <a:rPr lang="zh-TW" altLang="en-US" sz="3200" b="0" dirty="0" smtClean="0">
                    <a:latin typeface="+mn-lt"/>
                    <a:ea typeface="+mn-ea"/>
                    <a:sym typeface="+mn-lt"/>
                  </a:rPr>
                  <a:t>核心</a:t>
                </a:r>
                <a:endParaRPr lang="en-US" altLang="zh-TW" sz="3200" b="0" dirty="0" smtClean="0">
                  <a:latin typeface="+mn-lt"/>
                  <a:ea typeface="+mn-ea"/>
                  <a:sym typeface="+mn-lt"/>
                </a:endParaRPr>
              </a:p>
              <a:p>
                <a:pPr marL="342900" indent="-342900">
                  <a:lnSpc>
                    <a:spcPct val="150000"/>
                  </a:lnSpc>
                  <a:buFont typeface="+mj-lt"/>
                  <a:buAutoNum type="arabicPeriod"/>
                </a:pPr>
                <a:endParaRPr lang="en-US" altLang="zh-TW" sz="1800" b="0" dirty="0" smtClean="0">
                  <a:latin typeface="+mn-lt"/>
                  <a:ea typeface="+mn-ea"/>
                  <a:sym typeface="+mn-lt"/>
                </a:endParaRPr>
              </a:p>
              <a:p>
                <a:pPr marL="342900" indent="-342900">
                  <a:lnSpc>
                    <a:spcPct val="150000"/>
                  </a:lnSpc>
                  <a:buFont typeface="+mj-lt"/>
                  <a:buAutoNum type="arabicPeriod"/>
                </a:pPr>
                <a:r>
                  <a:rPr lang="en-US" altLang="zh-CN" sz="2400" b="0" dirty="0" smtClean="0">
                    <a:latin typeface="+mn-lt"/>
                    <a:ea typeface="+mn-ea"/>
                    <a:sym typeface="+mn-lt"/>
                  </a:rPr>
                  <a:t> Example</a:t>
                </a:r>
              </a:p>
              <a:p>
                <a:pPr marL="342900" indent="-342900">
                  <a:lnSpc>
                    <a:spcPct val="150000"/>
                  </a:lnSpc>
                  <a:buFont typeface="+mj-lt"/>
                  <a:buAutoNum type="arabicPeriod"/>
                </a:pPr>
                <a:endParaRPr lang="en-US" altLang="zh-CN" sz="1800" b="0" dirty="0" smtClean="0">
                  <a:latin typeface="+mn-lt"/>
                  <a:ea typeface="+mn-ea"/>
                  <a:sym typeface="+mn-lt"/>
                </a:endParaRPr>
              </a:p>
              <a:p>
                <a:pPr marL="342900" indent="-342900">
                  <a:lnSpc>
                    <a:spcPct val="150000"/>
                  </a:lnSpc>
                  <a:buFont typeface="+mj-lt"/>
                  <a:buAutoNum type="arabicPeriod"/>
                </a:pPr>
                <a:r>
                  <a:rPr lang="zh-TW" altLang="en-US" b="0" dirty="0" smtClean="0">
                    <a:latin typeface="+mn-lt"/>
                    <a:ea typeface="+mn-ea"/>
                    <a:sym typeface="+mn-lt"/>
                  </a:rPr>
                  <a:t>總結 </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xmlns:p14="http://schemas.microsoft.com/office/powerpoint/2010/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p14="http://schemas.microsoft.com/office/powerpoint/2010/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a:t>
                </a:r>
                <a:r>
                  <a:rPr lang="tr-TR" sz="100" b="1" smtClean="0">
                    <a:solidFill>
                      <a:schemeClr val="accent1"/>
                    </a:solidFill>
                    <a:cs typeface="+mn-ea"/>
                    <a:sym typeface="+mn-lt"/>
                  </a:rPr>
                  <a:t> </a:t>
                </a:r>
                <a:r>
                  <a:rPr lang="tr-TR" sz="2800" b="1" smtClean="0">
                    <a:solidFill>
                      <a:schemeClr val="accent1"/>
                    </a:solidFill>
                    <a:cs typeface="+mn-ea"/>
                    <a:sym typeface="+mn-lt"/>
                  </a:rPr>
                  <a:t>ONTENTS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xmlns:p14="http://schemas.microsoft.com/office/powerpoint/2010/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smtClean="0"/>
              <a:t>起源</a:t>
            </a:r>
            <a:endParaRPr lang="zh-CN" altLang="en-US" dirty="0"/>
          </a:p>
        </p:txBody>
      </p:sp>
      <p:sp>
        <p:nvSpPr>
          <p:cNvPr id="6" name="文本占位符 5"/>
          <p:cNvSpPr>
            <a:spLocks noGrp="1"/>
          </p:cNvSpPr>
          <p:nvPr>
            <p:ph type="body" idx="1"/>
          </p:nvPr>
        </p:nvSpPr>
        <p:spPr/>
        <p:txBody>
          <a:bodyPr/>
          <a:lstStyle/>
          <a:p>
            <a:pPr lvl="0"/>
            <a:r>
              <a:rPr lang="en-US" altLang="zh-CN" dirty="0" smtClean="0"/>
              <a:t>Why </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bg1"/>
                </a:solidFill>
                <a:latin typeface="Impact" panose="020B0806030902050204" pitchFamily="34" charset="0"/>
                <a:cs typeface="Arial" panose="020B0604020202020204" pitchFamily="34" charset="0"/>
              </a:rPr>
              <a:t>/</a:t>
            </a:r>
            <a:r>
              <a:rPr lang="en-US" altLang="zh-CN" sz="100" spc="100" smtClean="0">
                <a:solidFill>
                  <a:schemeClr val="bg1"/>
                </a:solidFill>
                <a:latin typeface="Impact" panose="020B0806030902050204" pitchFamily="34" charset="0"/>
                <a:cs typeface="Arial" panose="020B0604020202020204" pitchFamily="34" charset="0"/>
              </a:rPr>
              <a:t> </a:t>
            </a:r>
            <a:r>
              <a:rPr lang="en-US" altLang="zh-CN" spc="10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请</a:t>
            </a:r>
            <a:r>
              <a:rPr lang="zh-CN" altLang="en-US" smtClean="0"/>
              <a:t>在</a:t>
            </a:r>
            <a:r>
              <a:rPr lang="zh-CN" altLang="en-US" sz="100" smtClean="0"/>
              <a:t> </a:t>
            </a:r>
            <a:r>
              <a:rPr lang="zh-CN" altLang="en-US" smtClean="0"/>
              <a:t>插入</a:t>
            </a:r>
            <a:r>
              <a:rPr lang="zh-CN" altLang="en-US" smtClean="0"/>
              <a:t>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smtClean="0"/>
              <a:t>Spring boot </a:t>
            </a:r>
            <a:r>
              <a:rPr lang="zh-TW" altLang="en-US" dirty="0" smtClean="0"/>
              <a:t>起源</a:t>
            </a:r>
            <a:endParaRPr lang="zh-CN" altLang="en-US" dirty="0"/>
          </a:p>
        </p:txBody>
      </p:sp>
      <p:sp>
        <p:nvSpPr>
          <p:cNvPr id="5" name="內容版面配置區 4"/>
          <p:cNvSpPr>
            <a:spLocks noGrp="1"/>
          </p:cNvSpPr>
          <p:nvPr>
            <p:ph sz="quarter" idx="13"/>
          </p:nvPr>
        </p:nvSpPr>
        <p:spPr/>
        <p:txBody>
          <a:bodyPr/>
          <a:lstStyle/>
          <a:p>
            <a:endParaRPr lang="en-US" altLang="zh-TW" dirty="0" smtClean="0"/>
          </a:p>
          <a:p>
            <a:r>
              <a:rPr lang="en-US" altLang="zh-TW" dirty="0" smtClean="0"/>
              <a:t>Rod Johnson, the Author of Spring:</a:t>
            </a:r>
          </a:p>
          <a:p>
            <a:endParaRPr lang="en-US" altLang="zh-TW" dirty="0" smtClean="0"/>
          </a:p>
          <a:p>
            <a:r>
              <a:rPr lang="en-US" altLang="zh-TW" dirty="0" smtClean="0"/>
              <a:t> </a:t>
            </a:r>
            <a:r>
              <a:rPr lang="en-US" altLang="zh-CN" dirty="0" smtClean="0"/>
              <a:t>2002</a:t>
            </a:r>
            <a:r>
              <a:rPr lang="zh-CN" altLang="en-US" dirty="0" smtClean="0"/>
              <a:t>年</a:t>
            </a:r>
            <a:r>
              <a:rPr lang="en-US" altLang="zh-CN" dirty="0" smtClean="0"/>
              <a:t>10</a:t>
            </a:r>
            <a:r>
              <a:rPr lang="zh-CN" altLang="en-US" dirty="0" smtClean="0"/>
              <a:t>月寫了一本書</a:t>
            </a:r>
            <a:r>
              <a:rPr lang="en-US" altLang="zh-CN" dirty="0" smtClean="0"/>
              <a:t>《</a:t>
            </a:r>
            <a:r>
              <a:rPr lang="en-US" altLang="zh-CN" dirty="0"/>
              <a:t>Expert One-on-One J2EE</a:t>
            </a:r>
            <a:r>
              <a:rPr lang="en-US" altLang="zh-CN" dirty="0" smtClean="0"/>
              <a:t>》</a:t>
            </a:r>
            <a:r>
              <a:rPr lang="zh-CN" altLang="en-US" dirty="0" smtClean="0"/>
              <a:t>，介紹了當時</a:t>
            </a:r>
            <a:r>
              <a:rPr lang="en-US" altLang="zh-CN" dirty="0" smtClean="0"/>
              <a:t>Java </a:t>
            </a:r>
            <a:r>
              <a:rPr lang="zh-CN" altLang="en-US" dirty="0" smtClean="0"/>
              <a:t>企業應用程式開發的情況，並指出了</a:t>
            </a:r>
            <a:r>
              <a:rPr lang="en-US" altLang="zh-CN" dirty="0" err="1" smtClean="0"/>
              <a:t>JavaEE</a:t>
            </a:r>
            <a:r>
              <a:rPr lang="zh-CN" altLang="en-US" dirty="0"/>
              <a:t>和</a:t>
            </a:r>
            <a:r>
              <a:rPr lang="en-US" altLang="zh-CN" dirty="0" smtClean="0"/>
              <a:t>EJB</a:t>
            </a:r>
            <a:r>
              <a:rPr lang="zh-CN" altLang="en-US" dirty="0" smtClean="0"/>
              <a:t>組件框架中存在的一些主要缺陷。在這本書中，他提出了</a:t>
            </a:r>
            <a:r>
              <a:rPr lang="zh-CN" altLang="en-US" dirty="0" smtClean="0">
                <a:solidFill>
                  <a:srgbClr val="FF0000"/>
                </a:solidFill>
              </a:rPr>
              <a:t>一個基於普通</a:t>
            </a:r>
            <a:r>
              <a:rPr lang="en-US" altLang="zh-CN" dirty="0" smtClean="0">
                <a:solidFill>
                  <a:srgbClr val="FF0000"/>
                </a:solidFill>
              </a:rPr>
              <a:t>Java</a:t>
            </a:r>
            <a:r>
              <a:rPr lang="zh-CN" altLang="en-US" dirty="0" smtClean="0">
                <a:solidFill>
                  <a:srgbClr val="FF0000"/>
                </a:solidFill>
              </a:rPr>
              <a:t>類和依賴注入的更簡單的解決方案</a:t>
            </a:r>
            <a:r>
              <a:rPr lang="zh-CN" altLang="en-US" dirty="0" smtClean="0"/>
              <a:t>。 </a:t>
            </a:r>
            <a:r>
              <a:rPr lang="en-US" altLang="zh-CN" dirty="0" smtClean="0">
                <a:sym typeface="Wingdings" panose="05000000000000000000" pitchFamily="2" charset="2"/>
              </a:rPr>
              <a:t> Spring framework</a:t>
            </a:r>
          </a:p>
          <a:p>
            <a:endParaRPr lang="en-US" altLang="zh-CN" dirty="0">
              <a:sym typeface="Wingdings" panose="05000000000000000000" pitchFamily="2" charset="2"/>
            </a:endParaRPr>
          </a:p>
          <a:p>
            <a:r>
              <a:rPr lang="en-US" altLang="zh-CN" b="1" dirty="0">
                <a:solidFill>
                  <a:srgbClr val="FF0000"/>
                </a:solidFill>
              </a:rPr>
              <a:t>Spring</a:t>
            </a:r>
            <a:r>
              <a:rPr lang="zh-CN" altLang="en-US" b="1" dirty="0">
                <a:solidFill>
                  <a:srgbClr val="FF0000"/>
                </a:solidFill>
              </a:rPr>
              <a:t>平台饱受非议的一点就是大量的</a:t>
            </a:r>
            <a:r>
              <a:rPr lang="en-US" altLang="zh-CN" b="1" dirty="0">
                <a:solidFill>
                  <a:srgbClr val="FF0000"/>
                </a:solidFill>
              </a:rPr>
              <a:t>XML</a:t>
            </a:r>
            <a:r>
              <a:rPr lang="zh-CN" altLang="en-US" b="1" dirty="0">
                <a:solidFill>
                  <a:srgbClr val="FF0000"/>
                </a:solidFill>
              </a:rPr>
              <a:t>配置以及复杂的依赖管理</a:t>
            </a:r>
            <a:endParaRPr lang="en-US" altLang="zh-CN" dirty="0" smtClean="0">
              <a:solidFill>
                <a:srgbClr val="FF0000"/>
              </a:solidFill>
            </a:endParaRPr>
          </a:p>
          <a:p>
            <a:endParaRPr lang="en-US" altLang="zh-TW" dirty="0" smtClean="0"/>
          </a:p>
          <a:p>
            <a:r>
              <a:rPr lang="en-US" altLang="zh-TW" dirty="0" smtClean="0">
                <a:sym typeface="Wingdings" panose="05000000000000000000" pitchFamily="2" charset="2"/>
              </a:rPr>
              <a:t> Spring boot </a:t>
            </a:r>
            <a:r>
              <a:rPr lang="zh-TW" altLang="en-US" dirty="0" smtClean="0">
                <a:sym typeface="Wingdings" panose="05000000000000000000" pitchFamily="2" charset="2"/>
              </a:rPr>
              <a:t>改善此一缺點</a:t>
            </a:r>
            <a:endParaRPr lang="en-US" altLang="zh-TW" dirty="0" smtClean="0">
              <a:sym typeface="Wingdings" panose="05000000000000000000" pitchFamily="2" charset="2"/>
            </a:endParaRPr>
          </a:p>
          <a:p>
            <a:endParaRPr lang="en-US" altLang="zh-TW" dirty="0">
              <a:sym typeface="Wingdings" panose="05000000000000000000" pitchFamily="2" charset="2"/>
            </a:endParaRPr>
          </a:p>
          <a:p>
            <a:r>
              <a:rPr lang="en-US" altLang="zh-TW" dirty="0" smtClean="0">
                <a:sym typeface="Wingdings" panose="05000000000000000000" pitchFamily="2" charset="2"/>
              </a:rPr>
              <a:t>(</a:t>
            </a:r>
            <a:r>
              <a:rPr lang="en-US" altLang="zh-TW" dirty="0"/>
              <a:t>Spring Boot</a:t>
            </a:r>
            <a:r>
              <a:rPr lang="zh-TW" altLang="en-US" dirty="0"/>
              <a:t>是由</a:t>
            </a:r>
            <a:r>
              <a:rPr lang="en-US" altLang="zh-TW" dirty="0" smtClean="0"/>
              <a:t>Pivotal</a:t>
            </a:r>
            <a:r>
              <a:rPr lang="zh-TW" altLang="en-US" dirty="0" smtClean="0"/>
              <a:t>團隊提供的全新框架</a:t>
            </a:r>
            <a:r>
              <a:rPr lang="en-US" altLang="zh-TW" dirty="0" smtClean="0">
                <a:sym typeface="Wingdings" panose="05000000000000000000" pitchFamily="2" charset="2"/>
              </a:rPr>
              <a:t>)</a:t>
            </a:r>
            <a:endParaRPr lang="en-US" altLang="zh-TW" dirty="0"/>
          </a:p>
          <a:p>
            <a:r>
              <a:rPr lang="en-US" altLang="zh-TW" dirty="0" smtClean="0">
                <a:sym typeface="Wingdings" panose="05000000000000000000" pitchFamily="2" charset="2"/>
              </a:rPr>
              <a:t> </a:t>
            </a:r>
            <a:r>
              <a:rPr lang="en-US" altLang="zh-TW" dirty="0"/>
              <a:t>A popular </a:t>
            </a:r>
            <a:r>
              <a:rPr lang="en-US" altLang="zh-TW" dirty="0" smtClean="0"/>
              <a:t>framework </a:t>
            </a:r>
            <a:r>
              <a:rPr lang="en-US" altLang="zh-TW" dirty="0"/>
              <a:t>for SSM(Spring</a:t>
            </a:r>
            <a:r>
              <a:rPr lang="en-US" altLang="zh-TW" dirty="0" smtClean="0"/>
              <a:t>, Spring MVC(Web), </a:t>
            </a:r>
            <a:r>
              <a:rPr lang="en-US" altLang="zh-TW" dirty="0" err="1" smtClean="0"/>
              <a:t>MyBatis</a:t>
            </a:r>
            <a:r>
              <a:rPr lang="en-US" altLang="zh-TW" dirty="0" smtClean="0"/>
              <a:t>(ORM) )</a:t>
            </a:r>
            <a:endParaRPr lang="en-US" altLang="zh-TW" dirty="0"/>
          </a:p>
          <a:p>
            <a:endParaRPr lang="en-US" altLang="zh-TW" dirty="0" smtClean="0"/>
          </a:p>
          <a:p>
            <a:endParaRPr lang="en-US" altLang="zh-TW" dirty="0"/>
          </a:p>
        </p:txBody>
      </p:sp>
    </p:spTree>
    <p:custDataLst>
      <p:tags r:id="rId1"/>
    </p:custDataLst>
    <p:extLst>
      <p:ext uri="{BB962C8B-B14F-4D97-AF65-F5344CB8AC3E}">
        <p14:creationId xmlns:p14="http://schemas.microsoft.com/office/powerpoint/2010/main" val="128281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核心</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2772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smtClean="0"/>
              <a:t>2.Spring boot –</a:t>
            </a:r>
            <a:r>
              <a:rPr lang="zh-TW" altLang="en-US" dirty="0" smtClean="0"/>
              <a:t> 核心概念</a:t>
            </a:r>
            <a:endParaRPr lang="zh-TW" altLang="en-US" dirty="0"/>
          </a:p>
        </p:txBody>
      </p:sp>
      <p:sp>
        <p:nvSpPr>
          <p:cNvPr id="6" name="內容版面配置區 5"/>
          <p:cNvSpPr>
            <a:spLocks noGrp="1"/>
          </p:cNvSpPr>
          <p:nvPr>
            <p:ph sz="quarter" idx="13"/>
          </p:nvPr>
        </p:nvSpPr>
        <p:spPr/>
        <p:txBody>
          <a:bodyPr/>
          <a:lstStyle/>
          <a:p>
            <a:r>
              <a:rPr lang="zh-CN" altLang="en-US" dirty="0"/>
              <a:t>約定優於配置</a:t>
            </a:r>
            <a:r>
              <a:rPr lang="zh-TW" altLang="en-US" dirty="0"/>
              <a:t>（</a:t>
            </a:r>
            <a:r>
              <a:rPr lang="en-US" altLang="zh-TW" dirty="0"/>
              <a:t>Convention </a:t>
            </a:r>
            <a:r>
              <a:rPr lang="en-US" altLang="zh-TW" dirty="0" smtClean="0"/>
              <a:t>Over </a:t>
            </a:r>
            <a:r>
              <a:rPr lang="en-US" altLang="zh-TW" dirty="0"/>
              <a:t>Configuration</a:t>
            </a:r>
            <a:r>
              <a:rPr lang="zh-TW" altLang="en-US" dirty="0" smtClean="0"/>
              <a:t>）</a:t>
            </a:r>
            <a:endParaRPr lang="en-US" altLang="zh-TW" dirty="0" smtClean="0"/>
          </a:p>
          <a:p>
            <a:r>
              <a:rPr lang="zh-CN" altLang="en-US" dirty="0" smtClean="0"/>
              <a:t>本質是說，開發人員僅需規定應用中不符約定的部分。例如，如果模型中有個名為</a:t>
            </a:r>
            <a:r>
              <a:rPr lang="en-US" altLang="zh-CN" dirty="0" smtClean="0"/>
              <a:t>User</a:t>
            </a:r>
            <a:r>
              <a:rPr lang="zh-CN" altLang="en-US" dirty="0" smtClean="0"/>
              <a:t>的類，那麼資料庫中對應的表就會默認命名為</a:t>
            </a:r>
            <a:r>
              <a:rPr lang="en-US" altLang="zh-CN" dirty="0" smtClean="0"/>
              <a:t>user</a:t>
            </a:r>
            <a:r>
              <a:rPr lang="zh-CN" altLang="en-US" dirty="0" smtClean="0"/>
              <a:t>。只有在偏離這一約定時，例如將該表命名為“</a:t>
            </a:r>
            <a:r>
              <a:rPr lang="en-US" altLang="zh-CN" dirty="0" err="1" smtClean="0"/>
              <a:t>user_info</a:t>
            </a:r>
            <a:r>
              <a:rPr lang="en-US" altLang="zh-CN" dirty="0" smtClean="0"/>
              <a:t>”</a:t>
            </a:r>
            <a:r>
              <a:rPr lang="zh-CN" altLang="en-US" dirty="0" smtClean="0"/>
              <a:t>，才需寫有關這個名字的配置。</a:t>
            </a:r>
            <a:endParaRPr lang="en-US" altLang="zh-CN" dirty="0" smtClean="0"/>
          </a:p>
          <a:p>
            <a:endParaRPr lang="en-US" altLang="zh-TW" dirty="0"/>
          </a:p>
          <a:p>
            <a:r>
              <a:rPr lang="en-US" altLang="zh-CN" dirty="0"/>
              <a:t>Spring </a:t>
            </a:r>
            <a:r>
              <a:rPr lang="en-US" altLang="zh-CN" dirty="0" err="1" smtClean="0"/>
              <a:t>BootJPA</a:t>
            </a:r>
            <a:r>
              <a:rPr lang="zh-CN" altLang="en-US" dirty="0" smtClean="0"/>
              <a:t>就是約定優於配置</a:t>
            </a:r>
            <a:r>
              <a:rPr lang="zh-TW" altLang="en-US" dirty="0" smtClean="0"/>
              <a:t>的一個實現</a:t>
            </a:r>
            <a:r>
              <a:rPr lang="en-US" altLang="zh-TW" dirty="0"/>
              <a:t>:</a:t>
            </a:r>
            <a:endParaRPr lang="en-US" altLang="zh-CN" dirty="0" smtClean="0"/>
          </a:p>
          <a:p>
            <a:r>
              <a:rPr lang="zh-CN" altLang="en-US" dirty="0" smtClean="0"/>
              <a:t>不需要關注表結構，我們約定類名即是表名，屬性名即是表的欄位，</a:t>
            </a:r>
            <a:r>
              <a:rPr lang="en-US" altLang="zh-CN" dirty="0" smtClean="0"/>
              <a:t>String </a:t>
            </a:r>
            <a:r>
              <a:rPr lang="zh-CN" altLang="en-US" dirty="0" smtClean="0"/>
              <a:t>對應</a:t>
            </a:r>
            <a:r>
              <a:rPr lang="en-US" altLang="zh-CN" dirty="0" smtClean="0"/>
              <a:t>varchar</a:t>
            </a:r>
            <a:r>
              <a:rPr lang="zh-CN" altLang="en-US" dirty="0"/>
              <a:t>，</a:t>
            </a:r>
            <a:r>
              <a:rPr lang="en-US" altLang="zh-CN" dirty="0"/>
              <a:t>long </a:t>
            </a:r>
            <a:r>
              <a:rPr lang="zh-CN" altLang="en-US" dirty="0" smtClean="0"/>
              <a:t>對應</a:t>
            </a:r>
            <a:r>
              <a:rPr lang="en-US" altLang="zh-CN" dirty="0" err="1" smtClean="0"/>
              <a:t>bigint</a:t>
            </a:r>
            <a:r>
              <a:rPr lang="zh-CN" altLang="en-US" dirty="0" smtClean="0"/>
              <a:t>，只有需要一些特殊要求的屬性，我們再單獨進行配置，按照這個約定我們可以將以前的工作大大的簡化。</a:t>
            </a:r>
            <a:endParaRPr lang="en-US" altLang="zh-CN" dirty="0" smtClean="0"/>
          </a:p>
          <a:p>
            <a:pPr marL="0" indent="0">
              <a:buNone/>
            </a:pPr>
            <a:endParaRPr lang="en-US" altLang="zh-TW" dirty="0" smtClean="0"/>
          </a:p>
          <a:p>
            <a:pPr>
              <a:buFont typeface="Wingdings"/>
              <a:buChar char="è"/>
            </a:pPr>
            <a:r>
              <a:rPr lang="zh-TW" altLang="en-US" sz="2000" b="1" dirty="0" smtClean="0">
                <a:solidFill>
                  <a:srgbClr val="FF0000"/>
                </a:solidFill>
                <a:sym typeface="Wingdings" panose="05000000000000000000" pitchFamily="2" charset="2"/>
              </a:rPr>
              <a:t>自動配置大部分的設定</a:t>
            </a:r>
            <a:r>
              <a:rPr lang="en-US" altLang="zh-TW"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除了因環境或客製化而改變的需開發者自行寫入像</a:t>
            </a:r>
            <a:r>
              <a:rPr lang="en-US" altLang="zh-TW" sz="2000" b="1" dirty="0" smtClean="0">
                <a:solidFill>
                  <a:srgbClr val="FF0000"/>
                </a:solidFill>
                <a:sym typeface="Wingdings" panose="05000000000000000000" pitchFamily="2" charset="2"/>
              </a:rPr>
              <a:t>properties, </a:t>
            </a:r>
            <a:r>
              <a:rPr lang="en-US" altLang="zh-TW" sz="2000" b="1" dirty="0" err="1" smtClean="0">
                <a:solidFill>
                  <a:srgbClr val="FF0000"/>
                </a:solidFill>
                <a:sym typeface="Wingdings" panose="05000000000000000000" pitchFamily="2" charset="2"/>
              </a:rPr>
              <a:t>yml</a:t>
            </a:r>
            <a:r>
              <a:rPr lang="zh-TW" altLang="en-US" sz="2000" b="1" dirty="0" smtClean="0">
                <a:solidFill>
                  <a:srgbClr val="FF0000"/>
                </a:solidFill>
                <a:sym typeface="Wingdings" panose="05000000000000000000" pitchFamily="2" charset="2"/>
              </a:rPr>
              <a:t>的設定檔</a:t>
            </a:r>
            <a:r>
              <a:rPr lang="en-US" altLang="zh-TW" sz="2000" b="1" dirty="0" smtClean="0">
                <a:solidFill>
                  <a:srgbClr val="FF0000"/>
                </a:solidFill>
                <a:sym typeface="Wingdings" panose="05000000000000000000" pitchFamily="2" charset="2"/>
              </a:rPr>
              <a:t>.</a:t>
            </a:r>
          </a:p>
          <a:p>
            <a:pPr>
              <a:buFont typeface="Wingdings"/>
              <a:buChar char="è"/>
            </a:pPr>
            <a:endParaRPr lang="zh-TW" altLang="en-US" sz="2000" b="1" dirty="0">
              <a:solidFill>
                <a:srgbClr val="FF0000"/>
              </a:solidFill>
            </a:endParaRPr>
          </a:p>
        </p:txBody>
      </p:sp>
    </p:spTree>
    <p:extLst>
      <p:ext uri="{BB962C8B-B14F-4D97-AF65-F5344CB8AC3E}">
        <p14:creationId xmlns:p14="http://schemas.microsoft.com/office/powerpoint/2010/main" val="252583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2.Spring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lstStyle/>
          <a:p>
            <a:pPr marL="0" indent="0">
              <a:buNone/>
            </a:pPr>
            <a:r>
              <a:rPr lang="en-US" altLang="zh-CN" sz="2000" b="1" dirty="0"/>
              <a:t>Spring Boot Starters </a:t>
            </a:r>
            <a:r>
              <a:rPr lang="zh-CN" altLang="en-US" sz="2000" b="1" dirty="0" smtClean="0"/>
              <a:t>基於約定優於配置的理念來設計，有兩個核心組件：</a:t>
            </a:r>
            <a:endParaRPr lang="en-US" altLang="zh-CN" sz="2000" b="1" dirty="0" smtClean="0"/>
          </a:p>
          <a:p>
            <a:pPr marL="0" indent="0">
              <a:buNone/>
            </a:pPr>
            <a:r>
              <a:rPr lang="zh-CN" altLang="en-US" sz="2000" b="1" dirty="0" smtClean="0"/>
              <a:t>自動配置</a:t>
            </a:r>
            <a:r>
              <a:rPr lang="en-US" altLang="zh-CN" sz="2000" b="1" dirty="0" smtClean="0"/>
              <a:t>code </a:t>
            </a:r>
            <a:r>
              <a:rPr lang="en-US" altLang="zh-CN" sz="2000" b="1" dirty="0" err="1" smtClean="0"/>
              <a:t>config</a:t>
            </a:r>
            <a:r>
              <a:rPr lang="en-US" altLang="zh-CN" sz="2000" b="1" dirty="0" smtClean="0"/>
              <a:t> </a:t>
            </a:r>
            <a:r>
              <a:rPr lang="zh-CN" altLang="en-US" sz="2000" b="1" dirty="0" smtClean="0"/>
              <a:t>和提供自動配置模組及其它有用的依賴。</a:t>
            </a:r>
            <a:endParaRPr lang="en-US" altLang="zh-CN" sz="2000" b="1" dirty="0" smtClean="0"/>
          </a:p>
          <a:p>
            <a:pPr marL="0" indent="0">
              <a:buNone/>
            </a:pPr>
            <a:r>
              <a:rPr lang="zh-CN" altLang="en-US" sz="2000" b="1" dirty="0" smtClean="0"/>
              <a:t>也就意味著當我們項目中引入某個</a:t>
            </a:r>
            <a:r>
              <a:rPr lang="en-US" altLang="zh-CN" sz="2000" b="1" dirty="0" smtClean="0"/>
              <a:t>Starter</a:t>
            </a:r>
            <a:r>
              <a:rPr lang="zh-CN" altLang="en-US" sz="2000" b="1" dirty="0" smtClean="0"/>
              <a:t>，即擁有了此軟體的預設使用能力，除非我們需要特定的配置，一般情況下我僅需要少量的配置或者不配置即可使用元件對應的功能。</a:t>
            </a:r>
            <a:endParaRPr lang="en-US" altLang="zh-CN" sz="2000" b="1" dirty="0" smtClean="0"/>
          </a:p>
          <a:p>
            <a:pPr marL="0" indent="0">
              <a:buNone/>
            </a:pPr>
            <a:endParaRPr lang="en-US" altLang="zh-CN" sz="2000" b="1" dirty="0"/>
          </a:p>
          <a:p>
            <a:pPr marL="0" indent="0">
              <a:buNone/>
            </a:pPr>
            <a:r>
              <a:rPr lang="en-US" altLang="zh-CN" sz="2000" b="1" dirty="0" smtClean="0"/>
              <a:t>Ex:  a web can run for import </a:t>
            </a:r>
            <a:r>
              <a:rPr lang="en-US" altLang="zh-CN" sz="2000" b="1" dirty="0"/>
              <a:t> </a:t>
            </a:r>
            <a:r>
              <a:rPr lang="en-US" altLang="zh-CN" sz="2000" b="1" dirty="0" smtClean="0"/>
              <a:t>spring-boot-starter-web</a:t>
            </a:r>
            <a:endParaRPr lang="zh-CN" altLang="en-US" sz="20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748088"/>
            <a:ext cx="51896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3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2.Spring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a:t>以下为常⽤用的 </a:t>
            </a:r>
            <a:r>
              <a:rPr lang="en-US" altLang="zh-CN" sz="2000" b="1" dirty="0"/>
              <a:t>Spring Boot Starter </a:t>
            </a:r>
            <a:r>
              <a:rPr lang="zh-CN" altLang="en-US" sz="2000" b="1" dirty="0"/>
              <a:t>列列表</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33538"/>
            <a:ext cx="10087466"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85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2.Spring boot –</a:t>
            </a:r>
            <a:r>
              <a:rPr lang="zh-TW" altLang="en-US" dirty="0" smtClean="0"/>
              <a:t> </a:t>
            </a:r>
            <a:r>
              <a:rPr lang="en-US" altLang="zh-TW" dirty="0" smtClean="0"/>
              <a:t>IOC</a:t>
            </a:r>
            <a:r>
              <a:rPr lang="zh-TW" altLang="en-US" dirty="0"/>
              <a:t> </a:t>
            </a:r>
            <a:r>
              <a:rPr lang="en-US" altLang="zh-TW" smtClean="0"/>
              <a:t>Concept</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smtClean="0"/>
              <a:t>。</a:t>
            </a:r>
            <a:endParaRPr lang="zh-CN" altLang="en-US" sz="2000" b="1" dirty="0"/>
          </a:p>
        </p:txBody>
      </p:sp>
    </p:spTree>
    <p:extLst>
      <p:ext uri="{BB962C8B-B14F-4D97-AF65-F5344CB8AC3E}">
        <p14:creationId xmlns:p14="http://schemas.microsoft.com/office/powerpoint/2010/main" val="14855284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73</TotalTime>
  <Words>546</Words>
  <Application>Microsoft Office PowerPoint</Application>
  <PresentationFormat>自訂</PresentationFormat>
  <Paragraphs>60</Paragraphs>
  <Slides>10</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10</vt:i4>
      </vt:variant>
    </vt:vector>
  </HeadingPairs>
  <TitlesOfParts>
    <vt:vector size="12" baseType="lpstr">
      <vt:lpstr>主题5</vt:lpstr>
      <vt:lpstr>think-cell Slide</vt:lpstr>
      <vt:lpstr>Spring Boot Introduce</vt:lpstr>
      <vt:lpstr>PowerPoint 簡報</vt:lpstr>
      <vt:lpstr>起源</vt:lpstr>
      <vt:lpstr>Spring boot 起源</vt:lpstr>
      <vt:lpstr>核心</vt:lpstr>
      <vt:lpstr>2.Spring boot – 核心概念</vt:lpstr>
      <vt:lpstr>2.Spring boot – Starter</vt:lpstr>
      <vt:lpstr>2.Spring boot – Starter</vt:lpstr>
      <vt:lpstr>2.Spring boot – IOC Concept</vt:lpstr>
      <vt:lpstr>Tha nks And Your Slogan Here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22</cp:revision>
  <cp:lastPrinted>2019-04-27T16:00:00Z</cp:lastPrinted>
  <dcterms:created xsi:type="dcterms:W3CDTF">2019-04-27T16:00:00Z</dcterms:created>
  <dcterms:modified xsi:type="dcterms:W3CDTF">2021-06-02T07:45:23Z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