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6" r:id="rId2"/>
    <p:sldId id="289" r:id="rId3"/>
    <p:sldId id="306" r:id="rId4"/>
    <p:sldId id="268" r:id="rId5"/>
    <p:sldId id="298" r:id="rId6"/>
    <p:sldId id="290" r:id="rId7"/>
    <p:sldId id="292" r:id="rId8"/>
    <p:sldId id="294" r:id="rId9"/>
    <p:sldId id="299" r:id="rId10"/>
    <p:sldId id="296" r:id="rId11"/>
    <p:sldId id="301" r:id="rId12"/>
    <p:sldId id="302" r:id="rId13"/>
    <p:sldId id="297" r:id="rId14"/>
    <p:sldId id="300" r:id="rId15"/>
    <p:sldId id="303" r:id="rId16"/>
    <p:sldId id="305" r:id="rId17"/>
    <p:sldId id="307"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43"/>
  </p:normalViewPr>
  <p:slideViewPr>
    <p:cSldViewPr snapToGrid="0" snapToObjects="1">
      <p:cViewPr varScale="1">
        <p:scale>
          <a:sx n="66" d="100"/>
          <a:sy n="66" d="100"/>
        </p:scale>
        <p:origin x="96" y="1176"/>
      </p:cViewPr>
      <p:guideLst>
        <p:guide orient="horz" pos="2160"/>
        <p:guide pos="733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Licensed vehicles in England</a:t>
            </a:r>
          </a:p>
        </c:rich>
      </c:tx>
      <c:layout>
        <c:manualLayout>
          <c:xMode val="edge"/>
          <c:yMode val="edge"/>
          <c:x val="0.13693707024305157"/>
          <c:y val="3.37522305326701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explosion val="14"/>
            <c:spPr>
              <a:solidFill>
                <a:srgbClr val="FFC000"/>
              </a:soli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1-1AC2-4A8D-AB89-B604CC2DEED2}"/>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3-1AC2-4A8D-AB89-B604CC2DEED2}"/>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5-1AC2-4A8D-AB89-B604CC2DEED2}"/>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7-1AC2-4A8D-AB89-B604CC2DEED2}"/>
              </c:ext>
            </c:extLst>
          </c:dPt>
          <c:dLbls>
            <c:dLbl>
              <c:idx val="0"/>
              <c:layout>
                <c:manualLayout>
                  <c:x val="-0.12932004629721397"/>
                  <c:y val="-0.19590746938283013"/>
                </c:manualLayout>
              </c:layout>
              <c:tx>
                <c:rich>
                  <a:bodyPr/>
                  <a:lstStyle/>
                  <a:p>
                    <a:fld id="{3381F504-D1BA-4E47-B692-524329FCE9CE}" type="VALUE">
                      <a:rPr lang="en-US">
                        <a:solidFill>
                          <a:schemeClr val="tx1"/>
                        </a:solidFill>
                      </a:rPr>
                      <a:pPr/>
                      <a:t>[VALUE]</a:t>
                    </a:fld>
                    <a:endParaRPr lang="en-GB"/>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AC2-4A8D-AB89-B604CC2DEED2}"/>
                </c:ext>
              </c:extLst>
            </c:dLbl>
            <c:dLbl>
              <c:idx val="1"/>
              <c:layout>
                <c:manualLayout>
                  <c:x val="0.10742987549220953"/>
                  <c:y val="0.14130915467062485"/>
                </c:manualLayout>
              </c:layout>
              <c:tx>
                <c:rich>
                  <a:bodyPr/>
                  <a:lstStyle/>
                  <a:p>
                    <a:fld id="{E135C9F9-A65C-495F-9613-1367BF96D212}" type="VALUE">
                      <a:rPr lang="en-US">
                        <a:solidFill>
                          <a:schemeClr val="bg1"/>
                        </a:solidFill>
                      </a:rPr>
                      <a:pPr/>
                      <a:t>[VALUE]</a:t>
                    </a:fld>
                    <a:endParaRPr lang="en-GB"/>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AC2-4A8D-AB89-B604CC2DEED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2"/>
                <c:pt idx="0">
                  <c:v>Private hire vahicles</c:v>
                </c:pt>
                <c:pt idx="1">
                  <c:v>Taxis</c:v>
                </c:pt>
              </c:strCache>
            </c:strRef>
          </c:cat>
          <c:val>
            <c:numRef>
              <c:f>Sheet1!$B$2:$B$5</c:f>
              <c:numCache>
                <c:formatCode>0%</c:formatCode>
                <c:ptCount val="4"/>
                <c:pt idx="0">
                  <c:v>0.73</c:v>
                </c:pt>
                <c:pt idx="1">
                  <c:v>0.27</c:v>
                </c:pt>
              </c:numCache>
            </c:numRef>
          </c:val>
          <c:extLst>
            <c:ext xmlns:c16="http://schemas.microsoft.com/office/drawing/2014/chart" uri="{C3380CC4-5D6E-409C-BE32-E72D297353CC}">
              <c16:uniqueId val="{00000008-1AC2-4A8D-AB89-B604CC2DEED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egendEntry>
        <c:idx val="2"/>
        <c:delete val="1"/>
      </c:legendEntry>
      <c:legendEntry>
        <c:idx val="3"/>
        <c:delete val="1"/>
      </c:legendEntry>
      <c:layout>
        <c:manualLayout>
          <c:xMode val="edge"/>
          <c:yMode val="edge"/>
          <c:x val="0.26140615729596017"/>
          <c:y val="0.90471771897186681"/>
          <c:w val="0.50307220742184655"/>
          <c:h val="9.52822810281331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6F03D-5CBD-894B-A306-FDACE9080903}"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FC843-B6AF-1644-B9EB-3147B47D27DB}" type="slidenum">
              <a:rPr lang="en-US" smtClean="0"/>
              <a:t>‹#›</a:t>
            </a:fld>
            <a:endParaRPr lang="en-US"/>
          </a:p>
        </p:txBody>
      </p:sp>
    </p:spTree>
    <p:extLst>
      <p:ext uri="{BB962C8B-B14F-4D97-AF65-F5344CB8AC3E}">
        <p14:creationId xmlns:p14="http://schemas.microsoft.com/office/powerpoint/2010/main" val="123559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430C-B4A2-CB45-B91D-98EBC70DE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2369F2-E810-B14C-B779-DFA227ACB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F1A10A-097B-1B42-BADE-9C14BFAFAFB6}"/>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5" name="Footer Placeholder 4">
            <a:extLst>
              <a:ext uri="{FF2B5EF4-FFF2-40B4-BE49-F238E27FC236}">
                <a16:creationId xmlns:a16="http://schemas.microsoft.com/office/drawing/2014/main" id="{B7BE1320-8371-7B43-A3E2-39389F42F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E006B-7628-CD4C-BC99-615E8A597506}"/>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418932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04CA-42F3-B942-B5B7-A5982285B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2048F-22F5-1E4D-A88C-EA89B7777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D5410-9C31-CE47-AE5F-48F3B9ECDAFF}"/>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5" name="Footer Placeholder 4">
            <a:extLst>
              <a:ext uri="{FF2B5EF4-FFF2-40B4-BE49-F238E27FC236}">
                <a16:creationId xmlns:a16="http://schemas.microsoft.com/office/drawing/2014/main" id="{502BDD44-BA7A-2B42-9B0D-FC0A1AED8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A7FA4-32A3-0F42-A44F-9B81F12CA0CE}"/>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334643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74BA3-FAD8-164C-9E97-282D962665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2AC2B-5AAA-F54E-86A6-7E129A1163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87261-78E3-F747-A94E-87BA11AF3A93}"/>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5" name="Footer Placeholder 4">
            <a:extLst>
              <a:ext uri="{FF2B5EF4-FFF2-40B4-BE49-F238E27FC236}">
                <a16:creationId xmlns:a16="http://schemas.microsoft.com/office/drawing/2014/main" id="{074E9134-B8B5-8D43-AB80-25C5411AD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D28CB-4422-A04B-83D6-82988E529C90}"/>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2262735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600" y="8333737"/>
            <a:ext cx="2844800" cy="365125"/>
          </a:xfrm>
          <a:prstGeom prst="rect">
            <a:avLst/>
          </a:prstGeom>
        </p:spPr>
        <p:txBody>
          <a:bodyPr/>
          <a:lstStyle/>
          <a:p>
            <a:r>
              <a:rPr lang="en-US" dirty="0"/>
              <a:t>www.bestppt.com</a:t>
            </a:r>
          </a:p>
        </p:txBody>
      </p:sp>
      <p:sp>
        <p:nvSpPr>
          <p:cNvPr id="9" name="Rectangle 8"/>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50" dirty="0"/>
          </a:p>
        </p:txBody>
      </p:sp>
    </p:spTree>
    <p:extLst>
      <p:ext uri="{BB962C8B-B14F-4D97-AF65-F5344CB8AC3E}">
        <p14:creationId xmlns:p14="http://schemas.microsoft.com/office/powerpoint/2010/main" val="269074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6F2E-94D0-9442-8961-16B28A08F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E8DC14-F60F-A342-8C37-0D09BD0C5B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F9D29-52F3-7744-84C6-06537A9F0DEF}"/>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5" name="Footer Placeholder 4">
            <a:extLst>
              <a:ext uri="{FF2B5EF4-FFF2-40B4-BE49-F238E27FC236}">
                <a16:creationId xmlns:a16="http://schemas.microsoft.com/office/drawing/2014/main" id="{EE1E6F50-F824-CC4F-8997-966C66EE3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3356B-D3EB-0349-BAD5-7293EAB1F987}"/>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6289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BA86-FA68-004A-920A-09DB14691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FBB07-AD31-A747-BF6C-16CDF7BCE7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0027C6-79B9-6F4F-BEFA-98665386D59F}"/>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5" name="Footer Placeholder 4">
            <a:extLst>
              <a:ext uri="{FF2B5EF4-FFF2-40B4-BE49-F238E27FC236}">
                <a16:creationId xmlns:a16="http://schemas.microsoft.com/office/drawing/2014/main" id="{2F5E489F-2634-F24F-A55D-EE4CF7EAD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A8D51-FBB4-894F-85AA-EB226EC3E12D}"/>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94910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68A5-3036-4147-A865-D04CEC095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3915C-4A3F-7142-9B49-3C3B811922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EBCC6-595A-D647-BFCB-2D2155AF03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1253B1-2960-DD4C-9924-263B80E18D1B}"/>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6" name="Footer Placeholder 5">
            <a:extLst>
              <a:ext uri="{FF2B5EF4-FFF2-40B4-BE49-F238E27FC236}">
                <a16:creationId xmlns:a16="http://schemas.microsoft.com/office/drawing/2014/main" id="{188C2325-D8D7-5643-8030-512442BDD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CE838-DAEB-B74C-8360-3EE2D19B77F1}"/>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145124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0371-FF99-8747-8E48-014397733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ED707-4202-2D42-AD5D-24EA7BE45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3EA797-80FC-834F-9313-74EC25BB7C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90083-7E6F-CB4E-BD98-AA7CAC30E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A087D9-9848-0B4E-8ED4-868716DE66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49F0C-B6E5-0B47-A3DE-DE873594714A}"/>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8" name="Footer Placeholder 7">
            <a:extLst>
              <a:ext uri="{FF2B5EF4-FFF2-40B4-BE49-F238E27FC236}">
                <a16:creationId xmlns:a16="http://schemas.microsoft.com/office/drawing/2014/main" id="{831962D5-47A1-254F-AC87-E279510473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7ADB8E-C1D1-D744-991D-69A19952DEAA}"/>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395763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A3CD-FC5F-B74A-9F72-656073992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150412-6EC4-C647-9DBE-23E77E98BDA4}"/>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4" name="Footer Placeholder 3">
            <a:extLst>
              <a:ext uri="{FF2B5EF4-FFF2-40B4-BE49-F238E27FC236}">
                <a16:creationId xmlns:a16="http://schemas.microsoft.com/office/drawing/2014/main" id="{316259FE-A82C-C644-9137-2D895D660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D70E3-6A9F-B24B-B15D-C8D98CC82BE8}"/>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289391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8DF0C-F89B-764A-8401-5F10CF259145}"/>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3" name="Footer Placeholder 2">
            <a:extLst>
              <a:ext uri="{FF2B5EF4-FFF2-40B4-BE49-F238E27FC236}">
                <a16:creationId xmlns:a16="http://schemas.microsoft.com/office/drawing/2014/main" id="{DB2F45F6-EBF9-FB48-80DD-76C90D709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062F01-18D2-7444-85B5-34561F631080}"/>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286634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BB28-629A-BA49-8E5C-11BDD9EC6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15D67-C238-954C-ADB1-E56C55B5A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252162-34F5-9745-82C9-BEEBB17D5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73D27D-DDB7-2A45-9188-A49022253C9C}"/>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6" name="Footer Placeholder 5">
            <a:extLst>
              <a:ext uri="{FF2B5EF4-FFF2-40B4-BE49-F238E27FC236}">
                <a16:creationId xmlns:a16="http://schemas.microsoft.com/office/drawing/2014/main" id="{006D7D98-14F9-0A46-8679-471A34DCA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0B62C-0B33-8F48-92B9-C626235AFBE8}"/>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196208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9156-04B5-3449-9620-B89DF8977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86F35-7744-484D-8D1B-E09791F52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DF332-8A79-9D4B-BA10-B75400C0F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A53A4D-9ED5-6B43-A1AD-AE14FB942BBB}"/>
              </a:ext>
            </a:extLst>
          </p:cNvPr>
          <p:cNvSpPr>
            <a:spLocks noGrp="1"/>
          </p:cNvSpPr>
          <p:nvPr>
            <p:ph type="dt" sz="half" idx="10"/>
          </p:nvPr>
        </p:nvSpPr>
        <p:spPr/>
        <p:txBody>
          <a:bodyPr/>
          <a:lstStyle/>
          <a:p>
            <a:fld id="{2B379C7D-9CAC-4E4B-9145-9D4F41BF7BA0}" type="datetimeFigureOut">
              <a:rPr lang="en-US" smtClean="0"/>
              <a:t>5/2/2018</a:t>
            </a:fld>
            <a:endParaRPr lang="en-US"/>
          </a:p>
        </p:txBody>
      </p:sp>
      <p:sp>
        <p:nvSpPr>
          <p:cNvPr id="6" name="Footer Placeholder 5">
            <a:extLst>
              <a:ext uri="{FF2B5EF4-FFF2-40B4-BE49-F238E27FC236}">
                <a16:creationId xmlns:a16="http://schemas.microsoft.com/office/drawing/2014/main" id="{E6AE2247-020D-0A43-B37F-D2E1A09F7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18BBB-6048-0744-A5CF-B202F48EDC4A}"/>
              </a:ext>
            </a:extLst>
          </p:cNvPr>
          <p:cNvSpPr>
            <a:spLocks noGrp="1"/>
          </p:cNvSpPr>
          <p:nvPr>
            <p:ph type="sldNum" sz="quarter" idx="12"/>
          </p:nvPr>
        </p:nvSpPr>
        <p:spPr/>
        <p:txBody>
          <a:bodyPr/>
          <a:lstStyle/>
          <a:p>
            <a:fld id="{338CF62A-65B9-8F49-8E55-530AA087FB41}" type="slidenum">
              <a:rPr lang="en-US" smtClean="0"/>
              <a:t>‹#›</a:t>
            </a:fld>
            <a:endParaRPr lang="en-US"/>
          </a:p>
        </p:txBody>
      </p:sp>
    </p:spTree>
    <p:extLst>
      <p:ext uri="{BB962C8B-B14F-4D97-AF65-F5344CB8AC3E}">
        <p14:creationId xmlns:p14="http://schemas.microsoft.com/office/powerpoint/2010/main" val="11629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B73A5-DEFF-A246-99CC-AC935D983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EA3C7-78AF-BD44-9AF5-0D356D2E7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CA25A-33A2-5144-B048-59112997F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79C7D-9CAC-4E4B-9145-9D4F41BF7BA0}" type="datetimeFigureOut">
              <a:rPr lang="en-US" smtClean="0"/>
              <a:t>5/2/2018</a:t>
            </a:fld>
            <a:endParaRPr lang="en-US"/>
          </a:p>
        </p:txBody>
      </p:sp>
      <p:sp>
        <p:nvSpPr>
          <p:cNvPr id="5" name="Footer Placeholder 4">
            <a:extLst>
              <a:ext uri="{FF2B5EF4-FFF2-40B4-BE49-F238E27FC236}">
                <a16:creationId xmlns:a16="http://schemas.microsoft.com/office/drawing/2014/main" id="{4C858A7C-6CF2-974A-B208-B2F86E024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C3F5F-04B2-4843-8D0E-46DF0FCD1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F62A-65B9-8F49-8E55-530AA087FB41}" type="slidenum">
              <a:rPr lang="en-US" smtClean="0"/>
              <a:t>‹#›</a:t>
            </a:fld>
            <a:endParaRPr lang="en-US"/>
          </a:p>
        </p:txBody>
      </p:sp>
    </p:spTree>
    <p:extLst>
      <p:ext uri="{BB962C8B-B14F-4D97-AF65-F5344CB8AC3E}">
        <p14:creationId xmlns:p14="http://schemas.microsoft.com/office/powerpoint/2010/main" val="357424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xd.adobe.com/view/dec01c88-506a-4d36-9bb4-2d375d262daf/?fullscreen" TargetMode="Externa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s://xd.adobe.com/view/75090e75-eb0b-47f4-ab9f-00a4ac0a01ed/?fullscreen" TargetMode="Externa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mailto:saqib@elope.co.uk" TargetMode="External"/><Relationship Id="rId2" Type="http://schemas.openxmlformats.org/officeDocument/2006/relationships/hyperlink" Target="mailto:slawomir@elope.co.uk"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7C487B-B970-D446-9609-51A74172D2CF}"/>
              </a:ext>
            </a:extLst>
          </p:cNvPr>
          <p:cNvPicPr>
            <a:picLocks noChangeAspect="1"/>
          </p:cNvPicPr>
          <p:nvPr/>
        </p:nvPicPr>
        <p:blipFill>
          <a:blip r:embed="rId2"/>
          <a:stretch>
            <a:fillRect/>
          </a:stretch>
        </p:blipFill>
        <p:spPr>
          <a:xfrm>
            <a:off x="-2" y="0"/>
            <a:ext cx="12192000" cy="5810334"/>
          </a:xfrm>
          <a:prstGeom prst="rect">
            <a:avLst/>
          </a:prstGeom>
        </p:spPr>
      </p:pic>
      <p:sp>
        <p:nvSpPr>
          <p:cNvPr id="4" name="Right Triangle 3"/>
          <p:cNvSpPr/>
          <p:nvPr/>
        </p:nvSpPr>
        <p:spPr>
          <a:xfrm rot="5400000">
            <a:off x="4728211" y="-4741463"/>
            <a:ext cx="2735582" cy="121920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50" dirty="0"/>
          </a:p>
        </p:txBody>
      </p:sp>
      <p:sp>
        <p:nvSpPr>
          <p:cNvPr id="22" name="Freeform 21"/>
          <p:cNvSpPr/>
          <p:nvPr/>
        </p:nvSpPr>
        <p:spPr>
          <a:xfrm>
            <a:off x="0" y="4905724"/>
            <a:ext cx="12192000" cy="1986439"/>
          </a:xfrm>
          <a:custGeom>
            <a:avLst/>
            <a:gdLst>
              <a:gd name="connsiteX0" fmla="*/ 9144002 w 9144003"/>
              <a:gd name="connsiteY0" fmla="*/ 0 h 1737360"/>
              <a:gd name="connsiteX1" fmla="*/ 9144002 w 9144003"/>
              <a:gd name="connsiteY1" fmla="*/ 935355 h 1737360"/>
              <a:gd name="connsiteX2" fmla="*/ 9144003 w 9144003"/>
              <a:gd name="connsiteY2" fmla="*/ 935355 h 1737360"/>
              <a:gd name="connsiteX3" fmla="*/ 9144003 w 9144003"/>
              <a:gd name="connsiteY3" fmla="*/ 1737360 h 1737360"/>
              <a:gd name="connsiteX4" fmla="*/ 1 w 9144003"/>
              <a:gd name="connsiteY4" fmla="*/ 1737360 h 1737360"/>
              <a:gd name="connsiteX5" fmla="*/ 1 w 9144003"/>
              <a:gd name="connsiteY5" fmla="*/ 935356 h 1737360"/>
              <a:gd name="connsiteX6" fmla="*/ 0 w 9144003"/>
              <a:gd name="connsiteY6" fmla="*/ 935356 h 1737360"/>
              <a:gd name="connsiteX7" fmla="*/ 1 w 9144003"/>
              <a:gd name="connsiteY7" fmla="*/ 935356 h 1737360"/>
              <a:gd name="connsiteX8" fmla="*/ 1 w 9144003"/>
              <a:gd name="connsiteY8" fmla="*/ 935355 h 1737360"/>
              <a:gd name="connsiteX9" fmla="*/ 5 w 9144003"/>
              <a:gd name="connsiteY9" fmla="*/ 935355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3" h="1737360">
                <a:moveTo>
                  <a:pt x="9144002" y="0"/>
                </a:moveTo>
                <a:lnTo>
                  <a:pt x="9144002" y="935355"/>
                </a:lnTo>
                <a:lnTo>
                  <a:pt x="9144003" y="935355"/>
                </a:lnTo>
                <a:lnTo>
                  <a:pt x="9144003" y="1737360"/>
                </a:lnTo>
                <a:lnTo>
                  <a:pt x="1" y="1737360"/>
                </a:lnTo>
                <a:lnTo>
                  <a:pt x="1" y="935356"/>
                </a:lnTo>
                <a:lnTo>
                  <a:pt x="0" y="935356"/>
                </a:lnTo>
                <a:lnTo>
                  <a:pt x="1" y="935356"/>
                </a:lnTo>
                <a:lnTo>
                  <a:pt x="1" y="935355"/>
                </a:lnTo>
                <a:lnTo>
                  <a:pt x="5" y="935355"/>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50" dirty="0"/>
          </a:p>
        </p:txBody>
      </p:sp>
      <p:sp>
        <p:nvSpPr>
          <p:cNvPr id="38" name="Rectangle 37"/>
          <p:cNvSpPr/>
          <p:nvPr/>
        </p:nvSpPr>
        <p:spPr>
          <a:xfrm>
            <a:off x="5998485" y="5711280"/>
            <a:ext cx="6062887" cy="707886"/>
          </a:xfrm>
          <a:prstGeom prst="rect">
            <a:avLst/>
          </a:prstGeom>
        </p:spPr>
        <p:txBody>
          <a:bodyPr wrap="square">
            <a:spAutoFit/>
          </a:bodyPr>
          <a:lstStyle/>
          <a:p>
            <a:pPr algn="r"/>
            <a:r>
              <a:rPr lang="en-US" sz="2000" dirty="0">
                <a:solidFill>
                  <a:srgbClr val="4B4B4B"/>
                </a:solidFill>
                <a:latin typeface="Calibri Light" panose="020F0302020204030204" pitchFamily="34" charset="0"/>
                <a:cs typeface="Raleway"/>
              </a:rPr>
              <a:t>Pitch Deck</a:t>
            </a:r>
          </a:p>
          <a:p>
            <a:pPr algn="r"/>
            <a:r>
              <a:rPr lang="en-US" sz="2000" dirty="0">
                <a:solidFill>
                  <a:srgbClr val="4B4B4B"/>
                </a:solidFill>
                <a:latin typeface="Calibri Light" panose="020F0302020204030204" pitchFamily="34" charset="0"/>
                <a:cs typeface="Raleway"/>
              </a:rPr>
              <a:t>Ridesharing built by drivers for drivers and customers</a:t>
            </a:r>
          </a:p>
        </p:txBody>
      </p:sp>
      <p:pic>
        <p:nvPicPr>
          <p:cNvPr id="7" name="Picture 6">
            <a:extLst>
              <a:ext uri="{FF2B5EF4-FFF2-40B4-BE49-F238E27FC236}">
                <a16:creationId xmlns:a16="http://schemas.microsoft.com/office/drawing/2014/main" id="{DFEB7A29-1E82-4417-B4FC-3BA7610148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37871" y="162504"/>
            <a:ext cx="3914680" cy="1238100"/>
          </a:xfrm>
          <a:prstGeom prst="rect">
            <a:avLst/>
          </a:prstGeom>
        </p:spPr>
      </p:pic>
    </p:spTree>
    <p:extLst>
      <p:ext uri="{BB962C8B-B14F-4D97-AF65-F5344CB8AC3E}">
        <p14:creationId xmlns:p14="http://schemas.microsoft.com/office/powerpoint/2010/main" val="393761113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10</a:t>
            </a:fld>
            <a:endParaRPr lang="en-US" sz="1050" dirty="0">
              <a:solidFill>
                <a:schemeClr val="bg1"/>
              </a:solidFill>
              <a:latin typeface="Roboto" charset="0"/>
              <a:ea typeface="Roboto" charset="0"/>
              <a:cs typeface="Roboto" charset="0"/>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MARKET COMPARISON</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10</a:t>
            </a:fld>
            <a:endParaRPr lang="en-US" dirty="0">
              <a:solidFill>
                <a:schemeClr val="bg1"/>
              </a:solidFill>
              <a:latin typeface="Calibri" charset="0"/>
              <a:ea typeface="Calibri" charset="0"/>
              <a:cs typeface="Calibri" charset="0"/>
            </a:endParaRPr>
          </a:p>
        </p:txBody>
      </p:sp>
      <p:grpSp>
        <p:nvGrpSpPr>
          <p:cNvPr id="4" name="Group 3">
            <a:extLst>
              <a:ext uri="{FF2B5EF4-FFF2-40B4-BE49-F238E27FC236}">
                <a16:creationId xmlns:a16="http://schemas.microsoft.com/office/drawing/2014/main" id="{62AB4691-7BCA-3F4C-B113-423509CFF706}"/>
              </a:ext>
            </a:extLst>
          </p:cNvPr>
          <p:cNvGrpSpPr/>
          <p:nvPr/>
        </p:nvGrpSpPr>
        <p:grpSpPr>
          <a:xfrm>
            <a:off x="1087394" y="1957359"/>
            <a:ext cx="10285456" cy="2473773"/>
            <a:chOff x="1087394" y="1957359"/>
            <a:chExt cx="10285456" cy="2473773"/>
          </a:xfrm>
        </p:grpSpPr>
        <p:graphicFrame>
          <p:nvGraphicFramePr>
            <p:cNvPr id="20" name="Table 1993">
              <a:extLst>
                <a:ext uri="{FF2B5EF4-FFF2-40B4-BE49-F238E27FC236}">
                  <a16:creationId xmlns:a16="http://schemas.microsoft.com/office/drawing/2014/main" id="{4892E765-BAED-CE4C-AD8B-D4A394B2D143}"/>
                </a:ext>
              </a:extLst>
            </p:cNvPr>
            <p:cNvGraphicFramePr/>
            <p:nvPr>
              <p:extLst>
                <p:ext uri="{D42A27DB-BD31-4B8C-83A1-F6EECF244321}">
                  <p14:modId xmlns:p14="http://schemas.microsoft.com/office/powerpoint/2010/main" val="1075523068"/>
                </p:ext>
              </p:extLst>
            </p:nvPr>
          </p:nvGraphicFramePr>
          <p:xfrm>
            <a:off x="1087394" y="1957359"/>
            <a:ext cx="10285456" cy="2473773"/>
          </p:xfrm>
          <a:graphic>
            <a:graphicData uri="http://schemas.openxmlformats.org/drawingml/2006/table">
              <a:tbl>
                <a:tblPr firstRow="1" firstCol="1" lastRow="1" bandRow="1"/>
                <a:tblGrid>
                  <a:gridCol w="1160285">
                    <a:extLst>
                      <a:ext uri="{9D8B030D-6E8A-4147-A177-3AD203B41FA5}">
                        <a16:colId xmlns:a16="http://schemas.microsoft.com/office/drawing/2014/main" val="20000"/>
                      </a:ext>
                    </a:extLst>
                  </a:gridCol>
                  <a:gridCol w="699628">
                    <a:extLst>
                      <a:ext uri="{9D8B030D-6E8A-4147-A177-3AD203B41FA5}">
                        <a16:colId xmlns:a16="http://schemas.microsoft.com/office/drawing/2014/main" val="20001"/>
                      </a:ext>
                    </a:extLst>
                  </a:gridCol>
                  <a:gridCol w="829232">
                    <a:extLst>
                      <a:ext uri="{9D8B030D-6E8A-4147-A177-3AD203B41FA5}">
                        <a16:colId xmlns:a16="http://schemas.microsoft.com/office/drawing/2014/main" val="20002"/>
                      </a:ext>
                    </a:extLst>
                  </a:gridCol>
                  <a:gridCol w="902070">
                    <a:extLst>
                      <a:ext uri="{9D8B030D-6E8A-4147-A177-3AD203B41FA5}">
                        <a16:colId xmlns:a16="http://schemas.microsoft.com/office/drawing/2014/main" val="20003"/>
                      </a:ext>
                    </a:extLst>
                  </a:gridCol>
                  <a:gridCol w="902070">
                    <a:extLst>
                      <a:ext uri="{9D8B030D-6E8A-4147-A177-3AD203B41FA5}">
                        <a16:colId xmlns:a16="http://schemas.microsoft.com/office/drawing/2014/main" val="923657945"/>
                      </a:ext>
                    </a:extLst>
                  </a:gridCol>
                  <a:gridCol w="1008011">
                    <a:extLst>
                      <a:ext uri="{9D8B030D-6E8A-4147-A177-3AD203B41FA5}">
                        <a16:colId xmlns:a16="http://schemas.microsoft.com/office/drawing/2014/main" val="3991324973"/>
                      </a:ext>
                    </a:extLst>
                  </a:gridCol>
                  <a:gridCol w="864296">
                    <a:extLst>
                      <a:ext uri="{9D8B030D-6E8A-4147-A177-3AD203B41FA5}">
                        <a16:colId xmlns:a16="http://schemas.microsoft.com/office/drawing/2014/main" val="3291464720"/>
                      </a:ext>
                    </a:extLst>
                  </a:gridCol>
                  <a:gridCol w="833902">
                    <a:extLst>
                      <a:ext uri="{9D8B030D-6E8A-4147-A177-3AD203B41FA5}">
                        <a16:colId xmlns:a16="http://schemas.microsoft.com/office/drawing/2014/main" val="2203109059"/>
                      </a:ext>
                    </a:extLst>
                  </a:gridCol>
                  <a:gridCol w="1032476">
                    <a:extLst>
                      <a:ext uri="{9D8B030D-6E8A-4147-A177-3AD203B41FA5}">
                        <a16:colId xmlns:a16="http://schemas.microsoft.com/office/drawing/2014/main" val="156895563"/>
                      </a:ext>
                    </a:extLst>
                  </a:gridCol>
                  <a:gridCol w="771662">
                    <a:extLst>
                      <a:ext uri="{9D8B030D-6E8A-4147-A177-3AD203B41FA5}">
                        <a16:colId xmlns:a16="http://schemas.microsoft.com/office/drawing/2014/main" val="4102253157"/>
                      </a:ext>
                    </a:extLst>
                  </a:gridCol>
                  <a:gridCol w="1281824">
                    <a:extLst>
                      <a:ext uri="{9D8B030D-6E8A-4147-A177-3AD203B41FA5}">
                        <a16:colId xmlns:a16="http://schemas.microsoft.com/office/drawing/2014/main" val="2885529223"/>
                      </a:ext>
                    </a:extLst>
                  </a:gridCol>
                </a:tblGrid>
                <a:tr h="413567">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3600" spc="0">
                            <a:latin typeface="Rajdhani"/>
                            <a:ea typeface="Rajdhani"/>
                            <a:cs typeface="Rajdhani"/>
                            <a:sym typeface="Rajdhani"/>
                          </a:defRPr>
                        </a:pPr>
                        <a:endParaRPr sz="1100" b="1" dirty="0">
                          <a:solidFill>
                            <a:schemeClr val="tx1"/>
                          </a:solidFill>
                          <a:latin typeface="+mj-lt"/>
                        </a:endParaRPr>
                      </a:p>
                    </a:txBody>
                    <a:tcPr marL="19700" marR="19700" marT="19700" marB="19700"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100" dirty="0">
                            <a:solidFill>
                              <a:srgbClr val="FFFFFF"/>
                            </a:solidFill>
                            <a:effectLst/>
                            <a:latin typeface="Roboto" charset="0"/>
                            <a:ea typeface="Roboto" charset="0"/>
                            <a:cs typeface="Roboto" charset="0"/>
                          </a:rPr>
                          <a:t>EASY</a:t>
                        </a:r>
                      </a:p>
                      <a:p>
                        <a:pPr algn="ctr">
                          <a:spcAft>
                            <a:spcPts val="0"/>
                          </a:spcAft>
                        </a:pPr>
                        <a:r>
                          <a:rPr lang="en-US" sz="1100" dirty="0">
                            <a:solidFill>
                              <a:srgbClr val="FFFFFF"/>
                            </a:solidFill>
                            <a:effectLst/>
                            <a:latin typeface="Roboto" charset="0"/>
                            <a:ea typeface="Roboto" charset="0"/>
                            <a:cs typeface="Roboto" charset="0"/>
                          </a:rPr>
                          <a:t>ENTRY</a:t>
                        </a:r>
                      </a:p>
                    </a:txBody>
                    <a:tcPr marL="80669" marR="80669"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rgbClr val="FFFFFF"/>
                            </a:solidFill>
                            <a:effectLst/>
                            <a:latin typeface="Roboto" charset="0"/>
                            <a:ea typeface="Roboto" charset="0"/>
                            <a:cs typeface="Roboto" charset="0"/>
                          </a:rPr>
                          <a:t>% TAKEN</a:t>
                        </a:r>
                      </a:p>
                    </a:txBody>
                    <a:tcPr marL="80669" marR="80669"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rgbClr val="FFFFFF"/>
                            </a:solidFill>
                            <a:effectLst/>
                            <a:latin typeface="Roboto" charset="0"/>
                            <a:ea typeface="Roboto" charset="0"/>
                            <a:cs typeface="Roboto" charset="0"/>
                          </a:rPr>
                          <a:t>FLEXIBLE HOURS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TIPS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DRIVER &amp; CUSTOMER REWARDS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NO SURGE &amp; PEAK CHARGES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NO DEAD WAITING HOURS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DRIVER DISCOUNTS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FUEL CARD</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spcAft>
                            <a:spcPts val="0"/>
                          </a:spcAft>
                        </a:pPr>
                        <a:r>
                          <a:rPr lang="en-US" sz="1100" dirty="0">
                            <a:solidFill>
                              <a:schemeClr val="bg1"/>
                            </a:solidFill>
                            <a:effectLst/>
                            <a:latin typeface="Roboto" charset="0"/>
                            <a:ea typeface="Roboto" charset="0"/>
                            <a:cs typeface="Roboto" charset="0"/>
                          </a:rPr>
                          <a:t>% TAKEN FROM CANCELLED TRIPS</a:t>
                        </a: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10000"/>
                    </a:ext>
                  </a:extLst>
                </a:tr>
                <a:tr h="460917">
                  <a:tc>
                    <a:txBody>
                      <a:bodyPr/>
                      <a:lstStyle/>
                      <a:p>
                        <a:pPr algn="l">
                          <a:spcAft>
                            <a:spcPts val="0"/>
                          </a:spcAft>
                        </a:pPr>
                        <a:r>
                          <a:rPr lang="en-US" sz="1400" b="1" dirty="0">
                            <a:solidFill>
                              <a:schemeClr val="tx1"/>
                            </a:solidFill>
                            <a:effectLst/>
                            <a:latin typeface="Roboto" charset="0"/>
                            <a:ea typeface="Roboto" charset="0"/>
                            <a:cs typeface="Roboto" charset="0"/>
                          </a:rPr>
                          <a:t>Elope</a:t>
                        </a:r>
                      </a:p>
                    </a:txBody>
                    <a:tcPr marL="80669" marR="80669"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10-15%</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0%</a:t>
                        </a:r>
                      </a:p>
                    </a:txBody>
                    <a:tcPr marL="80669" marR="8066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360050">
                  <a:tc>
                    <a:txBody>
                      <a:bodyPr/>
                      <a:lstStyle/>
                      <a:p>
                        <a:pPr algn="l">
                          <a:spcAft>
                            <a:spcPts val="0"/>
                          </a:spcAft>
                        </a:pPr>
                        <a:r>
                          <a:rPr lang="en-US" sz="1400" b="1" dirty="0">
                            <a:solidFill>
                              <a:schemeClr val="tx1"/>
                            </a:solidFill>
                            <a:effectLst/>
                            <a:latin typeface="Roboto" charset="0"/>
                            <a:ea typeface="Roboto" charset="0"/>
                            <a:cs typeface="Roboto" charset="0"/>
                          </a:rPr>
                          <a:t>Uber</a:t>
                        </a:r>
                      </a:p>
                    </a:txBody>
                    <a:tcPr marL="80669" marR="80669" marT="0"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20-35%</a:t>
                        </a:r>
                      </a:p>
                    </a:txBody>
                    <a:tcPr marL="80669" marR="80669"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20-35%</a:t>
                        </a:r>
                      </a:p>
                    </a:txBody>
                    <a:tcPr marL="80669" marR="80669" marT="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53035">
                  <a:tc>
                    <a:txBody>
                      <a:bodyPr/>
                      <a:lstStyle/>
                      <a:p>
                        <a:pPr algn="l">
                          <a:spcAft>
                            <a:spcPts val="0"/>
                          </a:spcAft>
                        </a:pPr>
                        <a:r>
                          <a:rPr lang="en-US" sz="1400" b="1" dirty="0">
                            <a:solidFill>
                              <a:schemeClr val="tx1"/>
                            </a:solidFill>
                            <a:effectLst/>
                            <a:latin typeface="Roboto" charset="0"/>
                            <a:ea typeface="Roboto" charset="0"/>
                            <a:cs typeface="Roboto" charset="0"/>
                          </a:rPr>
                          <a:t>Addison Lee</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383295">
                  <a:tc>
                    <a:txBody>
                      <a:bodyPr/>
                      <a:lstStyle/>
                      <a:p>
                        <a:pPr algn="l">
                          <a:spcAft>
                            <a:spcPts val="0"/>
                          </a:spcAft>
                        </a:pPr>
                        <a:r>
                          <a:rPr lang="en-US" sz="1400" b="1" dirty="0">
                            <a:solidFill>
                              <a:schemeClr val="tx1"/>
                            </a:solidFill>
                            <a:effectLst/>
                            <a:latin typeface="Roboto" charset="0"/>
                            <a:ea typeface="Roboto" charset="0"/>
                            <a:cs typeface="Roboto" charset="0"/>
                          </a:rPr>
                          <a:t>Private Hire</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N/A</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13556">
                  <a:tc>
                    <a:txBody>
                      <a:bodyPr/>
                      <a:lstStyle/>
                      <a:p>
                        <a:pPr algn="l">
                          <a:spcAft>
                            <a:spcPts val="0"/>
                          </a:spcAft>
                        </a:pPr>
                        <a:r>
                          <a:rPr lang="en-US" sz="1400" b="1" dirty="0" err="1">
                            <a:solidFill>
                              <a:schemeClr val="tx1"/>
                            </a:solidFill>
                            <a:effectLst/>
                            <a:latin typeface="Roboto" charset="0"/>
                            <a:ea typeface="Roboto" charset="0"/>
                            <a:cs typeface="Roboto" charset="0"/>
                          </a:rPr>
                          <a:t>Gett</a:t>
                        </a:r>
                        <a:endParaRPr lang="en-US" sz="1400" b="1" dirty="0">
                          <a:solidFill>
                            <a:schemeClr val="tx1"/>
                          </a:solidFill>
                          <a:effectLst/>
                          <a:latin typeface="Roboto" charset="0"/>
                          <a:ea typeface="Roboto" charset="0"/>
                          <a:cs typeface="Roboto" charset="0"/>
                        </a:endParaRPr>
                      </a:p>
                    </a:txBody>
                    <a:tcPr marL="80669" marR="80669"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a:t>
                        </a:r>
                      </a:p>
                    </a:txBody>
                    <a:tcPr marL="80669" marR="80669"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endParaRPr lang="en-US" sz="1100" dirty="0">
                          <a:solidFill>
                            <a:schemeClr val="tx1"/>
                          </a:solidFill>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20%</a:t>
                        </a:r>
                      </a:p>
                    </a:txBody>
                    <a:tcPr marL="80669" marR="80669"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5"/>
                    </a:ext>
                  </a:extLst>
                </a:tr>
              </a:tbl>
            </a:graphicData>
          </a:graphic>
        </p:graphicFrame>
        <p:sp>
          <p:nvSpPr>
            <p:cNvPr id="24" name="Oval 23">
              <a:extLst>
                <a:ext uri="{FF2B5EF4-FFF2-40B4-BE49-F238E27FC236}">
                  <a16:creationId xmlns:a16="http://schemas.microsoft.com/office/drawing/2014/main" id="{3E334BF8-1B93-6047-A00A-7B8960CBA7C2}"/>
                </a:ext>
              </a:extLst>
            </p:cNvPr>
            <p:cNvSpPr/>
            <p:nvPr/>
          </p:nvSpPr>
          <p:spPr>
            <a:xfrm>
              <a:off x="4206595"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484ADD8-1669-7F4C-8B33-5AA106492E04}"/>
                </a:ext>
              </a:extLst>
            </p:cNvPr>
            <p:cNvSpPr/>
            <p:nvPr/>
          </p:nvSpPr>
          <p:spPr>
            <a:xfrm>
              <a:off x="8706884" y="2807988"/>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CA7EDF5-2A5F-1F4D-9A02-3F5DB8676101}"/>
                </a:ext>
              </a:extLst>
            </p:cNvPr>
            <p:cNvSpPr/>
            <p:nvPr/>
          </p:nvSpPr>
          <p:spPr>
            <a:xfrm>
              <a:off x="5115383"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DDF0726-64C7-9A45-8672-56A80A8CD12E}"/>
                </a:ext>
              </a:extLst>
            </p:cNvPr>
            <p:cNvSpPr/>
            <p:nvPr/>
          </p:nvSpPr>
          <p:spPr>
            <a:xfrm>
              <a:off x="5987595"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BC0E049-7CB2-A34A-9058-61D8F5E31B9D}"/>
                </a:ext>
              </a:extLst>
            </p:cNvPr>
            <p:cNvSpPr/>
            <p:nvPr/>
          </p:nvSpPr>
          <p:spPr>
            <a:xfrm>
              <a:off x="7006956"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9BF4933-53B5-6245-838B-7184E7D1E889}"/>
                </a:ext>
              </a:extLst>
            </p:cNvPr>
            <p:cNvSpPr/>
            <p:nvPr/>
          </p:nvSpPr>
          <p:spPr>
            <a:xfrm>
              <a:off x="7818950"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A94ED14-6318-0A42-91AB-5AF4F4AF8691}"/>
                </a:ext>
              </a:extLst>
            </p:cNvPr>
            <p:cNvSpPr/>
            <p:nvPr/>
          </p:nvSpPr>
          <p:spPr>
            <a:xfrm>
              <a:off x="9624392"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A6F9051-D624-DA46-BF74-D963FCBA9598}"/>
                </a:ext>
              </a:extLst>
            </p:cNvPr>
            <p:cNvSpPr/>
            <p:nvPr/>
          </p:nvSpPr>
          <p:spPr>
            <a:xfrm>
              <a:off x="2502990" y="2799000"/>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FB6CBF15-0B29-F143-9CEB-3ACE72DBA58C}"/>
              </a:ext>
            </a:extLst>
          </p:cNvPr>
          <p:cNvSpPr/>
          <p:nvPr/>
        </p:nvSpPr>
        <p:spPr>
          <a:xfrm>
            <a:off x="4217293" y="3203188"/>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F82D6768-C60B-9546-ACCC-E5711A844EE7}"/>
              </a:ext>
            </a:extLst>
          </p:cNvPr>
          <p:cNvSpPr/>
          <p:nvPr/>
        </p:nvSpPr>
        <p:spPr>
          <a:xfrm>
            <a:off x="8695222" y="3212176"/>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2F5462C-8850-5943-BF8B-48CEE3A594C6}"/>
              </a:ext>
            </a:extLst>
          </p:cNvPr>
          <p:cNvSpPr/>
          <p:nvPr/>
        </p:nvSpPr>
        <p:spPr>
          <a:xfrm>
            <a:off x="5107793" y="3203188"/>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8F89D79-7724-A14B-8A6F-0CAAB4E44DA0}"/>
              </a:ext>
            </a:extLst>
          </p:cNvPr>
          <p:cNvSpPr/>
          <p:nvPr/>
        </p:nvSpPr>
        <p:spPr>
          <a:xfrm>
            <a:off x="5998293" y="3203188"/>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3C69F0B-6DAB-C64E-864C-50F75D61D7AD}"/>
              </a:ext>
            </a:extLst>
          </p:cNvPr>
          <p:cNvSpPr/>
          <p:nvPr/>
        </p:nvSpPr>
        <p:spPr>
          <a:xfrm>
            <a:off x="7001888" y="3203188"/>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03F230C-135B-B844-895D-96C3BB79998A}"/>
              </a:ext>
            </a:extLst>
          </p:cNvPr>
          <p:cNvSpPr/>
          <p:nvPr/>
        </p:nvSpPr>
        <p:spPr>
          <a:xfrm>
            <a:off x="7820504" y="3203188"/>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112DEE2-9EA0-F846-9052-99001F7ED3BC}"/>
              </a:ext>
            </a:extLst>
          </p:cNvPr>
          <p:cNvSpPr/>
          <p:nvPr/>
        </p:nvSpPr>
        <p:spPr>
          <a:xfrm>
            <a:off x="9628152" y="3203188"/>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51B79B8-8CF4-B240-B95E-BD7686E630FD}"/>
              </a:ext>
            </a:extLst>
          </p:cNvPr>
          <p:cNvSpPr/>
          <p:nvPr/>
        </p:nvSpPr>
        <p:spPr>
          <a:xfrm>
            <a:off x="2510580" y="3203188"/>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6970D00-9468-344C-9684-2C34F1C36DEF}"/>
              </a:ext>
            </a:extLst>
          </p:cNvPr>
          <p:cNvSpPr/>
          <p:nvPr/>
        </p:nvSpPr>
        <p:spPr>
          <a:xfrm>
            <a:off x="4217293" y="360738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1A6BD87-BC47-BF4A-92B4-D3C6912250B2}"/>
              </a:ext>
            </a:extLst>
          </p:cNvPr>
          <p:cNvSpPr/>
          <p:nvPr/>
        </p:nvSpPr>
        <p:spPr>
          <a:xfrm>
            <a:off x="8701850" y="3616369"/>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A87A4D7-0BF3-7C42-9C99-D98B48626C75}"/>
              </a:ext>
            </a:extLst>
          </p:cNvPr>
          <p:cNvSpPr/>
          <p:nvPr/>
        </p:nvSpPr>
        <p:spPr>
          <a:xfrm>
            <a:off x="5107793" y="360738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50DE008-ED3D-6D48-A203-817BB6695A64}"/>
              </a:ext>
            </a:extLst>
          </p:cNvPr>
          <p:cNvSpPr/>
          <p:nvPr/>
        </p:nvSpPr>
        <p:spPr>
          <a:xfrm>
            <a:off x="5998293" y="360738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8EC730C-7793-6443-A10D-288342DF1DC0}"/>
              </a:ext>
            </a:extLst>
          </p:cNvPr>
          <p:cNvSpPr/>
          <p:nvPr/>
        </p:nvSpPr>
        <p:spPr>
          <a:xfrm>
            <a:off x="7001888" y="360738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1B57A56-F712-BD40-BA5B-D698B855B991}"/>
              </a:ext>
            </a:extLst>
          </p:cNvPr>
          <p:cNvSpPr/>
          <p:nvPr/>
        </p:nvSpPr>
        <p:spPr>
          <a:xfrm>
            <a:off x="7820504" y="360738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298A512-D2C2-6445-B97A-D8B1E67CA456}"/>
              </a:ext>
            </a:extLst>
          </p:cNvPr>
          <p:cNvSpPr/>
          <p:nvPr/>
        </p:nvSpPr>
        <p:spPr>
          <a:xfrm>
            <a:off x="9628152" y="360738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4EBA623-D308-C348-9393-D3B6F18DC072}"/>
              </a:ext>
            </a:extLst>
          </p:cNvPr>
          <p:cNvSpPr/>
          <p:nvPr/>
        </p:nvSpPr>
        <p:spPr>
          <a:xfrm>
            <a:off x="2510580" y="3607381"/>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E269BDD-3360-E244-A4D0-17AB4FA5BDE4}"/>
              </a:ext>
            </a:extLst>
          </p:cNvPr>
          <p:cNvSpPr/>
          <p:nvPr/>
        </p:nvSpPr>
        <p:spPr>
          <a:xfrm>
            <a:off x="4217293" y="4015344"/>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EA69B1A5-9CF8-2647-91C3-C6D437F1E53D}"/>
              </a:ext>
            </a:extLst>
          </p:cNvPr>
          <p:cNvSpPr/>
          <p:nvPr/>
        </p:nvSpPr>
        <p:spPr>
          <a:xfrm>
            <a:off x="8708725" y="4024332"/>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BBA88F-C995-E04C-B575-4F38B2A7F47D}"/>
              </a:ext>
            </a:extLst>
          </p:cNvPr>
          <p:cNvSpPr/>
          <p:nvPr/>
        </p:nvSpPr>
        <p:spPr>
          <a:xfrm>
            <a:off x="5107793" y="4015344"/>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1284574-1A15-8D47-89FC-142C5490B3DD}"/>
              </a:ext>
            </a:extLst>
          </p:cNvPr>
          <p:cNvSpPr/>
          <p:nvPr/>
        </p:nvSpPr>
        <p:spPr>
          <a:xfrm>
            <a:off x="5998293" y="4015344"/>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273E171-4BAF-C545-8295-F628C584CC1E}"/>
              </a:ext>
            </a:extLst>
          </p:cNvPr>
          <p:cNvSpPr/>
          <p:nvPr/>
        </p:nvSpPr>
        <p:spPr>
          <a:xfrm>
            <a:off x="7001888" y="4015344"/>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672C784-A678-8147-B644-EB0D5B6AA4AA}"/>
              </a:ext>
            </a:extLst>
          </p:cNvPr>
          <p:cNvSpPr/>
          <p:nvPr/>
        </p:nvSpPr>
        <p:spPr>
          <a:xfrm>
            <a:off x="7820504" y="4015344"/>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B2DBB09-E8F3-A943-945A-3766DD9125EE}"/>
              </a:ext>
            </a:extLst>
          </p:cNvPr>
          <p:cNvSpPr/>
          <p:nvPr/>
        </p:nvSpPr>
        <p:spPr>
          <a:xfrm>
            <a:off x="9628152" y="4015344"/>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AB066DD-C21E-8F4C-83F7-7B2BADD0749E}"/>
              </a:ext>
            </a:extLst>
          </p:cNvPr>
          <p:cNvSpPr/>
          <p:nvPr/>
        </p:nvSpPr>
        <p:spPr>
          <a:xfrm>
            <a:off x="2510580" y="4015344"/>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C2BCEB0-A246-3344-A84B-4D2D590BC5ED}"/>
              </a:ext>
            </a:extLst>
          </p:cNvPr>
          <p:cNvSpPr/>
          <p:nvPr/>
        </p:nvSpPr>
        <p:spPr>
          <a:xfrm>
            <a:off x="4217293" y="4420461"/>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45A4132-16D3-0C47-AF27-7CD7C3FB33E1}"/>
              </a:ext>
            </a:extLst>
          </p:cNvPr>
          <p:cNvSpPr/>
          <p:nvPr/>
        </p:nvSpPr>
        <p:spPr>
          <a:xfrm>
            <a:off x="8702012" y="4429449"/>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7A413B8-E1C0-654A-9A5F-8F04522C844E}"/>
              </a:ext>
            </a:extLst>
          </p:cNvPr>
          <p:cNvSpPr/>
          <p:nvPr/>
        </p:nvSpPr>
        <p:spPr>
          <a:xfrm>
            <a:off x="5107793" y="4420461"/>
            <a:ext cx="114300"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EE0579B-9681-594E-9A5D-78DA0B92F0B1}"/>
              </a:ext>
            </a:extLst>
          </p:cNvPr>
          <p:cNvSpPr/>
          <p:nvPr/>
        </p:nvSpPr>
        <p:spPr>
          <a:xfrm>
            <a:off x="5998293" y="442046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6EDF26C-869F-B04E-B3D6-ED3B8F3F3170}"/>
              </a:ext>
            </a:extLst>
          </p:cNvPr>
          <p:cNvSpPr/>
          <p:nvPr/>
        </p:nvSpPr>
        <p:spPr>
          <a:xfrm>
            <a:off x="7001888" y="442046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FF6AD63-2800-4B45-9EAB-F832CD0DDEBA}"/>
              </a:ext>
            </a:extLst>
          </p:cNvPr>
          <p:cNvSpPr/>
          <p:nvPr/>
        </p:nvSpPr>
        <p:spPr>
          <a:xfrm>
            <a:off x="7820504" y="442046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E5DC44B-048D-FB45-AD16-957665EBF79E}"/>
              </a:ext>
            </a:extLst>
          </p:cNvPr>
          <p:cNvSpPr/>
          <p:nvPr/>
        </p:nvSpPr>
        <p:spPr>
          <a:xfrm>
            <a:off x="9628152" y="442046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EF3056C-A28B-C348-8C57-315828E29C09}"/>
              </a:ext>
            </a:extLst>
          </p:cNvPr>
          <p:cNvSpPr/>
          <p:nvPr/>
        </p:nvSpPr>
        <p:spPr>
          <a:xfrm>
            <a:off x="2510580" y="4420461"/>
            <a:ext cx="114300" cy="114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847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A6750FD-FD7D-4968-96BE-991799571494}"/>
              </a:ext>
            </a:extLst>
          </p:cNvPr>
          <p:cNvSpPr/>
          <p:nvPr/>
        </p:nvSpPr>
        <p:spPr>
          <a:xfrm>
            <a:off x="8690789"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39" name="Rectangle 38">
            <a:extLst>
              <a:ext uri="{FF2B5EF4-FFF2-40B4-BE49-F238E27FC236}">
                <a16:creationId xmlns:a16="http://schemas.microsoft.com/office/drawing/2014/main" id="{979BC8D1-F95A-4EC2-9CAD-ABE24820CA7D}"/>
              </a:ext>
            </a:extLst>
          </p:cNvPr>
          <p:cNvSpPr/>
          <p:nvPr/>
        </p:nvSpPr>
        <p:spPr>
          <a:xfrm>
            <a:off x="6170895"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33" name="Rectangle 32">
            <a:extLst>
              <a:ext uri="{FF2B5EF4-FFF2-40B4-BE49-F238E27FC236}">
                <a16:creationId xmlns:a16="http://schemas.microsoft.com/office/drawing/2014/main" id="{A0C59692-B79D-464F-89B7-18352C7FCF69}"/>
              </a:ext>
            </a:extLst>
          </p:cNvPr>
          <p:cNvSpPr/>
          <p:nvPr/>
        </p:nvSpPr>
        <p:spPr>
          <a:xfrm>
            <a:off x="3657786"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11</a:t>
            </a:fld>
            <a:endParaRPr lang="en-US" sz="1050" dirty="0">
              <a:solidFill>
                <a:schemeClr val="bg1"/>
              </a:solidFill>
              <a:latin typeface="Roboto" charset="0"/>
              <a:ea typeface="Roboto" charset="0"/>
              <a:cs typeface="Roboto" charset="0"/>
            </a:endParaRPr>
          </a:p>
        </p:txBody>
      </p:sp>
      <p:sp>
        <p:nvSpPr>
          <p:cNvPr id="150" name="Rectangle 149"/>
          <p:cNvSpPr/>
          <p:nvPr/>
        </p:nvSpPr>
        <p:spPr>
          <a:xfrm>
            <a:off x="1157681"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PRODUCT – DRIVER APP</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sp>
        <p:nvSpPr>
          <p:cNvPr id="31" name="TextBox 30"/>
          <p:cNvSpPr txBox="1"/>
          <p:nvPr/>
        </p:nvSpPr>
        <p:spPr>
          <a:xfrm>
            <a:off x="851104" y="906666"/>
            <a:ext cx="5163330" cy="307777"/>
          </a:xfrm>
          <a:prstGeom prst="rect">
            <a:avLst/>
          </a:prstGeom>
          <a:noFill/>
        </p:spPr>
        <p:txBody>
          <a:bodyPr wrap="square" rtlCol="0">
            <a:spAutoFit/>
          </a:bodyPr>
          <a:lstStyle/>
          <a:p>
            <a:r>
              <a:rPr lang="en-US" sz="1400" dirty="0">
                <a:latin typeface="Roboto Regular"/>
                <a:cs typeface="Roboto Regular"/>
                <a:hlinkClick r:id="rId2"/>
              </a:rPr>
              <a:t>Full Interactive design link</a:t>
            </a:r>
            <a:endParaRPr lang="en-US" sz="1400" dirty="0">
              <a:latin typeface="Roboto Regular"/>
              <a:cs typeface="Roboto Regular"/>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11</a:t>
            </a:fld>
            <a:endParaRPr lang="en-US" dirty="0">
              <a:solidFill>
                <a:schemeClr val="bg1"/>
              </a:solidFill>
              <a:latin typeface="Calibri" charset="0"/>
              <a:ea typeface="Calibri" charset="0"/>
              <a:cs typeface="Calibri" charset="0"/>
            </a:endParaRPr>
          </a:p>
        </p:txBody>
      </p:sp>
      <p:pic>
        <p:nvPicPr>
          <p:cNvPr id="24" name="Picture 23" descr="A picture containing screenshot&#10;&#10;Description generated with very high confidence">
            <a:extLst>
              <a:ext uri="{FF2B5EF4-FFF2-40B4-BE49-F238E27FC236}">
                <a16:creationId xmlns:a16="http://schemas.microsoft.com/office/drawing/2014/main" id="{9AAF22CD-E386-4553-A423-BB751F38AFE4}"/>
              </a:ext>
            </a:extLst>
          </p:cNvPr>
          <p:cNvPicPr>
            <a:picLocks noChangeAspect="1"/>
          </p:cNvPicPr>
          <p:nvPr/>
        </p:nvPicPr>
        <p:blipFill>
          <a:blip r:embed="rId3"/>
          <a:stretch>
            <a:fillRect/>
          </a:stretch>
        </p:blipFill>
        <p:spPr>
          <a:xfrm>
            <a:off x="8772664" y="1778100"/>
            <a:ext cx="2160000" cy="3840000"/>
          </a:xfrm>
          <a:prstGeom prst="rect">
            <a:avLst/>
          </a:prstGeom>
          <a:ln>
            <a:solidFill>
              <a:schemeClr val="accent2"/>
            </a:solidFill>
          </a:ln>
        </p:spPr>
      </p:pic>
      <p:pic>
        <p:nvPicPr>
          <p:cNvPr id="25" name="Picture 24" descr="A screenshot of a cell phone&#10;&#10;Description generated with very high confidence">
            <a:extLst>
              <a:ext uri="{FF2B5EF4-FFF2-40B4-BE49-F238E27FC236}">
                <a16:creationId xmlns:a16="http://schemas.microsoft.com/office/drawing/2014/main" id="{E6444231-3838-4ACB-8957-5C2C625906DA}"/>
              </a:ext>
            </a:extLst>
          </p:cNvPr>
          <p:cNvPicPr>
            <a:picLocks noChangeAspect="1"/>
          </p:cNvPicPr>
          <p:nvPr/>
        </p:nvPicPr>
        <p:blipFill>
          <a:blip r:embed="rId4"/>
          <a:stretch>
            <a:fillRect/>
          </a:stretch>
        </p:blipFill>
        <p:spPr>
          <a:xfrm>
            <a:off x="6252770" y="1778099"/>
            <a:ext cx="2160000" cy="3840001"/>
          </a:xfrm>
          <a:prstGeom prst="rect">
            <a:avLst/>
          </a:prstGeom>
          <a:ln>
            <a:solidFill>
              <a:schemeClr val="accent2"/>
            </a:solidFill>
          </a:ln>
        </p:spPr>
      </p:pic>
      <p:pic>
        <p:nvPicPr>
          <p:cNvPr id="26" name="Picture 25" descr="A screenshot of a cell phone&#10;&#10;Description generated with very high confidence">
            <a:extLst>
              <a:ext uri="{FF2B5EF4-FFF2-40B4-BE49-F238E27FC236}">
                <a16:creationId xmlns:a16="http://schemas.microsoft.com/office/drawing/2014/main" id="{9E350BAE-DD4C-4883-9C79-D9E53D9D0008}"/>
              </a:ext>
            </a:extLst>
          </p:cNvPr>
          <p:cNvPicPr>
            <a:picLocks noChangeAspect="1"/>
          </p:cNvPicPr>
          <p:nvPr/>
        </p:nvPicPr>
        <p:blipFill>
          <a:blip r:embed="rId5"/>
          <a:stretch>
            <a:fillRect/>
          </a:stretch>
        </p:blipFill>
        <p:spPr>
          <a:xfrm>
            <a:off x="3739661" y="1778099"/>
            <a:ext cx="2160000" cy="3840000"/>
          </a:xfrm>
          <a:prstGeom prst="rect">
            <a:avLst/>
          </a:prstGeom>
          <a:ln>
            <a:solidFill>
              <a:schemeClr val="accent2"/>
            </a:solidFill>
          </a:ln>
        </p:spPr>
      </p:pic>
      <p:pic>
        <p:nvPicPr>
          <p:cNvPr id="27" name="Picture 26" descr="A screenshot of a cell phone screen with text&#10;&#10;Description generated with very high confidence">
            <a:extLst>
              <a:ext uri="{FF2B5EF4-FFF2-40B4-BE49-F238E27FC236}">
                <a16:creationId xmlns:a16="http://schemas.microsoft.com/office/drawing/2014/main" id="{86BE4FDA-886E-4593-B32E-BABF2EAF4860}"/>
              </a:ext>
            </a:extLst>
          </p:cNvPr>
          <p:cNvPicPr>
            <a:picLocks noChangeAspect="1"/>
          </p:cNvPicPr>
          <p:nvPr/>
        </p:nvPicPr>
        <p:blipFill>
          <a:blip r:embed="rId6"/>
          <a:stretch>
            <a:fillRect/>
          </a:stretch>
        </p:blipFill>
        <p:spPr>
          <a:xfrm>
            <a:off x="1243330" y="1769709"/>
            <a:ext cx="2160000" cy="3840000"/>
          </a:xfrm>
          <a:prstGeom prst="rect">
            <a:avLst/>
          </a:prstGeom>
          <a:ln>
            <a:solidFill>
              <a:schemeClr val="accent2"/>
            </a:solidFill>
          </a:ln>
        </p:spPr>
      </p:pic>
    </p:spTree>
    <p:extLst>
      <p:ext uri="{BB962C8B-B14F-4D97-AF65-F5344CB8AC3E}">
        <p14:creationId xmlns:p14="http://schemas.microsoft.com/office/powerpoint/2010/main" val="117871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A6750FD-FD7D-4968-96BE-991799571494}"/>
              </a:ext>
            </a:extLst>
          </p:cNvPr>
          <p:cNvSpPr/>
          <p:nvPr/>
        </p:nvSpPr>
        <p:spPr>
          <a:xfrm>
            <a:off x="8690789"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39" name="Rectangle 38">
            <a:extLst>
              <a:ext uri="{FF2B5EF4-FFF2-40B4-BE49-F238E27FC236}">
                <a16:creationId xmlns:a16="http://schemas.microsoft.com/office/drawing/2014/main" id="{979BC8D1-F95A-4EC2-9CAD-ABE24820CA7D}"/>
              </a:ext>
            </a:extLst>
          </p:cNvPr>
          <p:cNvSpPr/>
          <p:nvPr/>
        </p:nvSpPr>
        <p:spPr>
          <a:xfrm>
            <a:off x="6170895"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33" name="Rectangle 32">
            <a:extLst>
              <a:ext uri="{FF2B5EF4-FFF2-40B4-BE49-F238E27FC236}">
                <a16:creationId xmlns:a16="http://schemas.microsoft.com/office/drawing/2014/main" id="{A0C59692-B79D-464F-89B7-18352C7FCF69}"/>
              </a:ext>
            </a:extLst>
          </p:cNvPr>
          <p:cNvSpPr/>
          <p:nvPr/>
        </p:nvSpPr>
        <p:spPr>
          <a:xfrm>
            <a:off x="3657786"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12</a:t>
            </a:fld>
            <a:endParaRPr lang="en-US" sz="1050" dirty="0">
              <a:solidFill>
                <a:schemeClr val="bg1"/>
              </a:solidFill>
              <a:latin typeface="Roboto" charset="0"/>
              <a:ea typeface="Roboto" charset="0"/>
              <a:cs typeface="Roboto" charset="0"/>
            </a:endParaRPr>
          </a:p>
        </p:txBody>
      </p:sp>
      <p:sp>
        <p:nvSpPr>
          <p:cNvPr id="150" name="Rectangle 149"/>
          <p:cNvSpPr/>
          <p:nvPr/>
        </p:nvSpPr>
        <p:spPr>
          <a:xfrm>
            <a:off x="1157681" y="1670445"/>
            <a:ext cx="2323750" cy="40256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PRODUCT – CUSTOMER APP</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sp>
        <p:nvSpPr>
          <p:cNvPr id="31" name="TextBox 30"/>
          <p:cNvSpPr txBox="1"/>
          <p:nvPr/>
        </p:nvSpPr>
        <p:spPr>
          <a:xfrm>
            <a:off x="851104" y="906666"/>
            <a:ext cx="5163330" cy="307777"/>
          </a:xfrm>
          <a:prstGeom prst="rect">
            <a:avLst/>
          </a:prstGeom>
          <a:noFill/>
        </p:spPr>
        <p:txBody>
          <a:bodyPr wrap="square" rtlCol="0">
            <a:spAutoFit/>
          </a:bodyPr>
          <a:lstStyle/>
          <a:p>
            <a:r>
              <a:rPr lang="en-US" sz="1400" dirty="0">
                <a:latin typeface="Roboto Regular"/>
                <a:cs typeface="Roboto Regular"/>
                <a:hlinkClick r:id="rId2"/>
              </a:rPr>
              <a:t>Full Interactive design link</a:t>
            </a:r>
            <a:endParaRPr lang="en-US" sz="1400" dirty="0">
              <a:latin typeface="Roboto Regular"/>
              <a:cs typeface="Roboto Regular"/>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12</a:t>
            </a:fld>
            <a:endParaRPr lang="en-US" dirty="0">
              <a:solidFill>
                <a:schemeClr val="bg1"/>
              </a:solidFill>
              <a:latin typeface="Calibri" charset="0"/>
              <a:ea typeface="Calibri" charset="0"/>
              <a:cs typeface="Calibri" charset="0"/>
            </a:endParaRPr>
          </a:p>
        </p:txBody>
      </p:sp>
      <p:pic>
        <p:nvPicPr>
          <p:cNvPr id="24" name="Picture 23" descr="A picture containing screenshot&#10;&#10;Description generated with very high confidence">
            <a:extLst>
              <a:ext uri="{FF2B5EF4-FFF2-40B4-BE49-F238E27FC236}">
                <a16:creationId xmlns:a16="http://schemas.microsoft.com/office/drawing/2014/main" id="{9AAF22CD-E386-4553-A423-BB751F38AFE4}"/>
              </a:ext>
            </a:extLst>
          </p:cNvPr>
          <p:cNvPicPr>
            <a:picLocks noChangeAspect="1"/>
          </p:cNvPicPr>
          <p:nvPr/>
        </p:nvPicPr>
        <p:blipFill>
          <a:blip r:embed="rId3"/>
          <a:stretch>
            <a:fillRect/>
          </a:stretch>
        </p:blipFill>
        <p:spPr>
          <a:xfrm>
            <a:off x="8772664" y="1778100"/>
            <a:ext cx="2160000" cy="3840000"/>
          </a:xfrm>
          <a:prstGeom prst="rect">
            <a:avLst/>
          </a:prstGeom>
          <a:ln>
            <a:solidFill>
              <a:schemeClr val="accent2"/>
            </a:solidFill>
          </a:ln>
        </p:spPr>
      </p:pic>
      <p:pic>
        <p:nvPicPr>
          <p:cNvPr id="25" name="Picture 24" descr="A screenshot of a cell phone&#10;&#10;Description generated with very high confidence">
            <a:extLst>
              <a:ext uri="{FF2B5EF4-FFF2-40B4-BE49-F238E27FC236}">
                <a16:creationId xmlns:a16="http://schemas.microsoft.com/office/drawing/2014/main" id="{E6444231-3838-4ACB-8957-5C2C625906DA}"/>
              </a:ext>
            </a:extLst>
          </p:cNvPr>
          <p:cNvPicPr>
            <a:picLocks noChangeAspect="1"/>
          </p:cNvPicPr>
          <p:nvPr/>
        </p:nvPicPr>
        <p:blipFill>
          <a:blip r:embed="rId4"/>
          <a:stretch>
            <a:fillRect/>
          </a:stretch>
        </p:blipFill>
        <p:spPr>
          <a:xfrm>
            <a:off x="6252770" y="1778099"/>
            <a:ext cx="2160000" cy="3840001"/>
          </a:xfrm>
          <a:prstGeom prst="rect">
            <a:avLst/>
          </a:prstGeom>
          <a:ln>
            <a:solidFill>
              <a:schemeClr val="accent2"/>
            </a:solidFill>
          </a:ln>
        </p:spPr>
      </p:pic>
      <p:pic>
        <p:nvPicPr>
          <p:cNvPr id="26" name="Picture 25" descr="A screenshot of a cell phone&#10;&#10;Description generated with very high confidence">
            <a:extLst>
              <a:ext uri="{FF2B5EF4-FFF2-40B4-BE49-F238E27FC236}">
                <a16:creationId xmlns:a16="http://schemas.microsoft.com/office/drawing/2014/main" id="{9E350BAE-DD4C-4883-9C79-D9E53D9D0008}"/>
              </a:ext>
            </a:extLst>
          </p:cNvPr>
          <p:cNvPicPr>
            <a:picLocks noChangeAspect="1"/>
          </p:cNvPicPr>
          <p:nvPr/>
        </p:nvPicPr>
        <p:blipFill>
          <a:blip r:embed="rId5"/>
          <a:stretch>
            <a:fillRect/>
          </a:stretch>
        </p:blipFill>
        <p:spPr>
          <a:xfrm>
            <a:off x="3739661" y="1778099"/>
            <a:ext cx="2160000" cy="3840000"/>
          </a:xfrm>
          <a:prstGeom prst="rect">
            <a:avLst/>
          </a:prstGeom>
          <a:ln>
            <a:solidFill>
              <a:schemeClr val="accent2"/>
            </a:solidFill>
          </a:ln>
        </p:spPr>
      </p:pic>
      <p:pic>
        <p:nvPicPr>
          <p:cNvPr id="27" name="Picture 26" descr="A screenshot of a cell phone screen with text&#10;&#10;Description generated with very high confidence">
            <a:extLst>
              <a:ext uri="{FF2B5EF4-FFF2-40B4-BE49-F238E27FC236}">
                <a16:creationId xmlns:a16="http://schemas.microsoft.com/office/drawing/2014/main" id="{86BE4FDA-886E-4593-B32E-BABF2EAF4860}"/>
              </a:ext>
            </a:extLst>
          </p:cNvPr>
          <p:cNvPicPr>
            <a:picLocks noChangeAspect="1"/>
          </p:cNvPicPr>
          <p:nvPr/>
        </p:nvPicPr>
        <p:blipFill>
          <a:blip r:embed="rId6"/>
          <a:stretch>
            <a:fillRect/>
          </a:stretch>
        </p:blipFill>
        <p:spPr>
          <a:xfrm>
            <a:off x="1243330" y="1769709"/>
            <a:ext cx="2160000" cy="3840000"/>
          </a:xfrm>
          <a:prstGeom prst="rect">
            <a:avLst/>
          </a:prstGeom>
          <a:ln>
            <a:solidFill>
              <a:schemeClr val="accent2"/>
            </a:solidFill>
          </a:ln>
        </p:spPr>
      </p:pic>
      <p:pic>
        <p:nvPicPr>
          <p:cNvPr id="17" name="Picture 16" descr="A close up of a map&#10;&#10;Description generated with very high confidence">
            <a:extLst>
              <a:ext uri="{FF2B5EF4-FFF2-40B4-BE49-F238E27FC236}">
                <a16:creationId xmlns:a16="http://schemas.microsoft.com/office/drawing/2014/main" id="{C781EE9C-6F33-4289-B35F-DC373E771FEF}"/>
              </a:ext>
            </a:extLst>
          </p:cNvPr>
          <p:cNvPicPr>
            <a:picLocks noChangeAspect="1"/>
          </p:cNvPicPr>
          <p:nvPr/>
        </p:nvPicPr>
        <p:blipFill>
          <a:blip r:embed="rId7"/>
          <a:stretch>
            <a:fillRect/>
          </a:stretch>
        </p:blipFill>
        <p:spPr>
          <a:xfrm>
            <a:off x="3743708" y="1769710"/>
            <a:ext cx="2160000" cy="3839999"/>
          </a:xfrm>
          <a:prstGeom prst="rect">
            <a:avLst/>
          </a:prstGeom>
          <a:ln>
            <a:solidFill>
              <a:schemeClr val="accent2"/>
            </a:solidFill>
          </a:ln>
        </p:spPr>
      </p:pic>
      <p:pic>
        <p:nvPicPr>
          <p:cNvPr id="18" name="Picture 17">
            <a:extLst>
              <a:ext uri="{FF2B5EF4-FFF2-40B4-BE49-F238E27FC236}">
                <a16:creationId xmlns:a16="http://schemas.microsoft.com/office/drawing/2014/main" id="{E4BB3FA9-E046-4146-ADD2-3ECEC22853E6}"/>
              </a:ext>
            </a:extLst>
          </p:cNvPr>
          <p:cNvPicPr>
            <a:picLocks noChangeAspect="1"/>
          </p:cNvPicPr>
          <p:nvPr/>
        </p:nvPicPr>
        <p:blipFill>
          <a:blip r:embed="rId8"/>
          <a:stretch>
            <a:fillRect/>
          </a:stretch>
        </p:blipFill>
        <p:spPr>
          <a:xfrm>
            <a:off x="6258186" y="1769710"/>
            <a:ext cx="2160000" cy="3839999"/>
          </a:xfrm>
          <a:prstGeom prst="rect">
            <a:avLst/>
          </a:prstGeom>
          <a:ln>
            <a:solidFill>
              <a:schemeClr val="accent2"/>
            </a:solidFill>
          </a:ln>
        </p:spPr>
      </p:pic>
      <p:pic>
        <p:nvPicPr>
          <p:cNvPr id="19" name="Picture 18" descr="A screenshot of a cell phone&#10;&#10;Description generated with very high confidence">
            <a:extLst>
              <a:ext uri="{FF2B5EF4-FFF2-40B4-BE49-F238E27FC236}">
                <a16:creationId xmlns:a16="http://schemas.microsoft.com/office/drawing/2014/main" id="{6C83104E-6D80-43A2-8219-90B2ACF98440}"/>
              </a:ext>
            </a:extLst>
          </p:cNvPr>
          <p:cNvPicPr>
            <a:picLocks noChangeAspect="1"/>
          </p:cNvPicPr>
          <p:nvPr/>
        </p:nvPicPr>
        <p:blipFill>
          <a:blip r:embed="rId9"/>
          <a:stretch>
            <a:fillRect/>
          </a:stretch>
        </p:blipFill>
        <p:spPr>
          <a:xfrm>
            <a:off x="1229230" y="1769709"/>
            <a:ext cx="2160000" cy="3839999"/>
          </a:xfrm>
          <a:prstGeom prst="rect">
            <a:avLst/>
          </a:prstGeom>
          <a:ln>
            <a:solidFill>
              <a:schemeClr val="accent2"/>
            </a:solidFill>
          </a:ln>
        </p:spPr>
      </p:pic>
      <p:pic>
        <p:nvPicPr>
          <p:cNvPr id="20" name="Picture 19" descr="A close up of text on a white background&#10;&#10;Description generated with high confidence">
            <a:extLst>
              <a:ext uri="{FF2B5EF4-FFF2-40B4-BE49-F238E27FC236}">
                <a16:creationId xmlns:a16="http://schemas.microsoft.com/office/drawing/2014/main" id="{B8937DBD-541B-4164-8E1C-903BFC2FD337}"/>
              </a:ext>
            </a:extLst>
          </p:cNvPr>
          <p:cNvPicPr>
            <a:picLocks noChangeAspect="1"/>
          </p:cNvPicPr>
          <p:nvPr/>
        </p:nvPicPr>
        <p:blipFill>
          <a:blip r:embed="rId10"/>
          <a:stretch>
            <a:fillRect/>
          </a:stretch>
        </p:blipFill>
        <p:spPr>
          <a:xfrm>
            <a:off x="8772664" y="1769708"/>
            <a:ext cx="2160000" cy="3840000"/>
          </a:xfrm>
          <a:prstGeom prst="rect">
            <a:avLst/>
          </a:prstGeom>
          <a:ln>
            <a:solidFill>
              <a:schemeClr val="accent2"/>
            </a:solidFill>
          </a:ln>
        </p:spPr>
      </p:pic>
    </p:spTree>
    <p:extLst>
      <p:ext uri="{BB962C8B-B14F-4D97-AF65-F5344CB8AC3E}">
        <p14:creationId xmlns:p14="http://schemas.microsoft.com/office/powerpoint/2010/main" val="10626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13</a:t>
            </a:fld>
            <a:endParaRPr lang="en-US" sz="1050" dirty="0">
              <a:solidFill>
                <a:schemeClr val="bg1"/>
              </a:solidFill>
              <a:latin typeface="Roboto" charset="0"/>
              <a:ea typeface="Roboto" charset="0"/>
              <a:cs typeface="Roboto" charset="0"/>
            </a:endParaRPr>
          </a:p>
        </p:txBody>
      </p:sp>
      <p:grpSp>
        <p:nvGrpSpPr>
          <p:cNvPr id="2" name="Group 1"/>
          <p:cNvGrpSpPr/>
          <p:nvPr/>
        </p:nvGrpSpPr>
        <p:grpSpPr>
          <a:xfrm>
            <a:off x="888455" y="2085517"/>
            <a:ext cx="2956310" cy="3148778"/>
            <a:chOff x="1901495" y="2105395"/>
            <a:chExt cx="2603680" cy="3148778"/>
          </a:xfrm>
        </p:grpSpPr>
        <p:sp>
          <p:nvSpPr>
            <p:cNvPr id="150" name="Rectangle 149"/>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151" name="Straight Connector 150"/>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153" name="TextBox 152"/>
            <p:cNvSpPr txBox="1"/>
            <p:nvPr/>
          </p:nvSpPr>
          <p:spPr>
            <a:xfrm>
              <a:off x="1901495" y="3960655"/>
              <a:ext cx="2536472" cy="369332"/>
            </a:xfrm>
            <a:prstGeom prst="rect">
              <a:avLst/>
            </a:prstGeom>
            <a:noFill/>
          </p:spPr>
          <p:txBody>
            <a:bodyPr wrap="square" rtlCol="0">
              <a:spAutoFit/>
            </a:bodyPr>
            <a:lstStyle/>
            <a:p>
              <a:pPr algn="ctr" defTabSz="457212">
                <a:defRPr/>
              </a:pPr>
              <a:r>
                <a:rPr lang="en-US" b="1" kern="0" dirty="0">
                  <a:solidFill>
                    <a:srgbClr val="000000"/>
                  </a:solidFill>
                  <a:latin typeface="Raleway"/>
                  <a:cs typeface="Raleway"/>
                </a:rPr>
                <a:t>UK MARKET VALUE</a:t>
              </a:r>
            </a:p>
          </p:txBody>
        </p:sp>
      </p:gr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BUSINESS MODEL</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sp>
        <p:nvSpPr>
          <p:cNvPr id="31" name="TextBox 30"/>
          <p:cNvSpPr txBox="1"/>
          <p:nvPr/>
        </p:nvSpPr>
        <p:spPr>
          <a:xfrm>
            <a:off x="851104" y="906666"/>
            <a:ext cx="5163330" cy="307777"/>
          </a:xfrm>
          <a:prstGeom prst="rect">
            <a:avLst/>
          </a:prstGeom>
          <a:noFill/>
        </p:spPr>
        <p:txBody>
          <a:bodyPr wrap="square" rtlCol="0">
            <a:spAutoFit/>
          </a:bodyPr>
          <a:lstStyle/>
          <a:p>
            <a:r>
              <a:rPr lang="en-US" sz="1400" dirty="0">
                <a:latin typeface="Roboto Regular"/>
                <a:cs typeface="Roboto Regular"/>
              </a:rPr>
              <a:t>15% COMMISSION ON EACH RIDE TAKEN</a:t>
            </a: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13</a:t>
            </a:fld>
            <a:endParaRPr lang="en-US" dirty="0">
              <a:solidFill>
                <a:schemeClr val="bg1"/>
              </a:solidFill>
              <a:latin typeface="Calibri" charset="0"/>
              <a:ea typeface="Calibri" charset="0"/>
              <a:cs typeface="Calibri" charset="0"/>
            </a:endParaRPr>
          </a:p>
        </p:txBody>
      </p:sp>
      <p:grpSp>
        <p:nvGrpSpPr>
          <p:cNvPr id="36" name="Group 35">
            <a:extLst>
              <a:ext uri="{FF2B5EF4-FFF2-40B4-BE49-F238E27FC236}">
                <a16:creationId xmlns:a16="http://schemas.microsoft.com/office/drawing/2014/main" id="{1D7536BD-88EA-8945-90E0-863C3C8ACEBD}"/>
              </a:ext>
            </a:extLst>
          </p:cNvPr>
          <p:cNvGrpSpPr/>
          <p:nvPr/>
        </p:nvGrpSpPr>
        <p:grpSpPr>
          <a:xfrm>
            <a:off x="8250129" y="2085517"/>
            <a:ext cx="2880001" cy="3148778"/>
            <a:chOff x="1968702" y="2105395"/>
            <a:chExt cx="2536473" cy="3148778"/>
          </a:xfrm>
        </p:grpSpPr>
        <p:sp>
          <p:nvSpPr>
            <p:cNvPr id="37" name="Rectangle 36">
              <a:extLst>
                <a:ext uri="{FF2B5EF4-FFF2-40B4-BE49-F238E27FC236}">
                  <a16:creationId xmlns:a16="http://schemas.microsoft.com/office/drawing/2014/main" id="{B43F8D30-C21D-F144-82F7-2E991F525350}"/>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38" name="Straight Connector 37">
              <a:extLst>
                <a:ext uri="{FF2B5EF4-FFF2-40B4-BE49-F238E27FC236}">
                  <a16:creationId xmlns:a16="http://schemas.microsoft.com/office/drawing/2014/main" id="{718A398B-8399-2A4E-9723-0CDDF47F6FE3}"/>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40" name="TextBox 39">
              <a:extLst>
                <a:ext uri="{FF2B5EF4-FFF2-40B4-BE49-F238E27FC236}">
                  <a16:creationId xmlns:a16="http://schemas.microsoft.com/office/drawing/2014/main" id="{EDEBF216-2DC1-124D-8CB8-E9230B38C3DB}"/>
                </a:ext>
              </a:extLst>
            </p:cNvPr>
            <p:cNvSpPr txBox="1"/>
            <p:nvPr/>
          </p:nvSpPr>
          <p:spPr>
            <a:xfrm>
              <a:off x="1968702" y="3955229"/>
              <a:ext cx="2536472" cy="584775"/>
            </a:xfrm>
            <a:prstGeom prst="rect">
              <a:avLst/>
            </a:prstGeom>
            <a:noFill/>
          </p:spPr>
          <p:txBody>
            <a:bodyPr wrap="square" rtlCol="0">
              <a:spAutoFit/>
            </a:bodyPr>
            <a:lstStyle/>
            <a:p>
              <a:pPr algn="ctr" defTabSz="457212">
                <a:defRPr/>
              </a:pPr>
              <a:r>
                <a:rPr lang="en-US" sz="1600" b="1" kern="0" dirty="0">
                  <a:solidFill>
                    <a:srgbClr val="000000"/>
                  </a:solidFill>
                  <a:latin typeface="Raleway"/>
                  <a:cs typeface="Raleway"/>
                </a:rPr>
                <a:t>PROJECTED REVENUE BY 2019</a:t>
              </a:r>
            </a:p>
          </p:txBody>
        </p:sp>
      </p:grpSp>
      <p:grpSp>
        <p:nvGrpSpPr>
          <p:cNvPr id="42" name="Group 41">
            <a:extLst>
              <a:ext uri="{FF2B5EF4-FFF2-40B4-BE49-F238E27FC236}">
                <a16:creationId xmlns:a16="http://schemas.microsoft.com/office/drawing/2014/main" id="{11FC80FB-943B-F94F-9974-2EE227598621}"/>
              </a:ext>
            </a:extLst>
          </p:cNvPr>
          <p:cNvGrpSpPr/>
          <p:nvPr/>
        </p:nvGrpSpPr>
        <p:grpSpPr>
          <a:xfrm>
            <a:off x="4607448" y="2085517"/>
            <a:ext cx="2880000" cy="3148778"/>
            <a:chOff x="1968703" y="2105395"/>
            <a:chExt cx="2536472" cy="3148778"/>
          </a:xfrm>
        </p:grpSpPr>
        <p:sp>
          <p:nvSpPr>
            <p:cNvPr id="43" name="Rectangle 42">
              <a:extLst>
                <a:ext uri="{FF2B5EF4-FFF2-40B4-BE49-F238E27FC236}">
                  <a16:creationId xmlns:a16="http://schemas.microsoft.com/office/drawing/2014/main" id="{6E123460-9CC7-284C-A3A9-545F7783463E}"/>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44" name="Straight Connector 43">
              <a:extLst>
                <a:ext uri="{FF2B5EF4-FFF2-40B4-BE49-F238E27FC236}">
                  <a16:creationId xmlns:a16="http://schemas.microsoft.com/office/drawing/2014/main" id="{EF5B8C10-C192-9447-9DDB-CCF2BE099071}"/>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46" name="TextBox 45">
              <a:extLst>
                <a:ext uri="{FF2B5EF4-FFF2-40B4-BE49-F238E27FC236}">
                  <a16:creationId xmlns:a16="http://schemas.microsoft.com/office/drawing/2014/main" id="{702B46B1-CCA5-D941-B66B-D3EFB5EFF981}"/>
                </a:ext>
              </a:extLst>
            </p:cNvPr>
            <p:cNvSpPr txBox="1"/>
            <p:nvPr/>
          </p:nvSpPr>
          <p:spPr>
            <a:xfrm>
              <a:off x="1968703" y="3955229"/>
              <a:ext cx="2536472" cy="646331"/>
            </a:xfrm>
            <a:prstGeom prst="rect">
              <a:avLst/>
            </a:prstGeom>
            <a:noFill/>
          </p:spPr>
          <p:txBody>
            <a:bodyPr wrap="square" rtlCol="0">
              <a:spAutoFit/>
            </a:bodyPr>
            <a:lstStyle/>
            <a:p>
              <a:pPr algn="ctr" defTabSz="457212">
                <a:defRPr/>
              </a:pPr>
              <a:r>
                <a:rPr lang="en-US" b="1" kern="0" dirty="0">
                  <a:solidFill>
                    <a:srgbClr val="000000"/>
                  </a:solidFill>
                  <a:latin typeface="Raleway"/>
                  <a:cs typeface="Raleway"/>
                </a:rPr>
                <a:t>AVERAGE EARNINGS PER DRIVER PER WEEK</a:t>
              </a:r>
            </a:p>
          </p:txBody>
        </p:sp>
      </p:grpSp>
      <p:sp>
        <p:nvSpPr>
          <p:cNvPr id="59" name="TextBox 58">
            <a:extLst>
              <a:ext uri="{FF2B5EF4-FFF2-40B4-BE49-F238E27FC236}">
                <a16:creationId xmlns:a16="http://schemas.microsoft.com/office/drawing/2014/main" id="{ABF7FB89-714F-3448-A1DF-E501282FACAB}"/>
              </a:ext>
            </a:extLst>
          </p:cNvPr>
          <p:cNvSpPr txBox="1"/>
          <p:nvPr/>
        </p:nvSpPr>
        <p:spPr>
          <a:xfrm>
            <a:off x="965729" y="2411776"/>
            <a:ext cx="2880000"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457212">
              <a:defRPr/>
            </a:pPr>
            <a:r>
              <a:rPr lang="en-US" sz="2800" b="1" kern="0" dirty="0">
                <a:solidFill>
                  <a:srgbClr val="000000"/>
                </a:solidFill>
                <a:latin typeface="Raleway"/>
                <a:cs typeface="Raleway"/>
              </a:rPr>
              <a:t>£9 BILLION</a:t>
            </a:r>
          </a:p>
        </p:txBody>
      </p:sp>
      <p:sp>
        <p:nvSpPr>
          <p:cNvPr id="60" name="TextBox 59">
            <a:extLst>
              <a:ext uri="{FF2B5EF4-FFF2-40B4-BE49-F238E27FC236}">
                <a16:creationId xmlns:a16="http://schemas.microsoft.com/office/drawing/2014/main" id="{1046DD43-1D85-BF42-BD13-4E1283E32EC1}"/>
              </a:ext>
            </a:extLst>
          </p:cNvPr>
          <p:cNvSpPr txBox="1"/>
          <p:nvPr/>
        </p:nvSpPr>
        <p:spPr>
          <a:xfrm>
            <a:off x="4607448" y="2479502"/>
            <a:ext cx="2880000"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457212">
              <a:defRPr/>
            </a:pPr>
            <a:r>
              <a:rPr lang="en-US" sz="2800" b="1" kern="0" dirty="0">
                <a:solidFill>
                  <a:srgbClr val="000000"/>
                </a:solidFill>
                <a:latin typeface="Raleway"/>
                <a:cs typeface="Raleway"/>
              </a:rPr>
              <a:t>£750</a:t>
            </a:r>
          </a:p>
        </p:txBody>
      </p:sp>
      <p:sp>
        <p:nvSpPr>
          <p:cNvPr id="61" name="TextBox 60">
            <a:extLst>
              <a:ext uri="{FF2B5EF4-FFF2-40B4-BE49-F238E27FC236}">
                <a16:creationId xmlns:a16="http://schemas.microsoft.com/office/drawing/2014/main" id="{8138D644-77ED-5940-8250-956228F10EE2}"/>
              </a:ext>
            </a:extLst>
          </p:cNvPr>
          <p:cNvSpPr txBox="1"/>
          <p:nvPr/>
        </p:nvSpPr>
        <p:spPr>
          <a:xfrm>
            <a:off x="8250129" y="2502229"/>
            <a:ext cx="2880000"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457212">
              <a:defRPr/>
            </a:pPr>
            <a:r>
              <a:rPr lang="en-US" sz="2800" b="1" kern="0" dirty="0">
                <a:solidFill>
                  <a:srgbClr val="000000"/>
                </a:solidFill>
                <a:latin typeface="Raleway"/>
                <a:cs typeface="Raleway"/>
              </a:rPr>
              <a:t>£14.63 MILLION</a:t>
            </a:r>
          </a:p>
        </p:txBody>
      </p:sp>
    </p:spTree>
    <p:extLst>
      <p:ext uri="{BB962C8B-B14F-4D97-AF65-F5344CB8AC3E}">
        <p14:creationId xmlns:p14="http://schemas.microsoft.com/office/powerpoint/2010/main" val="265010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14</a:t>
            </a:fld>
            <a:endParaRPr lang="en-US" sz="1050" dirty="0">
              <a:solidFill>
                <a:schemeClr val="bg1"/>
              </a:solidFill>
              <a:latin typeface="Roboto" charset="0"/>
              <a:ea typeface="Roboto" charset="0"/>
              <a:cs typeface="Roboto" charset="0"/>
            </a:endParaRPr>
          </a:p>
        </p:txBody>
      </p:sp>
      <p:grpSp>
        <p:nvGrpSpPr>
          <p:cNvPr id="2" name="Group 1"/>
          <p:cNvGrpSpPr/>
          <p:nvPr/>
        </p:nvGrpSpPr>
        <p:grpSpPr>
          <a:xfrm>
            <a:off x="888455" y="2085517"/>
            <a:ext cx="2956310" cy="3148778"/>
            <a:chOff x="1901495" y="2105395"/>
            <a:chExt cx="2603680" cy="3148778"/>
          </a:xfrm>
        </p:grpSpPr>
        <p:sp>
          <p:nvSpPr>
            <p:cNvPr id="150" name="Rectangle 149"/>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151" name="Straight Connector 150"/>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153" name="TextBox 152"/>
            <p:cNvSpPr txBox="1"/>
            <p:nvPr/>
          </p:nvSpPr>
          <p:spPr>
            <a:xfrm>
              <a:off x="1901495" y="3960655"/>
              <a:ext cx="2536472" cy="646331"/>
            </a:xfrm>
            <a:prstGeom prst="rect">
              <a:avLst/>
            </a:prstGeom>
            <a:noFill/>
          </p:spPr>
          <p:txBody>
            <a:bodyPr wrap="square" rtlCol="0">
              <a:spAutoFit/>
            </a:bodyPr>
            <a:lstStyle/>
            <a:p>
              <a:pPr marL="285750" indent="-285750" algn="ctr">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£500 Sign up reward</a:t>
              </a:r>
            </a:p>
            <a:p>
              <a:pPr marL="285750" indent="-285750" algn="ctr">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£200 Referral reward</a:t>
              </a:r>
            </a:p>
          </p:txBody>
        </p:sp>
      </p:gr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MARKET ADOPTION</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14</a:t>
            </a:fld>
            <a:endParaRPr lang="en-US" dirty="0">
              <a:solidFill>
                <a:schemeClr val="bg1"/>
              </a:solidFill>
              <a:latin typeface="Calibri" charset="0"/>
              <a:ea typeface="Calibri" charset="0"/>
              <a:cs typeface="Calibri" charset="0"/>
            </a:endParaRPr>
          </a:p>
        </p:txBody>
      </p:sp>
      <p:grpSp>
        <p:nvGrpSpPr>
          <p:cNvPr id="36" name="Group 35">
            <a:extLst>
              <a:ext uri="{FF2B5EF4-FFF2-40B4-BE49-F238E27FC236}">
                <a16:creationId xmlns:a16="http://schemas.microsoft.com/office/drawing/2014/main" id="{1D7536BD-88EA-8945-90E0-863C3C8ACEBD}"/>
              </a:ext>
            </a:extLst>
          </p:cNvPr>
          <p:cNvGrpSpPr/>
          <p:nvPr/>
        </p:nvGrpSpPr>
        <p:grpSpPr>
          <a:xfrm>
            <a:off x="7678195" y="1145965"/>
            <a:ext cx="4412089" cy="4477993"/>
            <a:chOff x="1968702" y="2105394"/>
            <a:chExt cx="2536473" cy="4477993"/>
          </a:xfrm>
        </p:grpSpPr>
        <p:sp>
          <p:nvSpPr>
            <p:cNvPr id="37" name="Rectangle 36">
              <a:extLst>
                <a:ext uri="{FF2B5EF4-FFF2-40B4-BE49-F238E27FC236}">
                  <a16:creationId xmlns:a16="http://schemas.microsoft.com/office/drawing/2014/main" id="{B43F8D30-C21D-F144-82F7-2E991F525350}"/>
                </a:ext>
              </a:extLst>
            </p:cNvPr>
            <p:cNvSpPr/>
            <p:nvPr/>
          </p:nvSpPr>
          <p:spPr>
            <a:xfrm>
              <a:off x="1968703" y="2105394"/>
              <a:ext cx="2536472" cy="4172655"/>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38" name="Straight Connector 37">
              <a:extLst>
                <a:ext uri="{FF2B5EF4-FFF2-40B4-BE49-F238E27FC236}">
                  <a16:creationId xmlns:a16="http://schemas.microsoft.com/office/drawing/2014/main" id="{718A398B-8399-2A4E-9723-0CDDF47F6FE3}"/>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40" name="TextBox 39">
              <a:extLst>
                <a:ext uri="{FF2B5EF4-FFF2-40B4-BE49-F238E27FC236}">
                  <a16:creationId xmlns:a16="http://schemas.microsoft.com/office/drawing/2014/main" id="{EDEBF216-2DC1-124D-8CB8-E9230B38C3DB}"/>
                </a:ext>
              </a:extLst>
            </p:cNvPr>
            <p:cNvSpPr txBox="1"/>
            <p:nvPr/>
          </p:nvSpPr>
          <p:spPr>
            <a:xfrm>
              <a:off x="1968702" y="3444066"/>
              <a:ext cx="2536472" cy="313932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Marketing in key area of London</a:t>
              </a:r>
            </a:p>
            <a:p>
              <a:pPr marL="742950" lvl="1"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Airports</a:t>
              </a:r>
            </a:p>
            <a:p>
              <a:pPr marL="742950" lvl="1"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Train stations &amp; bus stops</a:t>
              </a:r>
            </a:p>
            <a:p>
              <a:pPr marL="742950" lvl="1"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Events around London</a:t>
              </a:r>
            </a:p>
            <a:p>
              <a:pPr marL="742950" lvl="1"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Advertise outside Uber recruitment office </a:t>
              </a:r>
            </a:p>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Sponsor UK based travel Vloggers</a:t>
              </a:r>
            </a:p>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Fuel card deal done </a:t>
              </a:r>
            </a:p>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Cheaper insurance for drivers</a:t>
              </a:r>
            </a:p>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Cheaper car maintenance </a:t>
              </a:r>
            </a:p>
            <a:p>
              <a:pPr marL="742950" lvl="1" indent="-285750">
                <a:buFont typeface="Arial" panose="020B0604020202020204" pitchFamily="34" charset="0"/>
                <a:buChar char="•"/>
              </a:pPr>
              <a:endParaRPr lang="en-GB" dirty="0">
                <a:latin typeface="Akrobat" panose="00000600000000000000" pitchFamily="50" charset="0"/>
                <a:ea typeface="Adobe Fangsong Std R" panose="02020400000000000000" pitchFamily="18" charset="-128"/>
              </a:endParaRPr>
            </a:p>
          </p:txBody>
        </p:sp>
      </p:grpSp>
      <p:grpSp>
        <p:nvGrpSpPr>
          <p:cNvPr id="42" name="Group 41">
            <a:extLst>
              <a:ext uri="{FF2B5EF4-FFF2-40B4-BE49-F238E27FC236}">
                <a16:creationId xmlns:a16="http://schemas.microsoft.com/office/drawing/2014/main" id="{11FC80FB-943B-F94F-9974-2EE227598621}"/>
              </a:ext>
            </a:extLst>
          </p:cNvPr>
          <p:cNvGrpSpPr/>
          <p:nvPr/>
        </p:nvGrpSpPr>
        <p:grpSpPr>
          <a:xfrm>
            <a:off x="4320998" y="2065662"/>
            <a:ext cx="2880000" cy="3148778"/>
            <a:chOff x="1968703" y="2105395"/>
            <a:chExt cx="2536472" cy="3148778"/>
          </a:xfrm>
        </p:grpSpPr>
        <p:sp>
          <p:nvSpPr>
            <p:cNvPr id="43" name="Rectangle 42">
              <a:extLst>
                <a:ext uri="{FF2B5EF4-FFF2-40B4-BE49-F238E27FC236}">
                  <a16:creationId xmlns:a16="http://schemas.microsoft.com/office/drawing/2014/main" id="{6E123460-9CC7-284C-A3A9-545F7783463E}"/>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44" name="Straight Connector 43">
              <a:extLst>
                <a:ext uri="{FF2B5EF4-FFF2-40B4-BE49-F238E27FC236}">
                  <a16:creationId xmlns:a16="http://schemas.microsoft.com/office/drawing/2014/main" id="{EF5B8C10-C192-9447-9DDB-CCF2BE099071}"/>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46" name="TextBox 45">
              <a:extLst>
                <a:ext uri="{FF2B5EF4-FFF2-40B4-BE49-F238E27FC236}">
                  <a16:creationId xmlns:a16="http://schemas.microsoft.com/office/drawing/2014/main" id="{702B46B1-CCA5-D941-B66B-D3EFB5EFF981}"/>
                </a:ext>
              </a:extLst>
            </p:cNvPr>
            <p:cNvSpPr txBox="1"/>
            <p:nvPr/>
          </p:nvSpPr>
          <p:spPr>
            <a:xfrm>
              <a:off x="1968703" y="3955229"/>
              <a:ext cx="2536472"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1</a:t>
              </a:r>
              <a:r>
                <a:rPr lang="en-GB" baseline="30000" dirty="0">
                  <a:latin typeface="Akrobat" panose="00000600000000000000" pitchFamily="50" charset="0"/>
                  <a:ea typeface="Adobe Fangsong Std R" panose="02020400000000000000" pitchFamily="18" charset="-128"/>
                </a:rPr>
                <a:t>st</a:t>
              </a:r>
              <a:r>
                <a:rPr lang="en-GB" dirty="0">
                  <a:latin typeface="Akrobat" panose="00000600000000000000" pitchFamily="50" charset="0"/>
                  <a:ea typeface="Adobe Fangsong Std R" panose="02020400000000000000" pitchFamily="18" charset="-128"/>
                </a:rPr>
                <a:t> trip Free </a:t>
              </a:r>
            </a:p>
            <a:p>
              <a:pPr marL="285750" indent="-285750">
                <a:buFont typeface="Arial" panose="020B0604020202020204" pitchFamily="34" charset="0"/>
                <a:buChar char="•"/>
              </a:pPr>
              <a:r>
                <a:rPr lang="en-GB" dirty="0">
                  <a:latin typeface="Akrobat" panose="00000600000000000000" pitchFamily="50" charset="0"/>
                  <a:ea typeface="Adobe Fangsong Std R" panose="02020400000000000000" pitchFamily="18" charset="-128"/>
                </a:rPr>
                <a:t>£5 Referral reward</a:t>
              </a:r>
            </a:p>
          </p:txBody>
        </p:sp>
      </p:grpSp>
      <p:sp>
        <p:nvSpPr>
          <p:cNvPr id="59" name="TextBox 58">
            <a:extLst>
              <a:ext uri="{FF2B5EF4-FFF2-40B4-BE49-F238E27FC236}">
                <a16:creationId xmlns:a16="http://schemas.microsoft.com/office/drawing/2014/main" id="{ABF7FB89-714F-3448-A1DF-E501282FACAB}"/>
              </a:ext>
            </a:extLst>
          </p:cNvPr>
          <p:cNvSpPr txBox="1"/>
          <p:nvPr/>
        </p:nvSpPr>
        <p:spPr>
          <a:xfrm>
            <a:off x="965729" y="2411776"/>
            <a:ext cx="2880000"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457212">
              <a:defRPr/>
            </a:pPr>
            <a:r>
              <a:rPr lang="en-US" sz="2800" b="1" kern="0" dirty="0">
                <a:solidFill>
                  <a:srgbClr val="000000"/>
                </a:solidFill>
                <a:latin typeface="Raleway"/>
                <a:cs typeface="Raleway"/>
              </a:rPr>
              <a:t>Drivers</a:t>
            </a:r>
          </a:p>
        </p:txBody>
      </p:sp>
      <p:sp>
        <p:nvSpPr>
          <p:cNvPr id="60" name="TextBox 59">
            <a:extLst>
              <a:ext uri="{FF2B5EF4-FFF2-40B4-BE49-F238E27FC236}">
                <a16:creationId xmlns:a16="http://schemas.microsoft.com/office/drawing/2014/main" id="{1046DD43-1D85-BF42-BD13-4E1283E32EC1}"/>
              </a:ext>
            </a:extLst>
          </p:cNvPr>
          <p:cNvSpPr txBox="1"/>
          <p:nvPr/>
        </p:nvSpPr>
        <p:spPr>
          <a:xfrm>
            <a:off x="4320998" y="2412391"/>
            <a:ext cx="2880000"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457212">
              <a:defRPr/>
            </a:pPr>
            <a:r>
              <a:rPr lang="en-US" sz="2800" b="1" kern="0" dirty="0">
                <a:solidFill>
                  <a:srgbClr val="000000"/>
                </a:solidFill>
                <a:latin typeface="Raleway"/>
                <a:cs typeface="Raleway"/>
              </a:rPr>
              <a:t>Customers</a:t>
            </a:r>
          </a:p>
        </p:txBody>
      </p:sp>
      <p:sp>
        <p:nvSpPr>
          <p:cNvPr id="61" name="TextBox 60">
            <a:extLst>
              <a:ext uri="{FF2B5EF4-FFF2-40B4-BE49-F238E27FC236}">
                <a16:creationId xmlns:a16="http://schemas.microsoft.com/office/drawing/2014/main" id="{8138D644-77ED-5940-8250-956228F10EE2}"/>
              </a:ext>
            </a:extLst>
          </p:cNvPr>
          <p:cNvSpPr txBox="1"/>
          <p:nvPr/>
        </p:nvSpPr>
        <p:spPr>
          <a:xfrm>
            <a:off x="8347235" y="1375308"/>
            <a:ext cx="2880000" cy="954107"/>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457212">
              <a:defRPr/>
            </a:pPr>
            <a:r>
              <a:rPr lang="en-US" sz="2800" b="1" kern="0" dirty="0">
                <a:solidFill>
                  <a:srgbClr val="000000"/>
                </a:solidFill>
                <a:latin typeface="Raleway"/>
                <a:cs typeface="Raleway"/>
              </a:rPr>
              <a:t>Marketing &amp; Partnerships</a:t>
            </a:r>
          </a:p>
        </p:txBody>
      </p:sp>
    </p:spTree>
    <p:extLst>
      <p:ext uri="{BB962C8B-B14F-4D97-AF65-F5344CB8AC3E}">
        <p14:creationId xmlns:p14="http://schemas.microsoft.com/office/powerpoint/2010/main" val="28706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15</a:t>
            </a:fld>
            <a:endParaRPr lang="en-US" sz="1050" dirty="0">
              <a:solidFill>
                <a:schemeClr val="bg1"/>
              </a:solidFill>
              <a:latin typeface="Roboto" charset="0"/>
              <a:ea typeface="Roboto" charset="0"/>
              <a:cs typeface="Roboto" charset="0"/>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COMPETITIVE ADVANTAGE</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15</a:t>
            </a:fld>
            <a:endParaRPr lang="en-US" dirty="0">
              <a:solidFill>
                <a:schemeClr val="bg1"/>
              </a:solidFill>
              <a:latin typeface="Calibri" charset="0"/>
              <a:ea typeface="Calibri" charset="0"/>
              <a:cs typeface="Calibri" charset="0"/>
            </a:endParaRPr>
          </a:p>
        </p:txBody>
      </p:sp>
      <p:pic>
        <p:nvPicPr>
          <p:cNvPr id="24" name="Shape 275">
            <a:extLst>
              <a:ext uri="{FF2B5EF4-FFF2-40B4-BE49-F238E27FC236}">
                <a16:creationId xmlns:a16="http://schemas.microsoft.com/office/drawing/2014/main" id="{D9D7DB67-7ABE-4482-A434-808634B3C66F}"/>
              </a:ext>
            </a:extLst>
          </p:cNvPr>
          <p:cNvPicPr preferRelativeResize="0"/>
          <p:nvPr/>
        </p:nvPicPr>
        <p:blipFill>
          <a:blip r:embed="rId2" cstate="print">
            <a:extLst>
              <a:ext uri="{28A0092B-C50C-407E-A947-70E740481C1C}">
                <a14:useLocalDpi xmlns:a14="http://schemas.microsoft.com/office/drawing/2010/main"/>
              </a:ext>
            </a:extLst>
          </a:blip>
          <a:stretch>
            <a:fillRect/>
          </a:stretch>
        </p:blipFill>
        <p:spPr>
          <a:xfrm>
            <a:off x="1309854" y="1049584"/>
            <a:ext cx="1663700" cy="1663700"/>
          </a:xfrm>
          <a:prstGeom prst="rect">
            <a:avLst/>
          </a:prstGeom>
          <a:noFill/>
          <a:ln>
            <a:noFill/>
          </a:ln>
        </p:spPr>
      </p:pic>
      <p:sp>
        <p:nvSpPr>
          <p:cNvPr id="25" name="TextBox 24">
            <a:extLst>
              <a:ext uri="{FF2B5EF4-FFF2-40B4-BE49-F238E27FC236}">
                <a16:creationId xmlns:a16="http://schemas.microsoft.com/office/drawing/2014/main" id="{40B8AB3D-FCEF-4352-A6AB-6F95A228DC46}"/>
              </a:ext>
            </a:extLst>
          </p:cNvPr>
          <p:cNvSpPr txBox="1"/>
          <p:nvPr/>
        </p:nvSpPr>
        <p:spPr>
          <a:xfrm>
            <a:off x="-42282" y="2417796"/>
            <a:ext cx="4212458" cy="1015663"/>
          </a:xfrm>
          <a:prstGeom prst="rect">
            <a:avLst/>
          </a:prstGeom>
          <a:noFill/>
        </p:spPr>
        <p:txBody>
          <a:bodyPr wrap="square" rtlCol="0">
            <a:spAutoFit/>
          </a:bodyPr>
          <a:lstStyle/>
          <a:p>
            <a:pPr algn="ctr"/>
            <a:r>
              <a:rPr lang="en-GB" sz="2800" b="1" dirty="0">
                <a:solidFill>
                  <a:srgbClr val="002060"/>
                </a:solidFill>
                <a:latin typeface="Akrobat" panose="00000600000000000000" pitchFamily="50" charset="0"/>
                <a:ea typeface="Adobe Fangsong Std R" panose="02020400000000000000" pitchFamily="18" charset="-128"/>
              </a:rPr>
              <a:t>First to Market</a:t>
            </a:r>
            <a:endParaRPr lang="en-GB" sz="2800" dirty="0">
              <a:solidFill>
                <a:srgbClr val="002060"/>
              </a:solidFill>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Built by drivers, combining gamification</a:t>
            </a:r>
          </a:p>
          <a:p>
            <a:pPr algn="ctr"/>
            <a:r>
              <a:rPr lang="en-GB" sz="1600" dirty="0">
                <a:latin typeface="Akrobat" panose="00000600000000000000" pitchFamily="50" charset="0"/>
                <a:ea typeface="Adobe Fangsong Std R" panose="02020400000000000000" pitchFamily="18" charset="-128"/>
              </a:rPr>
              <a:t> with ridesharing </a:t>
            </a:r>
            <a:endParaRPr lang="en-GB" sz="1600" dirty="0">
              <a:latin typeface="Akrobat" panose="00000600000000000000" pitchFamily="50" charset="0"/>
            </a:endParaRPr>
          </a:p>
        </p:txBody>
      </p:sp>
      <p:sp>
        <p:nvSpPr>
          <p:cNvPr id="26" name="TextBox 25">
            <a:extLst>
              <a:ext uri="{FF2B5EF4-FFF2-40B4-BE49-F238E27FC236}">
                <a16:creationId xmlns:a16="http://schemas.microsoft.com/office/drawing/2014/main" id="{29C316AF-85D2-4878-B4BE-55D13A0F27D4}"/>
              </a:ext>
            </a:extLst>
          </p:cNvPr>
          <p:cNvSpPr txBox="1"/>
          <p:nvPr/>
        </p:nvSpPr>
        <p:spPr>
          <a:xfrm>
            <a:off x="4116478" y="2445884"/>
            <a:ext cx="4251004" cy="1538883"/>
          </a:xfrm>
          <a:prstGeom prst="rect">
            <a:avLst/>
          </a:prstGeom>
          <a:noFill/>
        </p:spPr>
        <p:txBody>
          <a:bodyPr wrap="square" rtlCol="0">
            <a:spAutoFit/>
          </a:bodyPr>
          <a:lstStyle/>
          <a:p>
            <a:pPr algn="ctr"/>
            <a:r>
              <a:rPr lang="en-GB" sz="2800" b="1" dirty="0">
                <a:solidFill>
                  <a:srgbClr val="002060"/>
                </a:solidFill>
                <a:latin typeface="Akrobat" panose="00000600000000000000" pitchFamily="50" charset="0"/>
                <a:ea typeface="Adobe Fangsong Std R" panose="02020400000000000000" pitchFamily="18" charset="-128"/>
              </a:rPr>
              <a:t>Driver Focused </a:t>
            </a:r>
            <a:endParaRPr lang="en-GB" sz="2800" dirty="0">
              <a:solidFill>
                <a:srgbClr val="002060"/>
              </a:solidFill>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Taking a lower % from drivers which can go down further. Clear </a:t>
            </a:r>
            <a:r>
              <a:rPr lang="en-GB" sz="1600" dirty="0"/>
              <a:t>progression</a:t>
            </a:r>
            <a:r>
              <a:rPr lang="en-GB" sz="1600" dirty="0">
                <a:latin typeface="Akrobat" panose="00000600000000000000" pitchFamily="50" charset="0"/>
                <a:ea typeface="Adobe Fangsong Std R" panose="02020400000000000000" pitchFamily="18" charset="-128"/>
              </a:rPr>
              <a:t> path for drivers to move to the next class of cars – X/XL &gt; Exec &gt; Lux</a:t>
            </a:r>
            <a:endParaRPr lang="en-GB" sz="1600" dirty="0">
              <a:latin typeface="Akrobat" panose="00000600000000000000" pitchFamily="50" charset="0"/>
            </a:endParaRPr>
          </a:p>
          <a:p>
            <a:pPr algn="ctr"/>
            <a:endParaRPr lang="en-GB" sz="1600" dirty="0">
              <a:latin typeface="Akrobat" panose="00000600000000000000" pitchFamily="50" charset="0"/>
            </a:endParaRPr>
          </a:p>
        </p:txBody>
      </p:sp>
      <p:pic>
        <p:nvPicPr>
          <p:cNvPr id="4" name="Picture 3" descr="A close up of a logo&#10;&#10;Description generated with very high confidence">
            <a:extLst>
              <a:ext uri="{FF2B5EF4-FFF2-40B4-BE49-F238E27FC236}">
                <a16:creationId xmlns:a16="http://schemas.microsoft.com/office/drawing/2014/main" id="{CC18B685-831C-4996-893C-21CC1E820C9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85853" y="1357963"/>
            <a:ext cx="1059833" cy="1059833"/>
          </a:xfrm>
          <a:prstGeom prst="rect">
            <a:avLst/>
          </a:prstGeom>
        </p:spPr>
      </p:pic>
      <p:sp>
        <p:nvSpPr>
          <p:cNvPr id="28" name="TextBox 27">
            <a:extLst>
              <a:ext uri="{FF2B5EF4-FFF2-40B4-BE49-F238E27FC236}">
                <a16:creationId xmlns:a16="http://schemas.microsoft.com/office/drawing/2014/main" id="{63C0944B-3262-4EE8-8036-6772CE943763}"/>
              </a:ext>
            </a:extLst>
          </p:cNvPr>
          <p:cNvSpPr txBox="1"/>
          <p:nvPr/>
        </p:nvSpPr>
        <p:spPr>
          <a:xfrm>
            <a:off x="8276859" y="2421629"/>
            <a:ext cx="3931919" cy="1261884"/>
          </a:xfrm>
          <a:prstGeom prst="rect">
            <a:avLst/>
          </a:prstGeom>
          <a:noFill/>
        </p:spPr>
        <p:txBody>
          <a:bodyPr wrap="square" rtlCol="0">
            <a:spAutoFit/>
          </a:bodyPr>
          <a:lstStyle/>
          <a:p>
            <a:pPr algn="ctr"/>
            <a:r>
              <a:rPr lang="en-GB" sz="2800" b="1" dirty="0">
                <a:solidFill>
                  <a:srgbClr val="002060"/>
                </a:solidFill>
                <a:latin typeface="Akrobat" panose="00000600000000000000" pitchFamily="50" charset="0"/>
                <a:ea typeface="Adobe Fangsong Std R" panose="02020400000000000000" pitchFamily="18" charset="-128"/>
              </a:rPr>
              <a:t>Loyalty Rewards</a:t>
            </a:r>
            <a:endParaRPr lang="en-GB" sz="2800" dirty="0">
              <a:solidFill>
                <a:srgbClr val="002060"/>
              </a:solidFill>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Drivers and customers can collect rewards </a:t>
            </a:r>
          </a:p>
          <a:p>
            <a:pPr algn="ctr"/>
            <a:r>
              <a:rPr lang="en-GB" sz="1600" dirty="0">
                <a:latin typeface="Akrobat" panose="00000600000000000000" pitchFamily="50" charset="0"/>
                <a:ea typeface="Adobe Fangsong Std R" panose="02020400000000000000" pitchFamily="18" charset="-128"/>
              </a:rPr>
              <a:t>When they level up such as discounted rides for the customer </a:t>
            </a:r>
            <a:endParaRPr lang="en-GB" sz="1600" dirty="0">
              <a:latin typeface="Akrobat" panose="00000600000000000000" pitchFamily="50" charset="0"/>
            </a:endParaRPr>
          </a:p>
        </p:txBody>
      </p:sp>
      <p:pic>
        <p:nvPicPr>
          <p:cNvPr id="33" name="Shape 271">
            <a:extLst>
              <a:ext uri="{FF2B5EF4-FFF2-40B4-BE49-F238E27FC236}">
                <a16:creationId xmlns:a16="http://schemas.microsoft.com/office/drawing/2014/main" id="{B4851784-B42B-4A4E-86FF-660F090284C1}"/>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9620271" y="1207521"/>
            <a:ext cx="1261875" cy="1261875"/>
          </a:xfrm>
          <a:prstGeom prst="rect">
            <a:avLst/>
          </a:prstGeom>
          <a:noFill/>
          <a:ln>
            <a:noFill/>
          </a:ln>
        </p:spPr>
      </p:pic>
      <p:pic>
        <p:nvPicPr>
          <p:cNvPr id="6" name="Picture 5" descr="A close up of a logo&#10;&#10;Description generated with very high confidence">
            <a:extLst>
              <a:ext uri="{FF2B5EF4-FFF2-40B4-BE49-F238E27FC236}">
                <a16:creationId xmlns:a16="http://schemas.microsoft.com/office/drawing/2014/main" id="{6301D65A-0C38-4E30-873E-D078A5FD95A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rot="10800000">
            <a:off x="1626177" y="3809602"/>
            <a:ext cx="1031053" cy="1031053"/>
          </a:xfrm>
          <a:prstGeom prst="rect">
            <a:avLst/>
          </a:prstGeom>
        </p:spPr>
      </p:pic>
      <p:pic>
        <p:nvPicPr>
          <p:cNvPr id="49" name="Shape 274">
            <a:extLst>
              <a:ext uri="{FF2B5EF4-FFF2-40B4-BE49-F238E27FC236}">
                <a16:creationId xmlns:a16="http://schemas.microsoft.com/office/drawing/2014/main" id="{64F12031-FC43-409D-9823-A09EBCC5F336}"/>
              </a:ext>
            </a:extLst>
          </p:cNvPr>
          <p:cNvPicPr preferRelativeResize="0"/>
          <p:nvPr/>
        </p:nvPicPr>
        <p:blipFill>
          <a:blip r:embed="rId6" cstate="print">
            <a:extLst>
              <a:ext uri="{28A0092B-C50C-407E-A947-70E740481C1C}">
                <a14:useLocalDpi xmlns:a14="http://schemas.microsoft.com/office/drawing/2010/main"/>
              </a:ext>
            </a:extLst>
          </a:blip>
          <a:stretch>
            <a:fillRect/>
          </a:stretch>
        </p:blipFill>
        <p:spPr>
          <a:xfrm>
            <a:off x="5702631" y="3808812"/>
            <a:ext cx="1220550" cy="1220550"/>
          </a:xfrm>
          <a:prstGeom prst="rect">
            <a:avLst/>
          </a:prstGeom>
          <a:noFill/>
          <a:ln>
            <a:noFill/>
          </a:ln>
        </p:spPr>
      </p:pic>
      <p:sp>
        <p:nvSpPr>
          <p:cNvPr id="39" name="TextBox 38">
            <a:extLst>
              <a:ext uri="{FF2B5EF4-FFF2-40B4-BE49-F238E27FC236}">
                <a16:creationId xmlns:a16="http://schemas.microsoft.com/office/drawing/2014/main" id="{43F61E8B-2046-4AD2-BB89-B44555CB69ED}"/>
              </a:ext>
            </a:extLst>
          </p:cNvPr>
          <p:cNvSpPr txBox="1"/>
          <p:nvPr/>
        </p:nvSpPr>
        <p:spPr>
          <a:xfrm>
            <a:off x="35474" y="4805351"/>
            <a:ext cx="4212458" cy="1261884"/>
          </a:xfrm>
          <a:prstGeom prst="rect">
            <a:avLst/>
          </a:prstGeom>
          <a:noFill/>
        </p:spPr>
        <p:txBody>
          <a:bodyPr wrap="square" rtlCol="0">
            <a:spAutoFit/>
          </a:bodyPr>
          <a:lstStyle/>
          <a:p>
            <a:pPr algn="ctr"/>
            <a:r>
              <a:rPr lang="en-GB" sz="2800" b="1" dirty="0">
                <a:solidFill>
                  <a:srgbClr val="002060"/>
                </a:solidFill>
                <a:latin typeface="Akrobat" panose="00000600000000000000" pitchFamily="50" charset="0"/>
                <a:ea typeface="Adobe Fangsong Std R" panose="02020400000000000000" pitchFamily="18" charset="-128"/>
              </a:rPr>
              <a:t>Customer Control</a:t>
            </a:r>
            <a:endParaRPr lang="en-GB" sz="2800" dirty="0">
              <a:solidFill>
                <a:srgbClr val="002060"/>
              </a:solidFill>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See the route a driver is taking and change it. Request only your favourite drivers, Schedule pick ups</a:t>
            </a:r>
            <a:endParaRPr lang="en-GB" sz="1600" dirty="0">
              <a:latin typeface="Akrobat" panose="00000600000000000000" pitchFamily="50" charset="0"/>
            </a:endParaRPr>
          </a:p>
        </p:txBody>
      </p:sp>
      <p:sp>
        <p:nvSpPr>
          <p:cNvPr id="45" name="TextBox 44">
            <a:extLst>
              <a:ext uri="{FF2B5EF4-FFF2-40B4-BE49-F238E27FC236}">
                <a16:creationId xmlns:a16="http://schemas.microsoft.com/office/drawing/2014/main" id="{A6A58271-38F5-42C2-9DEA-C1B699FC49DD}"/>
              </a:ext>
            </a:extLst>
          </p:cNvPr>
          <p:cNvSpPr txBox="1"/>
          <p:nvPr/>
        </p:nvSpPr>
        <p:spPr>
          <a:xfrm>
            <a:off x="4198206" y="4838806"/>
            <a:ext cx="4212458" cy="1015663"/>
          </a:xfrm>
          <a:prstGeom prst="rect">
            <a:avLst/>
          </a:prstGeom>
          <a:noFill/>
        </p:spPr>
        <p:txBody>
          <a:bodyPr wrap="square" rtlCol="0">
            <a:spAutoFit/>
          </a:bodyPr>
          <a:lstStyle/>
          <a:p>
            <a:pPr algn="ctr"/>
            <a:r>
              <a:rPr lang="en-GB" sz="2800" b="1" dirty="0">
                <a:solidFill>
                  <a:srgbClr val="002060"/>
                </a:solidFill>
                <a:latin typeface="Akrobat" panose="00000600000000000000" pitchFamily="50" charset="0"/>
                <a:ea typeface="Adobe Fangsong Std R" panose="02020400000000000000" pitchFamily="18" charset="-128"/>
              </a:rPr>
              <a:t>Ease of Use</a:t>
            </a:r>
            <a:endParaRPr lang="en-GB" sz="2800" dirty="0">
              <a:solidFill>
                <a:srgbClr val="002060"/>
              </a:solidFill>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One button click to request a driver or Favourite driver and change route.</a:t>
            </a:r>
            <a:endParaRPr lang="en-GB" sz="1600" dirty="0">
              <a:latin typeface="Akrobat" panose="00000600000000000000" pitchFamily="50" charset="0"/>
            </a:endParaRPr>
          </a:p>
        </p:txBody>
      </p:sp>
      <p:pic>
        <p:nvPicPr>
          <p:cNvPr id="50" name="Shape 272">
            <a:extLst>
              <a:ext uri="{FF2B5EF4-FFF2-40B4-BE49-F238E27FC236}">
                <a16:creationId xmlns:a16="http://schemas.microsoft.com/office/drawing/2014/main" id="{A1055D89-5ACF-4D19-AEA7-36827FC44365}"/>
              </a:ext>
            </a:extLst>
          </p:cNvPr>
          <p:cNvPicPr preferRelativeResize="0"/>
          <p:nvPr/>
        </p:nvPicPr>
        <p:blipFill>
          <a:blip r:embed="rId7" cstate="print">
            <a:extLst>
              <a:ext uri="{28A0092B-C50C-407E-A947-70E740481C1C}">
                <a14:useLocalDpi xmlns:a14="http://schemas.microsoft.com/office/drawing/2010/main"/>
              </a:ext>
            </a:extLst>
          </a:blip>
          <a:stretch>
            <a:fillRect/>
          </a:stretch>
        </p:blipFill>
        <p:spPr>
          <a:xfrm>
            <a:off x="9731216" y="3607655"/>
            <a:ext cx="1150929" cy="1220550"/>
          </a:xfrm>
          <a:prstGeom prst="rect">
            <a:avLst/>
          </a:prstGeom>
          <a:noFill/>
          <a:ln>
            <a:noFill/>
          </a:ln>
        </p:spPr>
      </p:pic>
      <p:sp>
        <p:nvSpPr>
          <p:cNvPr id="48" name="TextBox 47">
            <a:extLst>
              <a:ext uri="{FF2B5EF4-FFF2-40B4-BE49-F238E27FC236}">
                <a16:creationId xmlns:a16="http://schemas.microsoft.com/office/drawing/2014/main" id="{87AB04C5-CB2A-46B4-8D0B-5E1B00F46B7C}"/>
              </a:ext>
            </a:extLst>
          </p:cNvPr>
          <p:cNvSpPr txBox="1"/>
          <p:nvPr/>
        </p:nvSpPr>
        <p:spPr>
          <a:xfrm>
            <a:off x="8223286" y="4834952"/>
            <a:ext cx="4212458" cy="1015663"/>
          </a:xfrm>
          <a:prstGeom prst="rect">
            <a:avLst/>
          </a:prstGeom>
          <a:noFill/>
        </p:spPr>
        <p:txBody>
          <a:bodyPr wrap="square" rtlCol="0">
            <a:spAutoFit/>
          </a:bodyPr>
          <a:lstStyle/>
          <a:p>
            <a:pPr algn="ctr"/>
            <a:r>
              <a:rPr lang="en-GB" sz="2800" b="1" dirty="0">
                <a:solidFill>
                  <a:srgbClr val="002060"/>
                </a:solidFill>
                <a:latin typeface="Akrobat" panose="00000600000000000000" pitchFamily="50" charset="0"/>
                <a:ea typeface="Adobe Fangsong Std R" panose="02020400000000000000" pitchFamily="18" charset="-128"/>
              </a:rPr>
              <a:t>Elope</a:t>
            </a:r>
            <a:endParaRPr lang="en-GB" sz="2800" dirty="0">
              <a:solidFill>
                <a:srgbClr val="002060"/>
              </a:solidFill>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Design &amp; Brand with </a:t>
            </a:r>
          </a:p>
          <a:p>
            <a:pPr algn="ctr"/>
            <a:r>
              <a:rPr lang="en-GB" sz="1600" dirty="0">
                <a:latin typeface="Akrobat" panose="00000600000000000000" pitchFamily="50" charset="0"/>
                <a:ea typeface="Adobe Fangsong Std R" panose="02020400000000000000" pitchFamily="18" charset="-128"/>
              </a:rPr>
              <a:t>Memorable name </a:t>
            </a:r>
            <a:endParaRPr lang="en-GB" sz="1600" dirty="0">
              <a:latin typeface="Akrobat" panose="00000600000000000000" pitchFamily="50" charset="0"/>
            </a:endParaRPr>
          </a:p>
        </p:txBody>
      </p:sp>
    </p:spTree>
    <p:extLst>
      <p:ext uri="{BB962C8B-B14F-4D97-AF65-F5344CB8AC3E}">
        <p14:creationId xmlns:p14="http://schemas.microsoft.com/office/powerpoint/2010/main" val="291672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Effect transition="in" filter="fade">
                                      <p:cBhvr>
                                        <p:cTn id="9" dur="10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fltVal val="0"/>
                                          </p:val>
                                        </p:tav>
                                        <p:tav tm="100000">
                                          <p:val>
                                            <p:strVal val="#ppt_w"/>
                                          </p:val>
                                        </p:tav>
                                      </p:tavLst>
                                    </p:anim>
                                    <p:anim calcmode="lin" valueType="num">
                                      <p:cBhvr>
                                        <p:cTn id="13" dur="1000" fill="hold"/>
                                        <p:tgtEl>
                                          <p:spTgt spid="25"/>
                                        </p:tgtEl>
                                        <p:attrNameLst>
                                          <p:attrName>ppt_h</p:attrName>
                                        </p:attrNameLst>
                                      </p:cBhvr>
                                      <p:tavLst>
                                        <p:tav tm="0">
                                          <p:val>
                                            <p:fltVal val="0"/>
                                          </p:val>
                                        </p:tav>
                                        <p:tav tm="100000">
                                          <p:val>
                                            <p:strVal val="#ppt_h"/>
                                          </p:val>
                                        </p:tav>
                                      </p:tavLst>
                                    </p:anim>
                                    <p:animEffect transition="in" filter="fade">
                                      <p:cBhvr>
                                        <p:cTn id="14" dur="1000"/>
                                        <p:tgtEl>
                                          <p:spTgt spid="25"/>
                                        </p:tgtEl>
                                      </p:cBhvr>
                                    </p:animEffect>
                                  </p:childTnLst>
                                </p:cTn>
                              </p:par>
                              <p:par>
                                <p:cTn id="15" presetID="53" presetClass="entr" presetSubtype="16"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Effect transition="in" filter="fade">
                                      <p:cBhvr>
                                        <p:cTn id="19" dur="1000"/>
                                        <p:tgtEl>
                                          <p:spTgt spid="4"/>
                                        </p:tgtEl>
                                      </p:cBhvr>
                                    </p:animEffect>
                                  </p:childTnLst>
                                </p:cTn>
                              </p:par>
                              <p:par>
                                <p:cTn id="20" presetID="53" presetClass="entr" presetSubtype="16" fill="hold" grpId="0" nodeType="withEffect">
                                  <p:stCondLst>
                                    <p:cond delay="10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nodeType="withEffect">
                                  <p:stCondLst>
                                    <p:cond delay="2100"/>
                                  </p:stCondLst>
                                  <p:childTnLst>
                                    <p:set>
                                      <p:cBhvr>
                                        <p:cTn id="26" dur="1" fill="hold">
                                          <p:stCondLst>
                                            <p:cond delay="0"/>
                                          </p:stCondLst>
                                        </p:cTn>
                                        <p:tgtEl>
                                          <p:spTgt spid="33"/>
                                        </p:tgtEl>
                                        <p:attrNameLst>
                                          <p:attrName>style.visibility</p:attrName>
                                        </p:attrNameLst>
                                      </p:cBhvr>
                                      <p:to>
                                        <p:strVal val="visible"/>
                                      </p:to>
                                    </p:set>
                                    <p:anim calcmode="lin" valueType="num">
                                      <p:cBhvr>
                                        <p:cTn id="27" dur="1000" fill="hold"/>
                                        <p:tgtEl>
                                          <p:spTgt spid="33"/>
                                        </p:tgtEl>
                                        <p:attrNameLst>
                                          <p:attrName>ppt_w</p:attrName>
                                        </p:attrNameLst>
                                      </p:cBhvr>
                                      <p:tavLst>
                                        <p:tav tm="0">
                                          <p:val>
                                            <p:fltVal val="0"/>
                                          </p:val>
                                        </p:tav>
                                        <p:tav tm="100000">
                                          <p:val>
                                            <p:strVal val="#ppt_w"/>
                                          </p:val>
                                        </p:tav>
                                      </p:tavLst>
                                    </p:anim>
                                    <p:anim calcmode="lin" valueType="num">
                                      <p:cBhvr>
                                        <p:cTn id="28" dur="1000" fill="hold"/>
                                        <p:tgtEl>
                                          <p:spTgt spid="33"/>
                                        </p:tgtEl>
                                        <p:attrNameLst>
                                          <p:attrName>ppt_h</p:attrName>
                                        </p:attrNameLst>
                                      </p:cBhvr>
                                      <p:tavLst>
                                        <p:tav tm="0">
                                          <p:val>
                                            <p:fltVal val="0"/>
                                          </p:val>
                                        </p:tav>
                                        <p:tav tm="100000">
                                          <p:val>
                                            <p:strVal val="#ppt_h"/>
                                          </p:val>
                                        </p:tav>
                                      </p:tavLst>
                                    </p:anim>
                                    <p:animEffect transition="in" filter="fade">
                                      <p:cBhvr>
                                        <p:cTn id="29" dur="1000"/>
                                        <p:tgtEl>
                                          <p:spTgt spid="33"/>
                                        </p:tgtEl>
                                      </p:cBhvr>
                                    </p:animEffect>
                                  </p:childTnLst>
                                </p:cTn>
                              </p:par>
                              <p:par>
                                <p:cTn id="30" presetID="53" presetClass="entr" presetSubtype="16" fill="hold" grpId="0" nodeType="withEffect">
                                  <p:stCondLst>
                                    <p:cond delay="2000"/>
                                  </p:stCondLst>
                                  <p:childTnLst>
                                    <p:set>
                                      <p:cBhvr>
                                        <p:cTn id="31" dur="1" fill="hold">
                                          <p:stCondLst>
                                            <p:cond delay="0"/>
                                          </p:stCondLst>
                                        </p:cTn>
                                        <p:tgtEl>
                                          <p:spTgt spid="28"/>
                                        </p:tgtEl>
                                        <p:attrNameLst>
                                          <p:attrName>style.visibility</p:attrName>
                                        </p:attrNameLst>
                                      </p:cBhvr>
                                      <p:to>
                                        <p:strVal val="visible"/>
                                      </p:to>
                                    </p:set>
                                    <p:anim calcmode="lin" valueType="num">
                                      <p:cBhvr>
                                        <p:cTn id="32" dur="1000" fill="hold"/>
                                        <p:tgtEl>
                                          <p:spTgt spid="28"/>
                                        </p:tgtEl>
                                        <p:attrNameLst>
                                          <p:attrName>ppt_w</p:attrName>
                                        </p:attrNameLst>
                                      </p:cBhvr>
                                      <p:tavLst>
                                        <p:tav tm="0">
                                          <p:val>
                                            <p:fltVal val="0"/>
                                          </p:val>
                                        </p:tav>
                                        <p:tav tm="100000">
                                          <p:val>
                                            <p:strVal val="#ppt_w"/>
                                          </p:val>
                                        </p:tav>
                                      </p:tavLst>
                                    </p:anim>
                                    <p:anim calcmode="lin" valueType="num">
                                      <p:cBhvr>
                                        <p:cTn id="33" dur="1000" fill="hold"/>
                                        <p:tgtEl>
                                          <p:spTgt spid="28"/>
                                        </p:tgtEl>
                                        <p:attrNameLst>
                                          <p:attrName>ppt_h</p:attrName>
                                        </p:attrNameLst>
                                      </p:cBhvr>
                                      <p:tavLst>
                                        <p:tav tm="0">
                                          <p:val>
                                            <p:fltVal val="0"/>
                                          </p:val>
                                        </p:tav>
                                        <p:tav tm="100000">
                                          <p:val>
                                            <p:strVal val="#ppt_h"/>
                                          </p:val>
                                        </p:tav>
                                      </p:tavLst>
                                    </p:anim>
                                    <p:animEffect transition="in" filter="fade">
                                      <p:cBhvr>
                                        <p:cTn id="34" dur="1000"/>
                                        <p:tgtEl>
                                          <p:spTgt spid="28"/>
                                        </p:tgtEl>
                                      </p:cBhvr>
                                    </p:animEffect>
                                  </p:childTnLst>
                                </p:cTn>
                              </p:par>
                              <p:par>
                                <p:cTn id="35" presetID="53" presetClass="entr" presetSubtype="16" fill="hold" nodeType="withEffect">
                                  <p:stCondLst>
                                    <p:cond delay="300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Effect transition="in" filter="fade">
                                      <p:cBhvr>
                                        <p:cTn id="39" dur="1000"/>
                                        <p:tgtEl>
                                          <p:spTgt spid="6"/>
                                        </p:tgtEl>
                                      </p:cBhvr>
                                    </p:animEffect>
                                  </p:childTnLst>
                                </p:cTn>
                              </p:par>
                              <p:par>
                                <p:cTn id="40" presetID="53" presetClass="entr" presetSubtype="16" fill="hold" grpId="0" nodeType="withEffect">
                                  <p:stCondLst>
                                    <p:cond delay="30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53" presetClass="entr" presetSubtype="16" fill="hold" nodeType="withEffect">
                                  <p:stCondLst>
                                    <p:cond delay="4000"/>
                                  </p:stCondLst>
                                  <p:childTnLst>
                                    <p:set>
                                      <p:cBhvr>
                                        <p:cTn id="46" dur="1" fill="hold">
                                          <p:stCondLst>
                                            <p:cond delay="0"/>
                                          </p:stCondLst>
                                        </p:cTn>
                                        <p:tgtEl>
                                          <p:spTgt spid="49"/>
                                        </p:tgtEl>
                                        <p:attrNameLst>
                                          <p:attrName>style.visibility</p:attrName>
                                        </p:attrNameLst>
                                      </p:cBhvr>
                                      <p:to>
                                        <p:strVal val="visible"/>
                                      </p:to>
                                    </p:set>
                                    <p:anim calcmode="lin" valueType="num">
                                      <p:cBhvr>
                                        <p:cTn id="47" dur="1000" fill="hold"/>
                                        <p:tgtEl>
                                          <p:spTgt spid="49"/>
                                        </p:tgtEl>
                                        <p:attrNameLst>
                                          <p:attrName>ppt_w</p:attrName>
                                        </p:attrNameLst>
                                      </p:cBhvr>
                                      <p:tavLst>
                                        <p:tav tm="0">
                                          <p:val>
                                            <p:fltVal val="0"/>
                                          </p:val>
                                        </p:tav>
                                        <p:tav tm="100000">
                                          <p:val>
                                            <p:strVal val="#ppt_w"/>
                                          </p:val>
                                        </p:tav>
                                      </p:tavLst>
                                    </p:anim>
                                    <p:anim calcmode="lin" valueType="num">
                                      <p:cBhvr>
                                        <p:cTn id="48" dur="1000" fill="hold"/>
                                        <p:tgtEl>
                                          <p:spTgt spid="49"/>
                                        </p:tgtEl>
                                        <p:attrNameLst>
                                          <p:attrName>ppt_h</p:attrName>
                                        </p:attrNameLst>
                                      </p:cBhvr>
                                      <p:tavLst>
                                        <p:tav tm="0">
                                          <p:val>
                                            <p:fltVal val="0"/>
                                          </p:val>
                                        </p:tav>
                                        <p:tav tm="100000">
                                          <p:val>
                                            <p:strVal val="#ppt_h"/>
                                          </p:val>
                                        </p:tav>
                                      </p:tavLst>
                                    </p:anim>
                                    <p:animEffect transition="in" filter="fade">
                                      <p:cBhvr>
                                        <p:cTn id="49" dur="1000"/>
                                        <p:tgtEl>
                                          <p:spTgt spid="49"/>
                                        </p:tgtEl>
                                      </p:cBhvr>
                                    </p:animEffect>
                                  </p:childTnLst>
                                </p:cTn>
                              </p:par>
                              <p:par>
                                <p:cTn id="50" presetID="53" presetClass="entr" presetSubtype="16" fill="hold" grpId="0" nodeType="withEffect">
                                  <p:stCondLst>
                                    <p:cond delay="4000"/>
                                  </p:stCondLst>
                                  <p:childTnLst>
                                    <p:set>
                                      <p:cBhvr>
                                        <p:cTn id="51" dur="1" fill="hold">
                                          <p:stCondLst>
                                            <p:cond delay="0"/>
                                          </p:stCondLst>
                                        </p:cTn>
                                        <p:tgtEl>
                                          <p:spTgt spid="45"/>
                                        </p:tgtEl>
                                        <p:attrNameLst>
                                          <p:attrName>style.visibility</p:attrName>
                                        </p:attrNameLst>
                                      </p:cBhvr>
                                      <p:to>
                                        <p:strVal val="visible"/>
                                      </p:to>
                                    </p:set>
                                    <p:anim calcmode="lin" valueType="num">
                                      <p:cBhvr>
                                        <p:cTn id="52" dur="1000" fill="hold"/>
                                        <p:tgtEl>
                                          <p:spTgt spid="45"/>
                                        </p:tgtEl>
                                        <p:attrNameLst>
                                          <p:attrName>ppt_w</p:attrName>
                                        </p:attrNameLst>
                                      </p:cBhvr>
                                      <p:tavLst>
                                        <p:tav tm="0">
                                          <p:val>
                                            <p:fltVal val="0"/>
                                          </p:val>
                                        </p:tav>
                                        <p:tav tm="100000">
                                          <p:val>
                                            <p:strVal val="#ppt_w"/>
                                          </p:val>
                                        </p:tav>
                                      </p:tavLst>
                                    </p:anim>
                                    <p:anim calcmode="lin" valueType="num">
                                      <p:cBhvr>
                                        <p:cTn id="53" dur="1000" fill="hold"/>
                                        <p:tgtEl>
                                          <p:spTgt spid="45"/>
                                        </p:tgtEl>
                                        <p:attrNameLst>
                                          <p:attrName>ppt_h</p:attrName>
                                        </p:attrNameLst>
                                      </p:cBhvr>
                                      <p:tavLst>
                                        <p:tav tm="0">
                                          <p:val>
                                            <p:fltVal val="0"/>
                                          </p:val>
                                        </p:tav>
                                        <p:tav tm="100000">
                                          <p:val>
                                            <p:strVal val="#ppt_h"/>
                                          </p:val>
                                        </p:tav>
                                      </p:tavLst>
                                    </p:anim>
                                    <p:animEffect transition="in" filter="fade">
                                      <p:cBhvr>
                                        <p:cTn id="54" dur="1000"/>
                                        <p:tgtEl>
                                          <p:spTgt spid="45"/>
                                        </p:tgtEl>
                                      </p:cBhvr>
                                    </p:animEffect>
                                  </p:childTnLst>
                                </p:cTn>
                              </p:par>
                              <p:par>
                                <p:cTn id="55" presetID="53" presetClass="entr" presetSubtype="16" fill="hold" nodeType="withEffect">
                                  <p:stCondLst>
                                    <p:cond delay="5000"/>
                                  </p:stCondLst>
                                  <p:childTnLst>
                                    <p:set>
                                      <p:cBhvr>
                                        <p:cTn id="56" dur="1" fill="hold">
                                          <p:stCondLst>
                                            <p:cond delay="0"/>
                                          </p:stCondLst>
                                        </p:cTn>
                                        <p:tgtEl>
                                          <p:spTgt spid="50"/>
                                        </p:tgtEl>
                                        <p:attrNameLst>
                                          <p:attrName>style.visibility</p:attrName>
                                        </p:attrNameLst>
                                      </p:cBhvr>
                                      <p:to>
                                        <p:strVal val="visible"/>
                                      </p:to>
                                    </p:set>
                                    <p:anim calcmode="lin" valueType="num">
                                      <p:cBhvr>
                                        <p:cTn id="57" dur="1000" fill="hold"/>
                                        <p:tgtEl>
                                          <p:spTgt spid="50"/>
                                        </p:tgtEl>
                                        <p:attrNameLst>
                                          <p:attrName>ppt_w</p:attrName>
                                        </p:attrNameLst>
                                      </p:cBhvr>
                                      <p:tavLst>
                                        <p:tav tm="0">
                                          <p:val>
                                            <p:fltVal val="0"/>
                                          </p:val>
                                        </p:tav>
                                        <p:tav tm="100000">
                                          <p:val>
                                            <p:strVal val="#ppt_w"/>
                                          </p:val>
                                        </p:tav>
                                      </p:tavLst>
                                    </p:anim>
                                    <p:anim calcmode="lin" valueType="num">
                                      <p:cBhvr>
                                        <p:cTn id="58" dur="1000" fill="hold"/>
                                        <p:tgtEl>
                                          <p:spTgt spid="50"/>
                                        </p:tgtEl>
                                        <p:attrNameLst>
                                          <p:attrName>ppt_h</p:attrName>
                                        </p:attrNameLst>
                                      </p:cBhvr>
                                      <p:tavLst>
                                        <p:tav tm="0">
                                          <p:val>
                                            <p:fltVal val="0"/>
                                          </p:val>
                                        </p:tav>
                                        <p:tav tm="100000">
                                          <p:val>
                                            <p:strVal val="#ppt_h"/>
                                          </p:val>
                                        </p:tav>
                                      </p:tavLst>
                                    </p:anim>
                                    <p:animEffect transition="in" filter="fade">
                                      <p:cBhvr>
                                        <p:cTn id="59" dur="1000"/>
                                        <p:tgtEl>
                                          <p:spTgt spid="50"/>
                                        </p:tgtEl>
                                      </p:cBhvr>
                                    </p:animEffect>
                                  </p:childTnLst>
                                </p:cTn>
                              </p:par>
                              <p:par>
                                <p:cTn id="60" presetID="53" presetClass="entr" presetSubtype="16" fill="hold" grpId="0" nodeType="withEffect">
                                  <p:stCondLst>
                                    <p:cond delay="5000"/>
                                  </p:stCondLst>
                                  <p:childTnLst>
                                    <p:set>
                                      <p:cBhvr>
                                        <p:cTn id="61" dur="1" fill="hold">
                                          <p:stCondLst>
                                            <p:cond delay="0"/>
                                          </p:stCondLst>
                                        </p:cTn>
                                        <p:tgtEl>
                                          <p:spTgt spid="48"/>
                                        </p:tgtEl>
                                        <p:attrNameLst>
                                          <p:attrName>style.visibility</p:attrName>
                                        </p:attrNameLst>
                                      </p:cBhvr>
                                      <p:to>
                                        <p:strVal val="visible"/>
                                      </p:to>
                                    </p:set>
                                    <p:anim calcmode="lin" valueType="num">
                                      <p:cBhvr>
                                        <p:cTn id="62" dur="1000" fill="hold"/>
                                        <p:tgtEl>
                                          <p:spTgt spid="48"/>
                                        </p:tgtEl>
                                        <p:attrNameLst>
                                          <p:attrName>ppt_w</p:attrName>
                                        </p:attrNameLst>
                                      </p:cBhvr>
                                      <p:tavLst>
                                        <p:tav tm="0">
                                          <p:val>
                                            <p:fltVal val="0"/>
                                          </p:val>
                                        </p:tav>
                                        <p:tav tm="100000">
                                          <p:val>
                                            <p:strVal val="#ppt_w"/>
                                          </p:val>
                                        </p:tav>
                                      </p:tavLst>
                                    </p:anim>
                                    <p:anim calcmode="lin" valueType="num">
                                      <p:cBhvr>
                                        <p:cTn id="63" dur="1000" fill="hold"/>
                                        <p:tgtEl>
                                          <p:spTgt spid="48"/>
                                        </p:tgtEl>
                                        <p:attrNameLst>
                                          <p:attrName>ppt_h</p:attrName>
                                        </p:attrNameLst>
                                      </p:cBhvr>
                                      <p:tavLst>
                                        <p:tav tm="0">
                                          <p:val>
                                            <p:fltVal val="0"/>
                                          </p:val>
                                        </p:tav>
                                        <p:tav tm="100000">
                                          <p:val>
                                            <p:strVal val="#ppt_h"/>
                                          </p:val>
                                        </p:tav>
                                      </p:tavLst>
                                    </p:anim>
                                    <p:animEffect transition="in" filter="fade">
                                      <p:cBhvr>
                                        <p:cTn id="6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39" grpId="0"/>
      <p:bldP spid="45" grpId="0"/>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4F2403F-17F7-4CE9-B85A-4A47DC11ABCC}"/>
              </a:ext>
            </a:extLst>
          </p:cNvPr>
          <p:cNvSpPr txBox="1"/>
          <p:nvPr/>
        </p:nvSpPr>
        <p:spPr>
          <a:xfrm>
            <a:off x="904457" y="3220440"/>
            <a:ext cx="4212458" cy="2492990"/>
          </a:xfrm>
          <a:prstGeom prst="rect">
            <a:avLst/>
          </a:prstGeom>
          <a:noFill/>
        </p:spPr>
        <p:txBody>
          <a:bodyPr wrap="square" rtlCol="0">
            <a:spAutoFit/>
          </a:bodyPr>
          <a:lstStyle/>
          <a:p>
            <a:pPr algn="ctr"/>
            <a:r>
              <a:rPr lang="en-GB" sz="2800" b="1" dirty="0">
                <a:latin typeface="Akrobat" panose="00000600000000000000" pitchFamily="50" charset="0"/>
                <a:ea typeface="Adobe Fangsong Std R" panose="02020400000000000000" pitchFamily="18" charset="-128"/>
              </a:rPr>
              <a:t>Saqib Munir - CEO</a:t>
            </a:r>
            <a:endParaRPr lang="en-GB" sz="2800" dirty="0">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Business Development </a:t>
            </a:r>
          </a:p>
          <a:p>
            <a:pPr algn="ctr"/>
            <a:endParaRPr lang="en-GB" sz="1600" dirty="0">
              <a:latin typeface="Akrobat" panose="00000600000000000000" pitchFamily="50" charset="0"/>
              <a:ea typeface="Adobe Fangsong Std R" panose="02020400000000000000" pitchFamily="18" charset="-128"/>
            </a:endParaRPr>
          </a:p>
          <a:p>
            <a:pPr marL="285750" indent="-285750">
              <a:buFont typeface="Arial" panose="020B0604020202020204" pitchFamily="34" charset="0"/>
              <a:buChar char="•"/>
            </a:pPr>
            <a:r>
              <a:rPr lang="en-GB" sz="1600" dirty="0">
                <a:latin typeface="Akrobat" panose="00000600000000000000" pitchFamily="50" charset="0"/>
                <a:ea typeface="Adobe Fangsong Std R" panose="02020400000000000000" pitchFamily="18" charset="-128"/>
              </a:rPr>
              <a:t>Graduated in computer games design</a:t>
            </a:r>
          </a:p>
          <a:p>
            <a:pPr marL="285750" indent="-285750">
              <a:buFont typeface="Arial" panose="020B0604020202020204" pitchFamily="34" charset="0"/>
              <a:buChar char="•"/>
            </a:pPr>
            <a:r>
              <a:rPr lang="en-GB" sz="1600" dirty="0">
                <a:latin typeface="Akrobat" panose="00000600000000000000" pitchFamily="50" charset="0"/>
                <a:ea typeface="Adobe Fangsong Std R" panose="02020400000000000000" pitchFamily="18" charset="-128"/>
              </a:rPr>
              <a:t>Worked in Film and Video games marketing</a:t>
            </a:r>
          </a:p>
          <a:p>
            <a:pPr marL="285750" indent="-285750">
              <a:buFont typeface="Arial" panose="020B0604020202020204" pitchFamily="34" charset="0"/>
              <a:buChar char="•"/>
            </a:pPr>
            <a:r>
              <a:rPr lang="en-GB" sz="1600" dirty="0">
                <a:latin typeface="Akrobat" panose="00000600000000000000" pitchFamily="50" charset="0"/>
                <a:ea typeface="Adobe Fangsong Std R" panose="02020400000000000000" pitchFamily="18" charset="-128"/>
              </a:rPr>
              <a:t>Created a mobile gaming app company that launched a game on IOS and Android platforms</a:t>
            </a:r>
          </a:p>
          <a:p>
            <a:pPr marL="285750" indent="-285750">
              <a:buFont typeface="Arial" panose="020B0604020202020204" pitchFamily="34" charset="0"/>
              <a:buChar char="•"/>
            </a:pPr>
            <a:r>
              <a:rPr lang="en-GB" sz="1600" dirty="0">
                <a:latin typeface="Akrobat" panose="00000600000000000000" pitchFamily="50" charset="0"/>
                <a:ea typeface="Adobe Fangsong Std R" panose="02020400000000000000" pitchFamily="18" charset="-128"/>
              </a:rPr>
              <a:t>Worked as a Uber driver for 3 years</a:t>
            </a:r>
          </a:p>
        </p:txBody>
      </p:sp>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16</a:t>
            </a:fld>
            <a:endParaRPr lang="en-US" sz="1050" dirty="0">
              <a:solidFill>
                <a:schemeClr val="bg1"/>
              </a:solidFill>
              <a:latin typeface="Roboto" charset="0"/>
              <a:ea typeface="Roboto" charset="0"/>
              <a:cs typeface="Roboto" charset="0"/>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TEAM</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16</a:t>
            </a:fld>
            <a:endParaRPr lang="en-US" dirty="0">
              <a:solidFill>
                <a:schemeClr val="bg1"/>
              </a:solidFill>
              <a:latin typeface="Calibri" charset="0"/>
              <a:ea typeface="Calibri" charset="0"/>
              <a:cs typeface="Calibri" charset="0"/>
            </a:endParaRPr>
          </a:p>
        </p:txBody>
      </p:sp>
      <p:pic>
        <p:nvPicPr>
          <p:cNvPr id="46" name="Picture 45" descr="A person smiling for the camera&#10;&#10;Description generated with very high confidence">
            <a:extLst>
              <a:ext uri="{FF2B5EF4-FFF2-40B4-BE49-F238E27FC236}">
                <a16:creationId xmlns:a16="http://schemas.microsoft.com/office/drawing/2014/main" id="{3466B171-59D3-4FD8-8AE9-D885B8FE31B2}"/>
              </a:ext>
            </a:extLst>
          </p:cNvPr>
          <p:cNvPicPr>
            <a:picLocks noChangeAspect="1"/>
          </p:cNvPicPr>
          <p:nvPr/>
        </p:nvPicPr>
        <p:blipFill>
          <a:blip r:embed="rId2"/>
          <a:stretch>
            <a:fillRect/>
          </a:stretch>
        </p:blipFill>
        <p:spPr>
          <a:xfrm>
            <a:off x="2136384" y="1215272"/>
            <a:ext cx="1517118" cy="1851075"/>
          </a:xfrm>
          <a:prstGeom prst="rect">
            <a:avLst/>
          </a:prstGeom>
          <a:ln>
            <a:noFill/>
          </a:ln>
          <a:effectLst>
            <a:outerShdw blurRad="63500" sx="102000" sy="102000" algn="ctr" rotWithShape="0">
              <a:prstClr val="black">
                <a:alpha val="40000"/>
              </a:prstClr>
            </a:outerShdw>
          </a:effectLst>
        </p:spPr>
      </p:pic>
      <p:sp>
        <p:nvSpPr>
          <p:cNvPr id="18" name="TextBox 17">
            <a:extLst>
              <a:ext uri="{FF2B5EF4-FFF2-40B4-BE49-F238E27FC236}">
                <a16:creationId xmlns:a16="http://schemas.microsoft.com/office/drawing/2014/main" id="{C8E1AFA8-D753-46C6-B113-B9E6BB2475F2}"/>
              </a:ext>
            </a:extLst>
          </p:cNvPr>
          <p:cNvSpPr txBox="1"/>
          <p:nvPr/>
        </p:nvSpPr>
        <p:spPr>
          <a:xfrm>
            <a:off x="6037156" y="3220440"/>
            <a:ext cx="5201402" cy="2492990"/>
          </a:xfrm>
          <a:prstGeom prst="rect">
            <a:avLst/>
          </a:prstGeom>
          <a:noFill/>
        </p:spPr>
        <p:txBody>
          <a:bodyPr wrap="square" rtlCol="0">
            <a:spAutoFit/>
          </a:bodyPr>
          <a:lstStyle/>
          <a:p>
            <a:pPr algn="ctr"/>
            <a:r>
              <a:rPr lang="en-GB" sz="2800" b="1" dirty="0">
                <a:latin typeface="Akrobat" panose="00000600000000000000" pitchFamily="50" charset="0"/>
                <a:ea typeface="Adobe Fangsong Std R" panose="02020400000000000000" pitchFamily="18" charset="-128"/>
              </a:rPr>
              <a:t>Slawomir Chmielewski - CEO</a:t>
            </a:r>
          </a:p>
          <a:p>
            <a:pPr algn="ctr"/>
            <a:r>
              <a:rPr lang="en-GB" sz="1600" dirty="0">
                <a:latin typeface="Akrobat" panose="00000600000000000000" pitchFamily="50" charset="0"/>
                <a:ea typeface="Adobe Fangsong Std R" panose="02020400000000000000" pitchFamily="18" charset="-128"/>
              </a:rPr>
              <a:t>Developer </a:t>
            </a:r>
          </a:p>
          <a:p>
            <a:pPr algn="ctr"/>
            <a:endParaRPr lang="en-GB" sz="1600" dirty="0">
              <a:latin typeface="Akrobat" panose="00000600000000000000" pitchFamily="50" charset="0"/>
              <a:ea typeface="Adobe Fangsong Std R" panose="02020400000000000000" pitchFamily="18" charset="-128"/>
            </a:endParaRPr>
          </a:p>
          <a:p>
            <a:pPr marL="285750" indent="-285750">
              <a:buFont typeface="Arial" panose="020B0604020202020204" pitchFamily="34" charset="0"/>
              <a:buChar char="•"/>
            </a:pPr>
            <a:r>
              <a:rPr lang="en-GB" sz="1600" dirty="0">
                <a:latin typeface="Akrobat" panose="00000600000000000000" pitchFamily="50" charset="0"/>
              </a:rPr>
              <a:t>Games and App developer</a:t>
            </a:r>
          </a:p>
          <a:p>
            <a:pPr marL="285750" indent="-285750">
              <a:buFont typeface="Arial" panose="020B0604020202020204" pitchFamily="34" charset="0"/>
              <a:buChar char="•"/>
            </a:pPr>
            <a:r>
              <a:rPr lang="en-GB" sz="1600" dirty="0">
                <a:latin typeface="Akrobat" panose="00000600000000000000" pitchFamily="50" charset="0"/>
              </a:rPr>
              <a:t>Co-founder of </a:t>
            </a:r>
            <a:r>
              <a:rPr lang="en-GB" sz="1600" dirty="0" err="1">
                <a:latin typeface="Akrobat" panose="00000600000000000000" pitchFamily="50" charset="0"/>
              </a:rPr>
              <a:t>Friendsbox</a:t>
            </a:r>
            <a:r>
              <a:rPr lang="en-GB" sz="1600" dirty="0">
                <a:latin typeface="Akrobat" panose="00000600000000000000" pitchFamily="50" charset="0"/>
              </a:rPr>
              <a:t> Design Studio</a:t>
            </a:r>
          </a:p>
          <a:p>
            <a:pPr marL="285750" indent="-285750">
              <a:buFont typeface="Arial" panose="020B0604020202020204" pitchFamily="34" charset="0"/>
              <a:buChar char="•"/>
            </a:pPr>
            <a:r>
              <a:rPr lang="en-GB" sz="1600" dirty="0">
                <a:latin typeface="Akrobat" panose="00000600000000000000" pitchFamily="50" charset="0"/>
              </a:rPr>
              <a:t>Creator of two mobile games for iOS and Android platforms Zombie Run and Solar Defender</a:t>
            </a:r>
          </a:p>
          <a:p>
            <a:pPr marL="285750" indent="-285750">
              <a:buFont typeface="Arial" panose="020B0604020202020204" pitchFamily="34" charset="0"/>
              <a:buChar char="•"/>
            </a:pPr>
            <a:r>
              <a:rPr lang="en-GB" sz="1600" dirty="0">
                <a:latin typeface="Akrobat" panose="00000600000000000000" pitchFamily="50" charset="0"/>
                <a:ea typeface="Adobe Fangsong Std R" panose="02020400000000000000" pitchFamily="18" charset="-128"/>
              </a:rPr>
              <a:t>Worked as a Uber driver for 1 year</a:t>
            </a:r>
            <a:endParaRPr lang="en-GB" sz="1600" dirty="0">
              <a:latin typeface="Akrobat" panose="00000600000000000000" pitchFamily="50" charset="0"/>
            </a:endParaRPr>
          </a:p>
          <a:p>
            <a:pPr algn="ctr"/>
            <a:endParaRPr lang="en-GB" sz="1600" dirty="0">
              <a:latin typeface="Akrobat" panose="00000600000000000000" pitchFamily="50" charset="0"/>
            </a:endParaRPr>
          </a:p>
        </p:txBody>
      </p:sp>
      <p:pic>
        <p:nvPicPr>
          <p:cNvPr id="47" name="Picture 46" descr="A person wearing a suit and tie&#10;&#10;Description generated with very high confidence">
            <a:extLst>
              <a:ext uri="{FF2B5EF4-FFF2-40B4-BE49-F238E27FC236}">
                <a16:creationId xmlns:a16="http://schemas.microsoft.com/office/drawing/2014/main" id="{6F585293-7466-49EE-8796-35CAF86A639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12933" y="1098279"/>
            <a:ext cx="1540306" cy="1976375"/>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2515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17</a:t>
            </a:fld>
            <a:endParaRPr lang="en-US" sz="1050" dirty="0">
              <a:solidFill>
                <a:schemeClr val="bg1"/>
              </a:solidFill>
              <a:latin typeface="Roboto" charset="0"/>
              <a:ea typeface="Roboto" charset="0"/>
              <a:cs typeface="Roboto" charset="0"/>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DRIVER FEEDBACK</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17</a:t>
            </a:fld>
            <a:endParaRPr lang="en-US" dirty="0">
              <a:solidFill>
                <a:schemeClr val="bg1"/>
              </a:solidFill>
              <a:latin typeface="Calibri" charset="0"/>
              <a:ea typeface="Calibri" charset="0"/>
              <a:cs typeface="Calibri" charset="0"/>
            </a:endParaRPr>
          </a:p>
        </p:txBody>
      </p:sp>
      <p:sp>
        <p:nvSpPr>
          <p:cNvPr id="51" name="TextBox 50">
            <a:extLst>
              <a:ext uri="{FF2B5EF4-FFF2-40B4-BE49-F238E27FC236}">
                <a16:creationId xmlns:a16="http://schemas.microsoft.com/office/drawing/2014/main" id="{07319837-5F2E-4E80-ABC0-33AD7D8A23A6}"/>
              </a:ext>
            </a:extLst>
          </p:cNvPr>
          <p:cNvSpPr txBox="1"/>
          <p:nvPr/>
        </p:nvSpPr>
        <p:spPr>
          <a:xfrm>
            <a:off x="-87271" y="3095383"/>
            <a:ext cx="4212458" cy="1877437"/>
          </a:xfrm>
          <a:prstGeom prst="rect">
            <a:avLst/>
          </a:prstGeom>
          <a:noFill/>
        </p:spPr>
        <p:txBody>
          <a:bodyPr wrap="square" rtlCol="0">
            <a:spAutoFit/>
          </a:bodyPr>
          <a:lstStyle/>
          <a:p>
            <a:pPr algn="ctr"/>
            <a:endParaRPr lang="en-GB" sz="2800" dirty="0">
              <a:latin typeface="Akrobat" panose="00000600000000000000" pitchFamily="50" charset="0"/>
              <a:ea typeface="Adobe Fangsong Std R" panose="02020400000000000000" pitchFamily="18" charset="-128"/>
            </a:endParaRPr>
          </a:p>
          <a:p>
            <a:pPr algn="ctr"/>
            <a:r>
              <a:rPr lang="en-GB" sz="2000" dirty="0">
                <a:latin typeface="Akrobat" panose="00000600000000000000" pitchFamily="50" charset="0"/>
                <a:ea typeface="Adobe Fangsong Std R" panose="02020400000000000000" pitchFamily="18" charset="-128"/>
              </a:rPr>
              <a:t>“Really like the Idea of a lower </a:t>
            </a:r>
          </a:p>
          <a:p>
            <a:pPr algn="ctr"/>
            <a:r>
              <a:rPr lang="en-GB" sz="2000" dirty="0">
                <a:latin typeface="Akrobat" panose="00000600000000000000" pitchFamily="50" charset="0"/>
                <a:ea typeface="Adobe Fangsong Std R" panose="02020400000000000000" pitchFamily="18" charset="-128"/>
              </a:rPr>
              <a:t>percentage taken” </a:t>
            </a:r>
          </a:p>
          <a:p>
            <a:pPr algn="ctr"/>
            <a:endParaRPr lang="en-GB" sz="1600" dirty="0">
              <a:latin typeface="Akrobat" panose="00000600000000000000" pitchFamily="50" charset="0"/>
              <a:ea typeface="Adobe Fangsong Std R" panose="02020400000000000000" pitchFamily="18" charset="-128"/>
            </a:endParaRPr>
          </a:p>
          <a:p>
            <a:pPr algn="ctr"/>
            <a:r>
              <a:rPr lang="en-GB" sz="1600" b="1" dirty="0">
                <a:latin typeface="Akrobat" panose="00000600000000000000" pitchFamily="50" charset="0"/>
                <a:ea typeface="Adobe Fangsong Std R" panose="02020400000000000000" pitchFamily="18" charset="-128"/>
              </a:rPr>
              <a:t>Asif Rana</a:t>
            </a:r>
          </a:p>
          <a:p>
            <a:pPr algn="ctr"/>
            <a:endParaRPr lang="en-GB" sz="1600" dirty="0">
              <a:latin typeface="Akrobat" panose="00000600000000000000" pitchFamily="50" charset="0"/>
            </a:endParaRPr>
          </a:p>
        </p:txBody>
      </p:sp>
      <p:sp>
        <p:nvSpPr>
          <p:cNvPr id="52" name="TextBox 51">
            <a:extLst>
              <a:ext uri="{FF2B5EF4-FFF2-40B4-BE49-F238E27FC236}">
                <a16:creationId xmlns:a16="http://schemas.microsoft.com/office/drawing/2014/main" id="{210A67F8-D9C5-483A-B951-7F4BDC898820}"/>
              </a:ext>
            </a:extLst>
          </p:cNvPr>
          <p:cNvSpPr txBox="1"/>
          <p:nvPr/>
        </p:nvSpPr>
        <p:spPr>
          <a:xfrm>
            <a:off x="3785616" y="3095383"/>
            <a:ext cx="4212458" cy="2800767"/>
          </a:xfrm>
          <a:prstGeom prst="rect">
            <a:avLst/>
          </a:prstGeom>
          <a:noFill/>
        </p:spPr>
        <p:txBody>
          <a:bodyPr wrap="square" rtlCol="0">
            <a:spAutoFit/>
          </a:bodyPr>
          <a:lstStyle/>
          <a:p>
            <a:pPr algn="ctr"/>
            <a:endParaRPr lang="en-GB" sz="2800" dirty="0">
              <a:latin typeface="Akrobat" panose="00000600000000000000" pitchFamily="50" charset="0"/>
              <a:ea typeface="Adobe Fangsong Std R" panose="02020400000000000000" pitchFamily="18" charset="-128"/>
            </a:endParaRPr>
          </a:p>
          <a:p>
            <a:pPr algn="ctr"/>
            <a:r>
              <a:rPr lang="en-GB" sz="2000" dirty="0">
                <a:latin typeface="Akrobat" panose="00000600000000000000" pitchFamily="50" charset="0"/>
                <a:ea typeface="Adobe Fangsong Std R" panose="02020400000000000000" pitchFamily="18" charset="-128"/>
              </a:rPr>
              <a:t>“Hope this goes live as waiting in airports for my next job some times feels like a waist of a day so having to ability to be in a virtual queue for a airport job while doing normal jobs is amazing” </a:t>
            </a:r>
          </a:p>
          <a:p>
            <a:pPr algn="ctr"/>
            <a:endParaRPr lang="en-GB" sz="1600" dirty="0">
              <a:latin typeface="Akrobat" panose="00000600000000000000" pitchFamily="50" charset="0"/>
              <a:ea typeface="Adobe Fangsong Std R" panose="02020400000000000000" pitchFamily="18" charset="-128"/>
            </a:endParaRPr>
          </a:p>
          <a:p>
            <a:pPr algn="ctr"/>
            <a:r>
              <a:rPr lang="en-GB" sz="1600" b="1" dirty="0">
                <a:latin typeface="Akrobat" panose="00000600000000000000" pitchFamily="50" charset="0"/>
                <a:ea typeface="Adobe Fangsong Std R" panose="02020400000000000000" pitchFamily="18" charset="-128"/>
              </a:rPr>
              <a:t>Lewis Miller </a:t>
            </a:r>
          </a:p>
          <a:p>
            <a:pPr algn="ctr"/>
            <a:endParaRPr lang="en-GB" sz="1600" dirty="0">
              <a:latin typeface="Akrobat" panose="00000600000000000000" pitchFamily="50" charset="0"/>
            </a:endParaRPr>
          </a:p>
        </p:txBody>
      </p:sp>
      <p:sp>
        <p:nvSpPr>
          <p:cNvPr id="53" name="TextBox 52">
            <a:extLst>
              <a:ext uri="{FF2B5EF4-FFF2-40B4-BE49-F238E27FC236}">
                <a16:creationId xmlns:a16="http://schemas.microsoft.com/office/drawing/2014/main" id="{C1328712-AD82-46AA-9676-763EC4FBCB8C}"/>
              </a:ext>
            </a:extLst>
          </p:cNvPr>
          <p:cNvSpPr txBox="1"/>
          <p:nvPr/>
        </p:nvSpPr>
        <p:spPr>
          <a:xfrm>
            <a:off x="7882189" y="3108064"/>
            <a:ext cx="4212458" cy="1877437"/>
          </a:xfrm>
          <a:prstGeom prst="rect">
            <a:avLst/>
          </a:prstGeom>
          <a:noFill/>
        </p:spPr>
        <p:txBody>
          <a:bodyPr wrap="square" rtlCol="0">
            <a:spAutoFit/>
          </a:bodyPr>
          <a:lstStyle/>
          <a:p>
            <a:pPr algn="ctr"/>
            <a:endParaRPr lang="en-GB" sz="2800" dirty="0">
              <a:latin typeface="Akrobat" panose="00000600000000000000" pitchFamily="50" charset="0"/>
              <a:ea typeface="Adobe Fangsong Std R" panose="02020400000000000000" pitchFamily="18" charset="-128"/>
            </a:endParaRPr>
          </a:p>
          <a:p>
            <a:pPr algn="ctr"/>
            <a:r>
              <a:rPr lang="en-GB" sz="2000" dirty="0">
                <a:latin typeface="Akrobat" panose="00000600000000000000" pitchFamily="50" charset="0"/>
                <a:ea typeface="Adobe Fangsong Std R" panose="02020400000000000000" pitchFamily="18" charset="-128"/>
              </a:rPr>
              <a:t>“Finally a company that isn’t trying to</a:t>
            </a:r>
          </a:p>
          <a:p>
            <a:pPr algn="ctr"/>
            <a:r>
              <a:rPr lang="en-GB" sz="2000" dirty="0">
                <a:latin typeface="Akrobat" panose="00000600000000000000" pitchFamily="50" charset="0"/>
                <a:ea typeface="Adobe Fangsong Std R" panose="02020400000000000000" pitchFamily="18" charset="-128"/>
              </a:rPr>
              <a:t> take advantage of the drivers”</a:t>
            </a:r>
          </a:p>
          <a:p>
            <a:pPr algn="ctr"/>
            <a:endParaRPr lang="en-GB" sz="1600" dirty="0">
              <a:latin typeface="Akrobat" panose="00000600000000000000" pitchFamily="50" charset="0"/>
              <a:ea typeface="Adobe Fangsong Std R" panose="02020400000000000000" pitchFamily="18" charset="-128"/>
            </a:endParaRPr>
          </a:p>
          <a:p>
            <a:pPr algn="ctr"/>
            <a:r>
              <a:rPr lang="en-GB" sz="1600" b="1" dirty="0">
                <a:latin typeface="Akrobat" panose="00000600000000000000" pitchFamily="50" charset="0"/>
                <a:ea typeface="Adobe Fangsong Std R" panose="02020400000000000000" pitchFamily="18" charset="-128"/>
              </a:rPr>
              <a:t>Marius </a:t>
            </a:r>
            <a:r>
              <a:rPr lang="en-GB" sz="1600" b="1" dirty="0" err="1">
                <a:latin typeface="Akrobat" panose="00000600000000000000" pitchFamily="50" charset="0"/>
                <a:ea typeface="Adobe Fangsong Std R" panose="02020400000000000000" pitchFamily="18" charset="-128"/>
              </a:rPr>
              <a:t>Catalin</a:t>
            </a:r>
            <a:endParaRPr lang="en-GB" sz="1600" b="1" dirty="0">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 </a:t>
            </a:r>
            <a:endParaRPr lang="en-GB" sz="1600" dirty="0">
              <a:latin typeface="Akrobat" panose="00000600000000000000" pitchFamily="50" charset="0"/>
            </a:endParaRPr>
          </a:p>
        </p:txBody>
      </p:sp>
      <p:sp>
        <p:nvSpPr>
          <p:cNvPr id="54" name="TextBox 53">
            <a:extLst>
              <a:ext uri="{FF2B5EF4-FFF2-40B4-BE49-F238E27FC236}">
                <a16:creationId xmlns:a16="http://schemas.microsoft.com/office/drawing/2014/main" id="{DBBE5DFD-00B4-4C36-BB67-0A1666F8D22C}"/>
              </a:ext>
            </a:extLst>
          </p:cNvPr>
          <p:cNvSpPr txBox="1"/>
          <p:nvPr/>
        </p:nvSpPr>
        <p:spPr>
          <a:xfrm>
            <a:off x="0" y="1540104"/>
            <a:ext cx="11986726" cy="1015663"/>
          </a:xfrm>
          <a:prstGeom prst="rect">
            <a:avLst/>
          </a:prstGeom>
          <a:noFill/>
        </p:spPr>
        <p:txBody>
          <a:bodyPr wrap="square" rtlCol="0">
            <a:spAutoFit/>
          </a:bodyPr>
          <a:lstStyle/>
          <a:p>
            <a:pPr algn="ctr"/>
            <a:r>
              <a:rPr lang="en-GB" sz="2800" b="1" dirty="0">
                <a:latin typeface="Akrobat" panose="00000600000000000000" pitchFamily="50" charset="0"/>
                <a:ea typeface="Adobe Fangsong Std R" panose="02020400000000000000" pitchFamily="18" charset="-128"/>
              </a:rPr>
              <a:t>Over 500 drivers spoken to</a:t>
            </a:r>
            <a:endParaRPr lang="en-GB" sz="2800" dirty="0">
              <a:latin typeface="Akrobat" panose="00000600000000000000" pitchFamily="50" charset="0"/>
              <a:ea typeface="Adobe Fangsong Std R" panose="02020400000000000000" pitchFamily="18" charset="-128"/>
            </a:endParaRPr>
          </a:p>
          <a:p>
            <a:pPr algn="ctr"/>
            <a:r>
              <a:rPr lang="en-GB" sz="1600" dirty="0">
                <a:latin typeface="Akrobat" panose="00000600000000000000" pitchFamily="50" charset="0"/>
                <a:ea typeface="Adobe Fangsong Std R" panose="02020400000000000000" pitchFamily="18" charset="-128"/>
              </a:rPr>
              <a:t>A vast majority loved and wanted to see our ideas go live, but finally just felt like a company </a:t>
            </a:r>
          </a:p>
          <a:p>
            <a:pPr algn="ctr"/>
            <a:r>
              <a:rPr lang="en-GB" sz="1600" dirty="0">
                <a:latin typeface="Akrobat" panose="00000600000000000000" pitchFamily="50" charset="0"/>
                <a:ea typeface="Adobe Fangsong Std R" panose="02020400000000000000" pitchFamily="18" charset="-128"/>
              </a:rPr>
              <a:t>was going to be on their side rather then exploit or take advantage of the drivers</a:t>
            </a:r>
            <a:endParaRPr lang="en-GB" sz="1600" dirty="0">
              <a:latin typeface="Akrobat" panose="00000600000000000000" pitchFamily="50" charset="0"/>
            </a:endParaRPr>
          </a:p>
        </p:txBody>
      </p:sp>
    </p:spTree>
    <p:extLst>
      <p:ext uri="{BB962C8B-B14F-4D97-AF65-F5344CB8AC3E}">
        <p14:creationId xmlns:p14="http://schemas.microsoft.com/office/powerpoint/2010/main" val="3562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18</a:t>
            </a:fld>
            <a:endParaRPr lang="en-US" sz="1050" dirty="0">
              <a:solidFill>
                <a:schemeClr val="bg1"/>
              </a:solidFill>
              <a:latin typeface="Roboto" charset="0"/>
              <a:ea typeface="Roboto" charset="0"/>
              <a:cs typeface="Roboto" charset="0"/>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18</a:t>
            </a:fld>
            <a:endParaRPr lang="en-US" dirty="0">
              <a:solidFill>
                <a:schemeClr val="bg1"/>
              </a:solidFill>
              <a:latin typeface="Calibri" charset="0"/>
              <a:ea typeface="Calibri" charset="0"/>
              <a:cs typeface="Calibri" charset="0"/>
            </a:endParaRPr>
          </a:p>
        </p:txBody>
      </p:sp>
      <p:sp>
        <p:nvSpPr>
          <p:cNvPr id="55" name="TextBox 54">
            <a:extLst>
              <a:ext uri="{FF2B5EF4-FFF2-40B4-BE49-F238E27FC236}">
                <a16:creationId xmlns:a16="http://schemas.microsoft.com/office/drawing/2014/main" id="{A35A313C-8D72-44C9-BB29-82C8BBF29F27}"/>
              </a:ext>
            </a:extLst>
          </p:cNvPr>
          <p:cNvSpPr txBox="1"/>
          <p:nvPr/>
        </p:nvSpPr>
        <p:spPr>
          <a:xfrm>
            <a:off x="3844211" y="4468564"/>
            <a:ext cx="3847943" cy="923330"/>
          </a:xfrm>
          <a:prstGeom prst="rect">
            <a:avLst/>
          </a:prstGeom>
          <a:noFill/>
        </p:spPr>
        <p:txBody>
          <a:bodyPr wrap="square" rtlCol="0">
            <a:spAutoFit/>
          </a:bodyPr>
          <a:lstStyle/>
          <a:p>
            <a:pPr algn="ctr"/>
            <a:r>
              <a:rPr lang="en-GB" dirty="0">
                <a:latin typeface="Akrobat" panose="00000600000000000000" pitchFamily="50" charset="0"/>
              </a:rPr>
              <a:t>Slawomir Chmielewski</a:t>
            </a:r>
          </a:p>
          <a:p>
            <a:pPr algn="ctr"/>
            <a:r>
              <a:rPr lang="en-GB" dirty="0">
                <a:latin typeface="Akrobat" panose="00000600000000000000" pitchFamily="50" charset="0"/>
              </a:rPr>
              <a:t>Email – </a:t>
            </a:r>
            <a:r>
              <a:rPr lang="en-GB" dirty="0">
                <a:solidFill>
                  <a:srgbClr val="002060"/>
                </a:solidFill>
                <a:latin typeface="Akrobat" panose="00000600000000000000" pitchFamily="50" charset="0"/>
                <a:hlinkClick r:id="rId2"/>
              </a:rPr>
              <a:t>slawomir@elope.co.uk</a:t>
            </a:r>
            <a:endParaRPr lang="en-GB" dirty="0">
              <a:solidFill>
                <a:srgbClr val="002060"/>
              </a:solidFill>
              <a:latin typeface="Akrobat" panose="00000600000000000000" pitchFamily="50" charset="0"/>
            </a:endParaRPr>
          </a:p>
          <a:p>
            <a:pPr algn="ctr"/>
            <a:r>
              <a:rPr lang="en-GB" dirty="0">
                <a:latin typeface="Akrobat" panose="00000600000000000000" pitchFamily="50" charset="0"/>
              </a:rPr>
              <a:t>Mobile - +44 (0) 7934652069</a:t>
            </a:r>
          </a:p>
        </p:txBody>
      </p:sp>
      <p:sp>
        <p:nvSpPr>
          <p:cNvPr id="56" name="TextBox 55">
            <a:extLst>
              <a:ext uri="{FF2B5EF4-FFF2-40B4-BE49-F238E27FC236}">
                <a16:creationId xmlns:a16="http://schemas.microsoft.com/office/drawing/2014/main" id="{A27EBA56-11EE-4FCF-B966-C6B3E1ADD5FE}"/>
              </a:ext>
            </a:extLst>
          </p:cNvPr>
          <p:cNvSpPr txBox="1"/>
          <p:nvPr/>
        </p:nvSpPr>
        <p:spPr>
          <a:xfrm>
            <a:off x="4967983" y="5615408"/>
            <a:ext cx="1953829" cy="338554"/>
          </a:xfrm>
          <a:prstGeom prst="rect">
            <a:avLst/>
          </a:prstGeom>
          <a:noFill/>
        </p:spPr>
        <p:txBody>
          <a:bodyPr wrap="square" rtlCol="0">
            <a:spAutoFit/>
          </a:bodyPr>
          <a:lstStyle/>
          <a:p>
            <a:pPr algn="ctr"/>
            <a:r>
              <a:rPr lang="en-GB" sz="1600" dirty="0">
                <a:latin typeface="Akrobat" panose="00000600000000000000" pitchFamily="50" charset="0"/>
                <a:ea typeface="Adobe Fangsong Std R" panose="02020400000000000000" pitchFamily="18" charset="-128"/>
              </a:rPr>
              <a:t>www.elope.co.uk</a:t>
            </a:r>
            <a:endParaRPr lang="en-GB" sz="1600" dirty="0">
              <a:latin typeface="Akrobat" panose="00000600000000000000" pitchFamily="50" charset="0"/>
            </a:endParaRPr>
          </a:p>
        </p:txBody>
      </p:sp>
      <p:sp>
        <p:nvSpPr>
          <p:cNvPr id="57" name="TextBox 56">
            <a:extLst>
              <a:ext uri="{FF2B5EF4-FFF2-40B4-BE49-F238E27FC236}">
                <a16:creationId xmlns:a16="http://schemas.microsoft.com/office/drawing/2014/main" id="{D34D5184-EE0E-4833-B907-A8FB88ADCCB5}"/>
              </a:ext>
            </a:extLst>
          </p:cNvPr>
          <p:cNvSpPr txBox="1"/>
          <p:nvPr/>
        </p:nvSpPr>
        <p:spPr>
          <a:xfrm>
            <a:off x="3844211" y="2875444"/>
            <a:ext cx="3847943" cy="1200329"/>
          </a:xfrm>
          <a:prstGeom prst="rect">
            <a:avLst/>
          </a:prstGeom>
          <a:noFill/>
        </p:spPr>
        <p:txBody>
          <a:bodyPr wrap="square" rtlCol="0">
            <a:spAutoFit/>
          </a:bodyPr>
          <a:lstStyle/>
          <a:p>
            <a:pPr algn="ctr"/>
            <a:r>
              <a:rPr lang="en-GB" dirty="0">
                <a:latin typeface="Akrobat" panose="00000600000000000000" pitchFamily="50" charset="0"/>
              </a:rPr>
              <a:t>Saqib Munir</a:t>
            </a:r>
          </a:p>
          <a:p>
            <a:pPr algn="ctr"/>
            <a:r>
              <a:rPr lang="en-GB" dirty="0">
                <a:latin typeface="Akrobat" panose="00000600000000000000" pitchFamily="50" charset="0"/>
              </a:rPr>
              <a:t>Email – </a:t>
            </a:r>
            <a:r>
              <a:rPr lang="en-GB" dirty="0">
                <a:latin typeface="Akrobat" panose="00000600000000000000" pitchFamily="50" charset="0"/>
                <a:hlinkClick r:id="rId3"/>
              </a:rPr>
              <a:t>saqib@elope.co.uk</a:t>
            </a:r>
            <a:endParaRPr lang="en-GB" dirty="0">
              <a:latin typeface="Akrobat" panose="00000600000000000000" pitchFamily="50" charset="0"/>
            </a:endParaRPr>
          </a:p>
          <a:p>
            <a:pPr algn="ctr"/>
            <a:r>
              <a:rPr lang="en-GB" dirty="0">
                <a:latin typeface="Akrobat" panose="00000600000000000000" pitchFamily="50" charset="0"/>
              </a:rPr>
              <a:t>Mobile - +44 (0) 7575649020</a:t>
            </a:r>
          </a:p>
          <a:p>
            <a:pPr algn="ctr"/>
            <a:endParaRPr lang="en-GB" dirty="0"/>
          </a:p>
        </p:txBody>
      </p:sp>
      <p:pic>
        <p:nvPicPr>
          <p:cNvPr id="58" name="Picture 57">
            <a:extLst>
              <a:ext uri="{FF2B5EF4-FFF2-40B4-BE49-F238E27FC236}">
                <a16:creationId xmlns:a16="http://schemas.microsoft.com/office/drawing/2014/main" id="{68D9EB41-2F7D-4B66-A3B0-467DC86EA7C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05570" y="531503"/>
            <a:ext cx="5597495" cy="1770325"/>
          </a:xfrm>
          <a:prstGeom prst="rect">
            <a:avLst/>
          </a:prstGeom>
        </p:spPr>
      </p:pic>
    </p:spTree>
    <p:extLst>
      <p:ext uri="{BB962C8B-B14F-4D97-AF65-F5344CB8AC3E}">
        <p14:creationId xmlns:p14="http://schemas.microsoft.com/office/powerpoint/2010/main" val="352378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1104" y="450664"/>
            <a:ext cx="20394870" cy="523220"/>
          </a:xfrm>
          <a:prstGeom prst="rect">
            <a:avLst/>
          </a:prstGeom>
          <a:noFill/>
        </p:spPr>
        <p:txBody>
          <a:bodyPr wrap="square" rtlCol="0">
            <a:spAutoFit/>
          </a:bodyPr>
          <a:lstStyle/>
          <a:p>
            <a:r>
              <a:rPr lang="en-US" sz="2800" dirty="0">
                <a:solidFill>
                  <a:srgbClr val="00B0F0"/>
                </a:solidFill>
                <a:latin typeface="Roboto Black"/>
                <a:cs typeface="Roboto Black"/>
              </a:rPr>
              <a:t>EXECUTIVE SUMMARY</a:t>
            </a:r>
          </a:p>
        </p:txBody>
      </p:sp>
      <p:sp>
        <p:nvSpPr>
          <p:cNvPr id="5" name="Rectangle 4"/>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1"/>
              </a:solidFill>
            </a:endParaRPr>
          </a:p>
        </p:txBody>
      </p:sp>
      <p:sp>
        <p:nvSpPr>
          <p:cNvPr id="6" name="TextBox 5"/>
          <p:cNvSpPr txBox="1"/>
          <p:nvPr/>
        </p:nvSpPr>
        <p:spPr>
          <a:xfrm>
            <a:off x="851104" y="906666"/>
            <a:ext cx="20394870" cy="307777"/>
          </a:xfrm>
          <a:prstGeom prst="rect">
            <a:avLst/>
          </a:prstGeom>
          <a:noFill/>
        </p:spPr>
        <p:txBody>
          <a:bodyPr wrap="square" rtlCol="0">
            <a:spAutoFit/>
          </a:bodyPr>
          <a:lstStyle/>
          <a:p>
            <a:pPr fontAlgn="base"/>
            <a:r>
              <a:rPr lang="en-GB" sz="1400" dirty="0"/>
              <a:t>“The secret is to take an exciting product, service or concept and then to take it up a level, by applying your own vision and creativity”</a:t>
            </a:r>
            <a:endParaRPr lang="en-GB" sz="1200" dirty="0"/>
          </a:p>
        </p:txBody>
      </p:sp>
      <p:sp>
        <p:nvSpPr>
          <p:cNvPr id="17" name="TextBox 16"/>
          <p:cNvSpPr txBox="1"/>
          <p:nvPr/>
        </p:nvSpPr>
        <p:spPr>
          <a:xfrm>
            <a:off x="824030" y="1203265"/>
            <a:ext cx="10579434" cy="5678478"/>
          </a:xfrm>
          <a:prstGeom prst="rect">
            <a:avLst/>
          </a:prstGeom>
          <a:noFill/>
        </p:spPr>
        <p:txBody>
          <a:bodyPr wrap="square" rtlCol="0">
            <a:spAutoFit/>
          </a:bodyPr>
          <a:lstStyle/>
          <a:p>
            <a:r>
              <a:rPr lang="en-GB" sz="1100" dirty="0"/>
              <a:t>Elope is a brand new ride-sharing app that rewards drivers and customers using gamification.</a:t>
            </a:r>
            <a:br>
              <a:rPr lang="en-GB" sz="1100" dirty="0"/>
            </a:br>
            <a:br>
              <a:rPr lang="en-GB" sz="1100" dirty="0"/>
            </a:br>
            <a:r>
              <a:rPr lang="en-GB" sz="1100" dirty="0"/>
              <a:t>In 2015 I lost my job. Around this time the first ride-sharing apps began emerging; at the forefront was Uber. Seeing that I needed a job, I decided to join Uber as a driver. Initially the experience was great: Uber offered me the opportunity to ‘be my own boss’ and work the hours I wanted, paid well, and above all listened to their drivers’ feedback. </a:t>
            </a:r>
          </a:p>
          <a:p>
            <a:br>
              <a:rPr lang="en-GB" sz="1100" dirty="0"/>
            </a:br>
            <a:r>
              <a:rPr lang="en-GB" sz="1100" dirty="0"/>
              <a:t>But, eventually that all began to change–for the worst. Most notably:</a:t>
            </a:r>
          </a:p>
          <a:p>
            <a:pPr fontAlgn="base"/>
            <a:br>
              <a:rPr lang="en-GB" sz="1100" dirty="0"/>
            </a:br>
            <a:r>
              <a:rPr lang="en-GB" sz="1100" dirty="0"/>
              <a:t>- 20% commission taken at the start but that’s now increased to 35% </a:t>
            </a:r>
          </a:p>
          <a:p>
            <a:pPr fontAlgn="base"/>
            <a:r>
              <a:rPr lang="en-GB" sz="1100" dirty="0"/>
              <a:t>- No more driver discounts</a:t>
            </a:r>
          </a:p>
          <a:p>
            <a:pPr fontAlgn="base"/>
            <a:r>
              <a:rPr lang="en-GB" sz="1100" dirty="0"/>
              <a:t>- No rewards for drivers or customers </a:t>
            </a:r>
          </a:p>
          <a:p>
            <a:pPr fontAlgn="base"/>
            <a:r>
              <a:rPr lang="en-GB" sz="1100" dirty="0"/>
              <a:t>- Drivers having to work longer hours (most drivers now have to work 50/70 hours per week to make a decent living. </a:t>
            </a:r>
          </a:p>
          <a:p>
            <a:pPr fontAlgn="base"/>
            <a:r>
              <a:rPr lang="en-GB" sz="1100" dirty="0"/>
              <a:t>- Drivers feel exploited &amp; mistreated </a:t>
            </a:r>
          </a:p>
          <a:p>
            <a:pPr fontAlgn="base"/>
            <a:r>
              <a:rPr lang="en-GB" sz="1100" dirty="0"/>
              <a:t>- The sense of autonomy that drivers felt at the start (being their own boss) is no longer there, and now drivers feel like their trapped in a system that’s taking advantage of them.  </a:t>
            </a:r>
          </a:p>
          <a:p>
            <a:pPr fontAlgn="base"/>
            <a:r>
              <a:rPr lang="en-GB" sz="1100" dirty="0"/>
              <a:t>- Drivers are punished if they don’t accept jobs (regardless of their reasons)</a:t>
            </a:r>
          </a:p>
          <a:p>
            <a:pPr fontAlgn="base"/>
            <a:r>
              <a:rPr lang="en-GB" sz="1100" dirty="0"/>
              <a:t>- </a:t>
            </a:r>
            <a:r>
              <a:rPr lang="en-GB" sz="1100"/>
              <a:t>Uber recently </a:t>
            </a:r>
            <a:r>
              <a:rPr lang="en-GB" sz="1100" dirty="0"/>
              <a:t>has increased the waiting time drivers have to wait before they can cancel the ride to 8 minutes from 5 minutes this might not sound like a big change, but when TFL (Transport for London) only allows a driver to wait a maximum of 5 minutes to pick up customers, that is a huge change especially if as a driver you can be fined up to £180.</a:t>
            </a:r>
          </a:p>
          <a:p>
            <a:pPr marL="171450" indent="-171450" fontAlgn="base">
              <a:buFontTx/>
              <a:buChar char="-"/>
            </a:pPr>
            <a:endParaRPr lang="en-GB" sz="1100" dirty="0"/>
          </a:p>
          <a:p>
            <a:r>
              <a:rPr lang="en-GB" sz="1100" dirty="0"/>
              <a:t>And this is how we plan to change things with Elope. </a:t>
            </a:r>
          </a:p>
          <a:p>
            <a:pPr fontAlgn="base"/>
            <a:br>
              <a:rPr lang="en-GB" sz="1100" dirty="0"/>
            </a:br>
            <a:r>
              <a:rPr lang="en-GB" sz="1100" b="1" dirty="0"/>
              <a:t>Build a strong sense of community so drivers become raving fans of the company. </a:t>
            </a:r>
            <a:r>
              <a:rPr lang="en-GB" sz="1100" dirty="0"/>
              <a:t>The driver’s are the ‘face’ of the business and the more passionate they are about the company the more this passion and enthusiasm will transfer over to the customers. </a:t>
            </a:r>
            <a:br>
              <a:rPr lang="en-GB" sz="1100" dirty="0"/>
            </a:br>
            <a:br>
              <a:rPr lang="en-GB" sz="1100" dirty="0"/>
            </a:br>
            <a:r>
              <a:rPr lang="en-GB" sz="1100" b="1" dirty="0"/>
              <a:t>Make each driver feel valued and wanted and not like another cog in the machine. </a:t>
            </a:r>
            <a:r>
              <a:rPr lang="en-GB" sz="1100" dirty="0"/>
              <a:t>A lot of ride-sharing companies have forgotten (or don’t realise) that the driver is a customer, too, and if the driver isn’t happy he/she will leave and move onto the next best platform or company.</a:t>
            </a:r>
            <a:br>
              <a:rPr lang="en-GB" sz="1100" dirty="0"/>
            </a:br>
            <a:br>
              <a:rPr lang="en-GB" sz="1100" dirty="0"/>
            </a:br>
            <a:r>
              <a:rPr lang="en-GB" sz="1100" dirty="0"/>
              <a:t>Currently 500 drivers are ready to sign up with Elope–this is without any marketing or promotion and hype. The vast majority have also said that they would be happy to recommend Elope to other drivers. </a:t>
            </a:r>
          </a:p>
          <a:p>
            <a:br>
              <a:rPr lang="en-GB" sz="1100" dirty="0"/>
            </a:br>
            <a:r>
              <a:rPr lang="en-GB" sz="1100" dirty="0"/>
              <a:t>Why? Because Elope was designed by drivers for drivers. </a:t>
            </a:r>
          </a:p>
          <a:p>
            <a:br>
              <a:rPr lang="en-GB" sz="1100" dirty="0"/>
            </a:br>
            <a:r>
              <a:rPr lang="en-GB" sz="1100" dirty="0"/>
              <a:t>This is already the case without any marketing, without sharing our core ideas with the drivers or reward sign-ups 500 drivers already want to sign up with the vast majority of them saying they will refer us to other drivers. Why? Because Elope is built by drivers, for drivers and customers.</a:t>
            </a:r>
          </a:p>
        </p:txBody>
      </p:sp>
      <p:sp>
        <p:nvSpPr>
          <p:cNvPr id="10" name="Oval 9"/>
          <p:cNvSpPr/>
          <p:nvPr/>
        </p:nvSpPr>
        <p:spPr>
          <a:xfrm>
            <a:off x="11638382" y="6299573"/>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B0F0"/>
              </a:solidFill>
            </a:endParaRPr>
          </a:p>
        </p:txBody>
      </p:sp>
      <p:sp>
        <p:nvSpPr>
          <p:cNvPr id="11" name="Slide Number Placeholder 4"/>
          <p:cNvSpPr txBox="1">
            <a:spLocks/>
          </p:cNvSpPr>
          <p:nvPr/>
        </p:nvSpPr>
        <p:spPr>
          <a:xfrm>
            <a:off x="11638382" y="6299573"/>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2</a:t>
            </a:fld>
            <a:endParaRPr lang="en-US"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49392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3</a:t>
            </a:fld>
            <a:endParaRPr lang="en-US" sz="1050" dirty="0">
              <a:solidFill>
                <a:schemeClr val="bg1"/>
              </a:solidFill>
              <a:latin typeface="Roboto" charset="0"/>
              <a:ea typeface="Roboto" charset="0"/>
              <a:cs typeface="Roboto" charset="0"/>
            </a:endParaRPr>
          </a:p>
        </p:txBody>
      </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FINANCIAL</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3</a:t>
            </a:fld>
            <a:endParaRPr lang="en-US" dirty="0">
              <a:solidFill>
                <a:schemeClr val="bg1"/>
              </a:solidFill>
              <a:latin typeface="Calibri" charset="0"/>
              <a:ea typeface="Calibri" charset="0"/>
              <a:cs typeface="Calibri" charset="0"/>
            </a:endParaRPr>
          </a:p>
        </p:txBody>
      </p:sp>
      <p:sp>
        <p:nvSpPr>
          <p:cNvPr id="12" name="TextBox 11">
            <a:extLst>
              <a:ext uri="{FF2B5EF4-FFF2-40B4-BE49-F238E27FC236}">
                <a16:creationId xmlns:a16="http://schemas.microsoft.com/office/drawing/2014/main" id="{793E495E-0C4E-4405-9DE8-FA2D6DA6F87B}"/>
              </a:ext>
            </a:extLst>
          </p:cNvPr>
          <p:cNvSpPr txBox="1"/>
          <p:nvPr/>
        </p:nvSpPr>
        <p:spPr>
          <a:xfrm>
            <a:off x="672430" y="1068148"/>
            <a:ext cx="10248119" cy="1384995"/>
          </a:xfrm>
          <a:prstGeom prst="rect">
            <a:avLst/>
          </a:prstGeom>
          <a:noFill/>
        </p:spPr>
        <p:txBody>
          <a:bodyPr wrap="square" rtlCol="0">
            <a:spAutoFit/>
          </a:bodyPr>
          <a:lstStyle/>
          <a:p>
            <a:r>
              <a:rPr lang="en-GB" sz="2800" dirty="0">
                <a:latin typeface="Akrobat" panose="00000600000000000000" pitchFamily="50" charset="0"/>
                <a:ea typeface="Adobe Fangsong Std R" panose="02020400000000000000" pitchFamily="18" charset="-128"/>
              </a:rPr>
              <a:t>We are looking for a £5 million investment to help us launch. This will allow us to pay for the TFL licence fee, staff, location, marketing and promotions to help attract drivers &amp; customers.</a:t>
            </a:r>
            <a:endParaRPr lang="en-GB" sz="2800" dirty="0">
              <a:latin typeface="Akrobat" panose="00000600000000000000" pitchFamily="50" charset="0"/>
            </a:endParaRPr>
          </a:p>
        </p:txBody>
      </p:sp>
      <p:sp>
        <p:nvSpPr>
          <p:cNvPr id="13" name="TextBox 12">
            <a:extLst>
              <a:ext uri="{FF2B5EF4-FFF2-40B4-BE49-F238E27FC236}">
                <a16:creationId xmlns:a16="http://schemas.microsoft.com/office/drawing/2014/main" id="{8258F286-A478-4B30-8884-FFC4AAED161B}"/>
              </a:ext>
            </a:extLst>
          </p:cNvPr>
          <p:cNvSpPr txBox="1"/>
          <p:nvPr/>
        </p:nvSpPr>
        <p:spPr>
          <a:xfrm>
            <a:off x="188329" y="2844172"/>
            <a:ext cx="3988522" cy="2339102"/>
          </a:xfrm>
          <a:prstGeom prst="rect">
            <a:avLst/>
          </a:prstGeom>
          <a:noFill/>
        </p:spPr>
        <p:txBody>
          <a:bodyPr wrap="square" rtlCol="0">
            <a:spAutoFit/>
          </a:bodyPr>
          <a:lstStyle/>
          <a:p>
            <a:pPr algn="ctr"/>
            <a:r>
              <a:rPr lang="en-GB" sz="5400" b="1" dirty="0">
                <a:solidFill>
                  <a:srgbClr val="002060"/>
                </a:solidFill>
                <a:latin typeface="Akrobat" panose="00000600000000000000" pitchFamily="50" charset="0"/>
                <a:ea typeface="Adobe Fangsong Std R" panose="02020400000000000000" pitchFamily="18" charset="-128"/>
              </a:rPr>
              <a:t>500</a:t>
            </a:r>
          </a:p>
          <a:p>
            <a:pPr algn="ctr"/>
            <a:r>
              <a:rPr lang="en-GB" sz="2800" dirty="0">
                <a:latin typeface="Akrobat" panose="00000600000000000000" pitchFamily="50" charset="0"/>
                <a:ea typeface="Adobe Fangsong Std R" panose="02020400000000000000" pitchFamily="18" charset="-128"/>
              </a:rPr>
              <a:t>Drivers</a:t>
            </a:r>
          </a:p>
          <a:p>
            <a:pPr algn="ctr"/>
            <a:endParaRPr lang="en-GB" sz="2800" dirty="0">
              <a:latin typeface="Akrobat" panose="00000600000000000000" pitchFamily="50" charset="0"/>
              <a:ea typeface="Adobe Fangsong Std R" panose="02020400000000000000" pitchFamily="18" charset="-128"/>
            </a:endParaRPr>
          </a:p>
          <a:p>
            <a:pPr algn="ctr"/>
            <a:r>
              <a:rPr lang="en-GB" dirty="0">
                <a:latin typeface="Akrobat" panose="00000600000000000000" pitchFamily="50" charset="0"/>
                <a:ea typeface="Adobe Fangsong Std R" panose="02020400000000000000" pitchFamily="18" charset="-128"/>
              </a:rPr>
              <a:t>Target before launch and 2500 drivers before the end of 2019</a:t>
            </a:r>
            <a:endParaRPr lang="en-GB" dirty="0">
              <a:latin typeface="Akrobat" panose="00000600000000000000" pitchFamily="50" charset="0"/>
            </a:endParaRPr>
          </a:p>
        </p:txBody>
      </p:sp>
      <p:sp>
        <p:nvSpPr>
          <p:cNvPr id="15" name="TextBox 14">
            <a:extLst>
              <a:ext uri="{FF2B5EF4-FFF2-40B4-BE49-F238E27FC236}">
                <a16:creationId xmlns:a16="http://schemas.microsoft.com/office/drawing/2014/main" id="{997A9BFC-DD5A-4DEE-9064-16D68F72C48C}"/>
              </a:ext>
            </a:extLst>
          </p:cNvPr>
          <p:cNvSpPr txBox="1"/>
          <p:nvPr/>
        </p:nvSpPr>
        <p:spPr>
          <a:xfrm>
            <a:off x="4176851" y="2844172"/>
            <a:ext cx="3988522" cy="2062103"/>
          </a:xfrm>
          <a:prstGeom prst="rect">
            <a:avLst/>
          </a:prstGeom>
          <a:noFill/>
        </p:spPr>
        <p:txBody>
          <a:bodyPr wrap="square" rtlCol="0">
            <a:spAutoFit/>
          </a:bodyPr>
          <a:lstStyle/>
          <a:p>
            <a:pPr algn="ctr"/>
            <a:r>
              <a:rPr lang="en-GB" sz="5400" b="1" dirty="0">
                <a:solidFill>
                  <a:srgbClr val="002060"/>
                </a:solidFill>
                <a:latin typeface="Akrobat" panose="00000600000000000000" pitchFamily="50" charset="0"/>
                <a:ea typeface="Adobe Fangsong Std R" panose="02020400000000000000" pitchFamily="18" charset="-128"/>
              </a:rPr>
              <a:t>£9 Billion</a:t>
            </a:r>
          </a:p>
          <a:p>
            <a:pPr algn="ctr"/>
            <a:r>
              <a:rPr lang="en-GB" sz="2800" dirty="0">
                <a:latin typeface="Akrobat" panose="00000600000000000000" pitchFamily="50" charset="0"/>
                <a:ea typeface="Adobe Fangsong Std R" panose="02020400000000000000" pitchFamily="18" charset="-128"/>
              </a:rPr>
              <a:t> </a:t>
            </a:r>
          </a:p>
          <a:p>
            <a:pPr algn="ctr"/>
            <a:endParaRPr lang="en-GB" sz="2800" dirty="0">
              <a:latin typeface="Akrobat" panose="00000600000000000000" pitchFamily="50" charset="0"/>
              <a:ea typeface="Adobe Fangsong Std R" panose="02020400000000000000" pitchFamily="18" charset="-128"/>
            </a:endParaRPr>
          </a:p>
          <a:p>
            <a:pPr algn="ctr"/>
            <a:r>
              <a:rPr lang="en-GB" dirty="0">
                <a:latin typeface="Akrobat" panose="00000600000000000000" pitchFamily="50" charset="0"/>
                <a:ea typeface="Adobe Fangsong Std R" panose="02020400000000000000" pitchFamily="18" charset="-128"/>
              </a:rPr>
              <a:t>The value of the market in the UK </a:t>
            </a:r>
            <a:endParaRPr lang="en-GB" dirty="0">
              <a:latin typeface="Akrobat" panose="00000600000000000000" pitchFamily="50" charset="0"/>
            </a:endParaRPr>
          </a:p>
        </p:txBody>
      </p:sp>
      <p:sp>
        <p:nvSpPr>
          <p:cNvPr id="16" name="TextBox 15">
            <a:extLst>
              <a:ext uri="{FF2B5EF4-FFF2-40B4-BE49-F238E27FC236}">
                <a16:creationId xmlns:a16="http://schemas.microsoft.com/office/drawing/2014/main" id="{D631EB5C-F5D4-4F3C-82AC-4B728C786893}"/>
              </a:ext>
            </a:extLst>
          </p:cNvPr>
          <p:cNvSpPr txBox="1"/>
          <p:nvPr/>
        </p:nvSpPr>
        <p:spPr>
          <a:xfrm>
            <a:off x="8082797" y="2844172"/>
            <a:ext cx="4109203" cy="2062103"/>
          </a:xfrm>
          <a:prstGeom prst="rect">
            <a:avLst/>
          </a:prstGeom>
          <a:noFill/>
        </p:spPr>
        <p:txBody>
          <a:bodyPr wrap="square" rtlCol="0">
            <a:spAutoFit/>
          </a:bodyPr>
          <a:lstStyle/>
          <a:p>
            <a:pPr algn="ctr"/>
            <a:r>
              <a:rPr lang="en-GB" sz="5400" b="1" dirty="0">
                <a:solidFill>
                  <a:srgbClr val="002060"/>
                </a:solidFill>
                <a:latin typeface="Akrobat" panose="00000600000000000000" pitchFamily="50" charset="0"/>
                <a:ea typeface="Adobe Fangsong Std R" panose="02020400000000000000" pitchFamily="18" charset="-128"/>
              </a:rPr>
              <a:t>£14.63M</a:t>
            </a:r>
          </a:p>
          <a:p>
            <a:pPr algn="ctr"/>
            <a:r>
              <a:rPr lang="en-GB" sz="2800" dirty="0">
                <a:latin typeface="Akrobat" panose="00000600000000000000" pitchFamily="50" charset="0"/>
                <a:ea typeface="Adobe Fangsong Std R" panose="02020400000000000000" pitchFamily="18" charset="-128"/>
              </a:rPr>
              <a:t>Revenue</a:t>
            </a:r>
          </a:p>
          <a:p>
            <a:pPr algn="ctr"/>
            <a:endParaRPr lang="en-GB" sz="2800" dirty="0">
              <a:latin typeface="Akrobat" panose="00000600000000000000" pitchFamily="50" charset="0"/>
              <a:ea typeface="Adobe Fangsong Std R" panose="02020400000000000000" pitchFamily="18" charset="-128"/>
            </a:endParaRPr>
          </a:p>
          <a:p>
            <a:pPr algn="ctr"/>
            <a:r>
              <a:rPr lang="en-GB" dirty="0">
                <a:latin typeface="Akrobat" panose="00000600000000000000" pitchFamily="50" charset="0"/>
                <a:ea typeface="Adobe Fangsong Std R" panose="02020400000000000000" pitchFamily="18" charset="-128"/>
              </a:rPr>
              <a:t>With investment we can get 2500 drivers</a:t>
            </a:r>
            <a:endParaRPr lang="en-GB" dirty="0">
              <a:latin typeface="Akrobat" panose="00000600000000000000" pitchFamily="50" charset="0"/>
            </a:endParaRPr>
          </a:p>
        </p:txBody>
      </p:sp>
    </p:spTree>
    <p:extLst>
      <p:ext uri="{BB962C8B-B14F-4D97-AF65-F5344CB8AC3E}">
        <p14:creationId xmlns:p14="http://schemas.microsoft.com/office/powerpoint/2010/main" val="177991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500"/>
                            </p:stCondLst>
                            <p:childTnLst>
                              <p:par>
                                <p:cTn id="20" presetID="26" presetClass="emph" presetSubtype="0" fill="hold" grpId="1" nodeType="afterEffect">
                                  <p:stCondLst>
                                    <p:cond delay="0"/>
                                  </p:stCondLst>
                                  <p:childTnLst>
                                    <p:animEffect transition="out" filter="fade">
                                      <p:cBhvr>
                                        <p:cTn id="21" dur="500" tmFilter="0, 0; .2, .5; .8, .5; 1, 0"/>
                                        <p:tgtEl>
                                          <p:spTgt spid="13"/>
                                        </p:tgtEl>
                                      </p:cBhvr>
                                    </p:animEffect>
                                    <p:animScale>
                                      <p:cBhvr>
                                        <p:cTn id="22" dur="250" autoRev="1" fill="hold"/>
                                        <p:tgtEl>
                                          <p:spTgt spid="13"/>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500"/>
                            </p:stCondLst>
                            <p:childTnLst>
                              <p:par>
                                <p:cTn id="31" presetID="26" presetClass="emph" presetSubtype="0" fill="hold" grpId="1" nodeType="afterEffect">
                                  <p:stCondLst>
                                    <p:cond delay="0"/>
                                  </p:stCondLst>
                                  <p:childTnLst>
                                    <p:animEffect transition="out" filter="fade">
                                      <p:cBhvr>
                                        <p:cTn id="32" dur="500" tmFilter="0, 0; .2, .5; .8, .5; 1, 0"/>
                                        <p:tgtEl>
                                          <p:spTgt spid="15"/>
                                        </p:tgtEl>
                                      </p:cBhvr>
                                    </p:animEffect>
                                    <p:animScale>
                                      <p:cBhvr>
                                        <p:cTn id="33" dur="250" autoRev="1" fill="hold"/>
                                        <p:tgtEl>
                                          <p:spTgt spid="15"/>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par>
                          <p:cTn id="41" fill="hold">
                            <p:stCondLst>
                              <p:cond delay="500"/>
                            </p:stCondLst>
                            <p:childTnLst>
                              <p:par>
                                <p:cTn id="42" presetID="26" presetClass="emph" presetSubtype="0" fill="hold" grpId="1" nodeType="afterEffect">
                                  <p:stCondLst>
                                    <p:cond delay="0"/>
                                  </p:stCondLst>
                                  <p:childTnLst>
                                    <p:animEffect transition="out" filter="fade">
                                      <p:cBhvr>
                                        <p:cTn id="43" dur="500" tmFilter="0, 0; .2, .5; .8, .5; 1, 0"/>
                                        <p:tgtEl>
                                          <p:spTgt spid="16"/>
                                        </p:tgtEl>
                                      </p:cBhvr>
                                    </p:animEffect>
                                    <p:animScale>
                                      <p:cBhvr>
                                        <p:cTn id="44"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13" grpId="0"/>
      <p:bldP spid="13" grpId="1"/>
      <p:bldP spid="15" grpId="0"/>
      <p:bldP spid="15" grpId="1"/>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9884239" y="5844808"/>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cxnSp>
        <p:nvCxnSpPr>
          <p:cNvPr id="9" name="Straight Connector 8"/>
          <p:cNvCxnSpPr/>
          <p:nvPr/>
        </p:nvCxnSpPr>
        <p:spPr>
          <a:xfrm>
            <a:off x="1890830" y="6065659"/>
            <a:ext cx="77591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4</a:t>
            </a:fld>
            <a:endParaRPr lang="en-US" sz="1050" dirty="0">
              <a:solidFill>
                <a:schemeClr val="bg1"/>
              </a:solidFill>
              <a:latin typeface="Roboto" charset="0"/>
              <a:ea typeface="Roboto" charset="0"/>
              <a:cs typeface="Roboto" charset="0"/>
            </a:endParaRPr>
          </a:p>
        </p:txBody>
      </p:sp>
      <p:graphicFrame>
        <p:nvGraphicFramePr>
          <p:cNvPr id="11" name="Table 1993"/>
          <p:cNvGraphicFramePr/>
          <p:nvPr>
            <p:extLst>
              <p:ext uri="{D42A27DB-BD31-4B8C-83A1-F6EECF244321}">
                <p14:modId xmlns:p14="http://schemas.microsoft.com/office/powerpoint/2010/main" val="996738230"/>
              </p:ext>
            </p:extLst>
          </p:nvPr>
        </p:nvGraphicFramePr>
        <p:xfrm>
          <a:off x="1087394" y="1429886"/>
          <a:ext cx="8562608" cy="4414922"/>
        </p:xfrm>
        <a:graphic>
          <a:graphicData uri="http://schemas.openxmlformats.org/drawingml/2006/table">
            <a:tbl>
              <a:tblPr firstRow="1" firstCol="1" lastRow="1" bandRow="1"/>
              <a:tblGrid>
                <a:gridCol w="3086522">
                  <a:extLst>
                    <a:ext uri="{9D8B030D-6E8A-4147-A177-3AD203B41FA5}">
                      <a16:colId xmlns:a16="http://schemas.microsoft.com/office/drawing/2014/main" val="20000"/>
                    </a:ext>
                  </a:extLst>
                </a:gridCol>
                <a:gridCol w="1792174">
                  <a:extLst>
                    <a:ext uri="{9D8B030D-6E8A-4147-A177-3AD203B41FA5}">
                      <a16:colId xmlns:a16="http://schemas.microsoft.com/office/drawing/2014/main" val="20001"/>
                    </a:ext>
                  </a:extLst>
                </a:gridCol>
                <a:gridCol w="1805564">
                  <a:extLst>
                    <a:ext uri="{9D8B030D-6E8A-4147-A177-3AD203B41FA5}">
                      <a16:colId xmlns:a16="http://schemas.microsoft.com/office/drawing/2014/main" val="20002"/>
                    </a:ext>
                  </a:extLst>
                </a:gridCol>
                <a:gridCol w="1878348">
                  <a:extLst>
                    <a:ext uri="{9D8B030D-6E8A-4147-A177-3AD203B41FA5}">
                      <a16:colId xmlns:a16="http://schemas.microsoft.com/office/drawing/2014/main" val="20003"/>
                    </a:ext>
                  </a:extLst>
                </a:gridCol>
              </a:tblGrid>
              <a:tr h="413567">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3600" spc="0">
                          <a:latin typeface="Rajdhani"/>
                          <a:ea typeface="Rajdhani"/>
                          <a:cs typeface="Rajdhani"/>
                          <a:sym typeface="Rajdhani"/>
                        </a:defRPr>
                      </a:pPr>
                      <a:r>
                        <a:rPr lang="en-GB" sz="1100" b="1" dirty="0">
                          <a:solidFill>
                            <a:schemeClr val="tx1"/>
                          </a:solidFill>
                          <a:latin typeface="+mj-lt"/>
                        </a:rPr>
                        <a:t>(All numbers are in million £)</a:t>
                      </a:r>
                      <a:endParaRPr sz="1100" b="1" dirty="0">
                        <a:solidFill>
                          <a:schemeClr val="tx1"/>
                        </a:solidFill>
                        <a:latin typeface="+mj-lt"/>
                      </a:endParaRPr>
                    </a:p>
                  </a:txBody>
                  <a:tcPr marL="19700" marR="19700" marT="19700" marB="19700"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100" dirty="0">
                          <a:solidFill>
                            <a:srgbClr val="FFFFFF"/>
                          </a:solidFill>
                          <a:effectLst/>
                          <a:latin typeface="Roboto" charset="0"/>
                          <a:ea typeface="Roboto" charset="0"/>
                          <a:cs typeface="Roboto" charset="0"/>
                        </a:rPr>
                        <a:t>2018-2019</a:t>
                      </a:r>
                    </a:p>
                    <a:p>
                      <a:pPr algn="ctr">
                        <a:spcAft>
                          <a:spcPts val="0"/>
                        </a:spcAft>
                      </a:pPr>
                      <a:r>
                        <a:rPr lang="en-US" sz="1100" dirty="0">
                          <a:solidFill>
                            <a:srgbClr val="FFFFFF"/>
                          </a:solidFill>
                          <a:effectLst/>
                          <a:latin typeface="Roboto" charset="0"/>
                          <a:ea typeface="Roboto" charset="0"/>
                          <a:cs typeface="Roboto" charset="0"/>
                        </a:rPr>
                        <a:t>2.5K DRIVERS</a:t>
                      </a:r>
                      <a:endParaRPr lang="en-US" sz="1100" dirty="0">
                        <a:effectLst/>
                        <a:latin typeface="Roboto" charset="0"/>
                        <a:ea typeface="Roboto" charset="0"/>
                        <a:cs typeface="Roboto" charset="0"/>
                      </a:endParaRPr>
                    </a:p>
                  </a:txBody>
                  <a:tcPr marL="80669" marR="80669"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spcAft>
                          <a:spcPts val="0"/>
                        </a:spcAft>
                      </a:pPr>
                      <a:r>
                        <a:rPr lang="en-US" sz="1100" dirty="0">
                          <a:solidFill>
                            <a:srgbClr val="FFFFFF"/>
                          </a:solidFill>
                          <a:effectLst/>
                          <a:latin typeface="Roboto" charset="0"/>
                          <a:ea typeface="Roboto" charset="0"/>
                          <a:cs typeface="Roboto" charset="0"/>
                        </a:rPr>
                        <a:t>2019-2020</a:t>
                      </a:r>
                    </a:p>
                    <a:p>
                      <a:pPr algn="ctr">
                        <a:spcAft>
                          <a:spcPts val="0"/>
                        </a:spcAft>
                      </a:pPr>
                      <a:r>
                        <a:rPr lang="en-US" sz="1100" dirty="0">
                          <a:solidFill>
                            <a:srgbClr val="FFFFFF"/>
                          </a:solidFill>
                          <a:effectLst/>
                          <a:latin typeface="Roboto" charset="0"/>
                          <a:ea typeface="Roboto" charset="0"/>
                          <a:cs typeface="Roboto" charset="0"/>
                        </a:rPr>
                        <a:t>5K DRIVERS</a:t>
                      </a:r>
                      <a:endParaRPr lang="en-US" sz="1100" dirty="0">
                        <a:effectLst/>
                        <a:latin typeface="Roboto" charset="0"/>
                        <a:ea typeface="Roboto" charset="0"/>
                        <a:cs typeface="Roboto" charset="0"/>
                      </a:endParaRPr>
                    </a:p>
                  </a:txBody>
                  <a:tcPr marL="80669" marR="80669"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alpha val="70000"/>
                      </a:srgbClr>
                    </a:solidFill>
                  </a:tcPr>
                </a:tc>
                <a:tc>
                  <a:txBody>
                    <a:bodyPr/>
                    <a:lstStyle/>
                    <a:p>
                      <a:pPr algn="ctr">
                        <a:spcAft>
                          <a:spcPts val="0"/>
                        </a:spcAft>
                      </a:pPr>
                      <a:r>
                        <a:rPr lang="en-US" sz="1100" dirty="0">
                          <a:solidFill>
                            <a:srgbClr val="FFFFFF"/>
                          </a:solidFill>
                          <a:effectLst/>
                          <a:latin typeface="Roboto" charset="0"/>
                          <a:ea typeface="Roboto" charset="0"/>
                          <a:cs typeface="Roboto" charset="0"/>
                        </a:rPr>
                        <a:t>2020-2021</a:t>
                      </a:r>
                    </a:p>
                    <a:p>
                      <a:pPr algn="ctr">
                        <a:spcAft>
                          <a:spcPts val="0"/>
                        </a:spcAft>
                      </a:pPr>
                      <a:r>
                        <a:rPr lang="en-US" sz="1100" dirty="0">
                          <a:solidFill>
                            <a:srgbClr val="FFFFFF"/>
                          </a:solidFill>
                          <a:effectLst/>
                          <a:latin typeface="Roboto" charset="0"/>
                          <a:ea typeface="Roboto" charset="0"/>
                          <a:cs typeface="Roboto" charset="0"/>
                        </a:rPr>
                        <a:t>10K DRIVERS</a:t>
                      </a:r>
                      <a:endParaRPr lang="en-US" sz="1100" dirty="0">
                        <a:effectLst/>
                        <a:latin typeface="Roboto" charset="0"/>
                        <a:ea typeface="Roboto" charset="0"/>
                        <a:cs typeface="Roboto" charset="0"/>
                      </a:endParaRPr>
                    </a:p>
                  </a:txBody>
                  <a:tcPr marL="80669" marR="80669"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alpha val="40000"/>
                      </a:srgbClr>
                    </a:solidFill>
                  </a:tcPr>
                </a:tc>
                <a:extLst>
                  <a:ext uri="{0D108BD9-81ED-4DB2-BD59-A6C34878D82A}">
                    <a16:rowId xmlns:a16="http://schemas.microsoft.com/office/drawing/2014/main" val="10000"/>
                  </a:ext>
                </a:extLst>
              </a:tr>
              <a:tr h="460917">
                <a:tc>
                  <a:txBody>
                    <a:bodyPr/>
                    <a:lstStyle/>
                    <a:p>
                      <a:pPr algn="l">
                        <a:spcAft>
                          <a:spcPts val="0"/>
                        </a:spcAft>
                      </a:pPr>
                      <a:r>
                        <a:rPr lang="en-US" sz="1100" b="1" dirty="0">
                          <a:solidFill>
                            <a:schemeClr val="tx1"/>
                          </a:solidFill>
                          <a:effectLst/>
                          <a:latin typeface="Roboto" charset="0"/>
                          <a:ea typeface="Roboto" charset="0"/>
                          <a:cs typeface="Roboto" charset="0"/>
                        </a:rPr>
                        <a:t>TOTAL REVENUE</a:t>
                      </a:r>
                    </a:p>
                  </a:txBody>
                  <a:tcPr marL="80669" marR="80669"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14.63</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29.25 </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58.50</a:t>
                      </a:r>
                    </a:p>
                  </a:txBody>
                  <a:tcPr marL="80669" marR="8066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360050">
                <a:tc>
                  <a:txBody>
                    <a:bodyPr/>
                    <a:lstStyle/>
                    <a:p>
                      <a:pPr algn="l">
                        <a:spcAft>
                          <a:spcPts val="0"/>
                        </a:spcAft>
                      </a:pPr>
                      <a:r>
                        <a:rPr lang="en-US" sz="1100" b="1" dirty="0">
                          <a:solidFill>
                            <a:schemeClr val="tx1"/>
                          </a:solidFill>
                          <a:effectLst/>
                          <a:latin typeface="Roboto" charset="0"/>
                          <a:ea typeface="Roboto" charset="0"/>
                          <a:cs typeface="Roboto" charset="0"/>
                        </a:rPr>
                        <a:t>Driver Bonus &amp; Rewards</a:t>
                      </a:r>
                    </a:p>
                  </a:txBody>
                  <a:tcPr marL="80669" marR="80669"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2.95</a:t>
                      </a:r>
                    </a:p>
                  </a:txBody>
                  <a:tcPr marL="80669" marR="80669"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 </a:t>
                      </a:r>
                    </a:p>
                  </a:txBody>
                  <a:tcPr marL="80669" marR="80669"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 </a:t>
                      </a:r>
                    </a:p>
                  </a:txBody>
                  <a:tcPr marL="80669" marR="8066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53035">
                <a:tc>
                  <a:txBody>
                    <a:bodyPr/>
                    <a:lstStyle/>
                    <a:p>
                      <a:pPr algn="l">
                        <a:spcAft>
                          <a:spcPts val="0"/>
                        </a:spcAft>
                      </a:pPr>
                      <a:r>
                        <a:rPr lang="en-US" sz="1100" b="1" dirty="0">
                          <a:solidFill>
                            <a:schemeClr val="tx1"/>
                          </a:solidFill>
                          <a:effectLst/>
                          <a:latin typeface="Roboto" charset="0"/>
                          <a:ea typeface="Roboto" charset="0"/>
                          <a:cs typeface="Roboto" charset="0"/>
                        </a:rPr>
                        <a:t>Customer Bonus &amp; Rewards</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 .37</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lumMod val="95000"/>
                      </a:srgbClr>
                    </a:solidFill>
                  </a:tcPr>
                </a:tc>
                <a:tc>
                  <a:txBody>
                    <a:bodyPr/>
                    <a:lstStyle/>
                    <a:p>
                      <a:pPr algn="ctr">
                        <a:spcAft>
                          <a:spcPts val="0"/>
                        </a:spcAft>
                      </a:pPr>
                      <a:r>
                        <a:rPr lang="en-US" sz="1100" dirty="0">
                          <a:solidFill>
                            <a:schemeClr val="tx1"/>
                          </a:solidFill>
                          <a:effectLst/>
                          <a:latin typeface="Roboto" charset="0"/>
                          <a:ea typeface="Roboto" charset="0"/>
                          <a:cs typeface="Roboto" charset="0"/>
                        </a:rPr>
                        <a:t>- </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383295">
                <a:tc>
                  <a:txBody>
                    <a:bodyPr/>
                    <a:lstStyle/>
                    <a:p>
                      <a:pPr algn="l">
                        <a:spcAft>
                          <a:spcPts val="0"/>
                        </a:spcAft>
                      </a:pPr>
                      <a:r>
                        <a:rPr lang="en-US" sz="1100" b="1" dirty="0">
                          <a:solidFill>
                            <a:schemeClr val="tx1"/>
                          </a:solidFill>
                          <a:effectLst/>
                          <a:latin typeface="Roboto" charset="0"/>
                          <a:ea typeface="Roboto" charset="0"/>
                          <a:cs typeface="Roboto" charset="0"/>
                        </a:rPr>
                        <a:t>Payroll Expenses</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 .40</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 .40</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.40</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13556">
                <a:tc>
                  <a:txBody>
                    <a:bodyPr/>
                    <a:lstStyle/>
                    <a:p>
                      <a:pPr algn="l">
                        <a:spcAft>
                          <a:spcPts val="0"/>
                        </a:spcAft>
                      </a:pPr>
                      <a:r>
                        <a:rPr lang="en-US" sz="1100" b="1" dirty="0">
                          <a:solidFill>
                            <a:schemeClr val="tx1"/>
                          </a:solidFill>
                          <a:effectLst/>
                          <a:latin typeface="Roboto" charset="0"/>
                          <a:ea typeface="Roboto" charset="0"/>
                          <a:cs typeface="Roboto" charset="0"/>
                        </a:rPr>
                        <a:t>Marketing</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.40 </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.44</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.48</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5"/>
                  </a:ext>
                </a:extLst>
              </a:tr>
              <a:tr h="423642">
                <a:tc>
                  <a:txBody>
                    <a:bodyPr/>
                    <a:lstStyle/>
                    <a:p>
                      <a:pPr algn="l">
                        <a:spcAft>
                          <a:spcPts val="0"/>
                        </a:spcAft>
                      </a:pPr>
                      <a:r>
                        <a:rPr lang="en-US" sz="1100" b="1" dirty="0">
                          <a:solidFill>
                            <a:schemeClr val="tx1"/>
                          </a:solidFill>
                          <a:effectLst/>
                          <a:latin typeface="Roboto" charset="0"/>
                          <a:ea typeface="Roboto" charset="0"/>
                          <a:cs typeface="Roboto" charset="0"/>
                        </a:rPr>
                        <a:t>Legal, Profession &amp; Subscriptions</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.04</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.03</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.03</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403469">
                <a:tc>
                  <a:txBody>
                    <a:bodyPr/>
                    <a:lstStyle/>
                    <a:p>
                      <a:pPr algn="l">
                        <a:spcAft>
                          <a:spcPts val="0"/>
                        </a:spcAft>
                      </a:pPr>
                      <a:r>
                        <a:rPr lang="en-US" sz="1100" b="1" dirty="0">
                          <a:solidFill>
                            <a:schemeClr val="tx1"/>
                          </a:solidFill>
                          <a:effectLst/>
                          <a:latin typeface="Roboto" charset="0"/>
                          <a:ea typeface="Roboto" charset="0"/>
                          <a:cs typeface="Roboto" charset="0"/>
                        </a:rPr>
                        <a:t>Office Rent</a:t>
                      </a:r>
                    </a:p>
                  </a:txBody>
                  <a:tcPr marL="80669" marR="80669" marT="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.03</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.03</a:t>
                      </a:r>
                    </a:p>
                  </a:txBody>
                  <a:tcPr marL="80669" marR="80669" marT="0" marB="0" anchor="ctr">
                    <a:lnL>
                      <a:noFill/>
                    </a:lnL>
                    <a:lnR>
                      <a:noFill/>
                    </a:lnR>
                    <a:lnT>
                      <a:noFill/>
                    </a:lnT>
                    <a:lnB>
                      <a:noFill/>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.04</a:t>
                      </a:r>
                    </a:p>
                  </a:txBody>
                  <a:tcPr marL="80669" marR="80669"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7"/>
                  </a:ext>
                </a:extLst>
              </a:tr>
              <a:tr h="413556">
                <a:tc>
                  <a:txBody>
                    <a:bodyPr/>
                    <a:lstStyle/>
                    <a:p>
                      <a:pPr algn="l">
                        <a:spcAft>
                          <a:spcPts val="0"/>
                        </a:spcAft>
                      </a:pPr>
                      <a:r>
                        <a:rPr lang="en-US" sz="1100" b="1" dirty="0">
                          <a:solidFill>
                            <a:schemeClr val="tx1"/>
                          </a:solidFill>
                          <a:effectLst/>
                          <a:latin typeface="Roboto" charset="0"/>
                          <a:ea typeface="Roboto" charset="0"/>
                          <a:cs typeface="Roboto" charset="0"/>
                        </a:rPr>
                        <a:t>Licenses Fee</a:t>
                      </a:r>
                    </a:p>
                  </a:txBody>
                  <a:tcPr marL="80669" marR="80669"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.25</a:t>
                      </a:r>
                    </a:p>
                  </a:txBody>
                  <a:tcPr marL="80669" marR="80669"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.11</a:t>
                      </a:r>
                    </a:p>
                  </a:txBody>
                  <a:tcPr marL="80669" marR="80669"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.11</a:t>
                      </a:r>
                    </a:p>
                  </a:txBody>
                  <a:tcPr marL="80669" marR="80669"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400859">
                <a:tc>
                  <a:txBody>
                    <a:bodyPr/>
                    <a:lstStyle/>
                    <a:p>
                      <a:pPr algn="l">
                        <a:spcAft>
                          <a:spcPts val="0"/>
                        </a:spcAft>
                      </a:pPr>
                      <a:r>
                        <a:rPr lang="en-US" sz="1100" b="1" dirty="0">
                          <a:solidFill>
                            <a:schemeClr val="tx1"/>
                          </a:solidFill>
                          <a:effectLst/>
                          <a:latin typeface="Roboto" charset="0"/>
                          <a:ea typeface="Roboto" charset="0"/>
                          <a:cs typeface="Roboto" charset="0"/>
                        </a:rPr>
                        <a:t>Total Expenditure</a:t>
                      </a:r>
                    </a:p>
                  </a:txBody>
                  <a:tcPr marL="80669" marR="80669"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 4.43</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1.02</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spcAft>
                          <a:spcPts val="0"/>
                        </a:spcAft>
                      </a:pPr>
                      <a:r>
                        <a:rPr lang="en-US" sz="1100" dirty="0">
                          <a:solidFill>
                            <a:schemeClr val="tx1"/>
                          </a:solidFill>
                          <a:effectLst/>
                          <a:latin typeface="Roboto" charset="0"/>
                          <a:ea typeface="Roboto" charset="0"/>
                          <a:cs typeface="Roboto" charset="0"/>
                        </a:rPr>
                        <a:t>1.07</a:t>
                      </a:r>
                    </a:p>
                  </a:txBody>
                  <a:tcPr marL="80669" marR="8066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9"/>
                  </a:ext>
                </a:extLst>
              </a:tr>
              <a:tr h="388976">
                <a:tc>
                  <a:txBody>
                    <a:bodyPr/>
                    <a:lstStyle/>
                    <a:p>
                      <a:pPr algn="l">
                        <a:spcAft>
                          <a:spcPts val="0"/>
                        </a:spcAft>
                      </a:pPr>
                      <a:r>
                        <a:rPr lang="en-US" sz="1100" b="1" dirty="0">
                          <a:solidFill>
                            <a:schemeClr val="tx1"/>
                          </a:solidFill>
                          <a:effectLst/>
                          <a:latin typeface="Roboto" charset="0"/>
                          <a:ea typeface="Roboto" charset="0"/>
                          <a:cs typeface="Roboto" charset="0"/>
                        </a:rPr>
                        <a:t>Net</a:t>
                      </a:r>
                    </a:p>
                  </a:txBody>
                  <a:tcPr marL="80669" marR="80669"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10.19</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28.23</a:t>
                      </a:r>
                    </a:p>
                  </a:txBody>
                  <a:tcPr marL="80669" marR="8066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spcAft>
                          <a:spcPts val="0"/>
                        </a:spcAft>
                      </a:pPr>
                      <a:r>
                        <a:rPr lang="en-US" sz="1100" dirty="0">
                          <a:solidFill>
                            <a:schemeClr val="tx1"/>
                          </a:solidFill>
                          <a:effectLst/>
                          <a:latin typeface="Roboto" charset="0"/>
                          <a:ea typeface="Roboto" charset="0"/>
                          <a:cs typeface="Roboto" charset="0"/>
                        </a:rPr>
                        <a:t>57.43</a:t>
                      </a:r>
                    </a:p>
                  </a:txBody>
                  <a:tcPr marL="80669" marR="8066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bl>
          </a:graphicData>
        </a:graphic>
      </p:graphicFrame>
      <p:sp>
        <p:nvSpPr>
          <p:cNvPr id="10" name="TextBox 9"/>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PROJECTED REVENUE</a:t>
            </a:r>
          </a:p>
        </p:txBody>
      </p:sp>
      <p:sp>
        <p:nvSpPr>
          <p:cNvPr id="12" name="Rectangle 11"/>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1"/>
              </a:solidFill>
            </a:endParaRPr>
          </a:p>
        </p:txBody>
      </p:sp>
    </p:spTree>
    <p:extLst>
      <p:ext uri="{BB962C8B-B14F-4D97-AF65-F5344CB8AC3E}">
        <p14:creationId xmlns:p14="http://schemas.microsoft.com/office/powerpoint/2010/main" val="429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9884239" y="5844808"/>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cxnSp>
        <p:nvCxnSpPr>
          <p:cNvPr id="9" name="Straight Connector 8"/>
          <p:cNvCxnSpPr/>
          <p:nvPr/>
        </p:nvCxnSpPr>
        <p:spPr>
          <a:xfrm>
            <a:off x="1890830" y="6065659"/>
            <a:ext cx="77591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5</a:t>
            </a:fld>
            <a:endParaRPr lang="en-US" sz="1050" dirty="0">
              <a:solidFill>
                <a:schemeClr val="bg1"/>
              </a:solidFill>
              <a:latin typeface="Roboto" charset="0"/>
              <a:ea typeface="Roboto" charset="0"/>
              <a:cs typeface="Roboto" charset="0"/>
            </a:endParaRPr>
          </a:p>
        </p:txBody>
      </p:sp>
      <p:sp>
        <p:nvSpPr>
          <p:cNvPr id="10" name="TextBox 9"/>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RETURN ON INVESTMENT</a:t>
            </a:r>
          </a:p>
        </p:txBody>
      </p:sp>
      <p:sp>
        <p:nvSpPr>
          <p:cNvPr id="12" name="Rectangle 11"/>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1"/>
              </a:solidFill>
            </a:endParaRPr>
          </a:p>
        </p:txBody>
      </p:sp>
      <p:sp>
        <p:nvSpPr>
          <p:cNvPr id="16" name="TextBox 15">
            <a:extLst>
              <a:ext uri="{FF2B5EF4-FFF2-40B4-BE49-F238E27FC236}">
                <a16:creationId xmlns:a16="http://schemas.microsoft.com/office/drawing/2014/main" id="{30182256-E2B6-1047-8642-BBA589316774}"/>
              </a:ext>
            </a:extLst>
          </p:cNvPr>
          <p:cNvSpPr txBox="1"/>
          <p:nvPr/>
        </p:nvSpPr>
        <p:spPr>
          <a:xfrm>
            <a:off x="723566" y="1670445"/>
            <a:ext cx="10579434" cy="830997"/>
          </a:xfrm>
          <a:prstGeom prst="rect">
            <a:avLst/>
          </a:prstGeom>
          <a:noFill/>
        </p:spPr>
        <p:txBody>
          <a:bodyPr wrap="square" rtlCol="0">
            <a:spAutoFit/>
          </a:bodyPr>
          <a:lstStyle/>
          <a:p>
            <a:pPr lvl="0" algn="just" defTabSz="457200"/>
            <a:r>
              <a:rPr lang="en-US" sz="1600" dirty="0">
                <a:solidFill>
                  <a:srgbClr val="000000"/>
                </a:solidFill>
                <a:latin typeface="Calibri Light" panose="020F0302020204030204" pitchFamily="34" charset="0"/>
              </a:rPr>
              <a:t>We are asking investors to invest £5million in Elope.</a:t>
            </a:r>
          </a:p>
          <a:p>
            <a:pPr lvl="0" algn="just" defTabSz="457200"/>
            <a:r>
              <a:rPr lang="en-US" sz="1600" dirty="0">
                <a:solidFill>
                  <a:srgbClr val="000000"/>
                </a:solidFill>
                <a:latin typeface="Calibri Light" panose="020F0302020204030204" pitchFamily="34" charset="0"/>
              </a:rPr>
              <a:t>By the third year, investors will make back 2x their investment.</a:t>
            </a:r>
          </a:p>
          <a:p>
            <a:pPr lvl="0" algn="just" defTabSz="457200"/>
            <a:endParaRPr lang="en-US" sz="1600" dirty="0">
              <a:solidFill>
                <a:srgbClr val="000000"/>
              </a:solidFill>
              <a:latin typeface="Calibri Light" panose="020F0302020204030204" pitchFamily="34" charset="0"/>
            </a:endParaRPr>
          </a:p>
        </p:txBody>
      </p:sp>
      <p:sp>
        <p:nvSpPr>
          <p:cNvPr id="17" name="TextBox 16">
            <a:extLst>
              <a:ext uri="{FF2B5EF4-FFF2-40B4-BE49-F238E27FC236}">
                <a16:creationId xmlns:a16="http://schemas.microsoft.com/office/drawing/2014/main" id="{B9C56841-2A97-324B-9D42-66FC008D437F}"/>
              </a:ext>
            </a:extLst>
          </p:cNvPr>
          <p:cNvSpPr txBox="1"/>
          <p:nvPr/>
        </p:nvSpPr>
        <p:spPr>
          <a:xfrm>
            <a:off x="3285786" y="4874138"/>
            <a:ext cx="841998" cy="307777"/>
          </a:xfrm>
          <a:prstGeom prst="rect">
            <a:avLst/>
          </a:prstGeom>
          <a:noFill/>
        </p:spPr>
        <p:txBody>
          <a:bodyPr wrap="square" rtlCol="0">
            <a:spAutoFit/>
          </a:bodyPr>
          <a:lstStyle/>
          <a:p>
            <a:r>
              <a:rPr lang="en-US" sz="1400" b="1" dirty="0">
                <a:latin typeface="Roboto Regular"/>
                <a:cs typeface="Roboto Regular"/>
              </a:rPr>
              <a:t>YEAR 1</a:t>
            </a:r>
          </a:p>
        </p:txBody>
      </p:sp>
      <p:sp>
        <p:nvSpPr>
          <p:cNvPr id="23" name="TextBox 22">
            <a:extLst>
              <a:ext uri="{FF2B5EF4-FFF2-40B4-BE49-F238E27FC236}">
                <a16:creationId xmlns:a16="http://schemas.microsoft.com/office/drawing/2014/main" id="{C5893A68-2EFC-914E-A902-97F0D2B6B9D9}"/>
              </a:ext>
            </a:extLst>
          </p:cNvPr>
          <p:cNvSpPr txBox="1"/>
          <p:nvPr/>
        </p:nvSpPr>
        <p:spPr>
          <a:xfrm>
            <a:off x="5096689" y="4838588"/>
            <a:ext cx="841998" cy="307777"/>
          </a:xfrm>
          <a:prstGeom prst="rect">
            <a:avLst/>
          </a:prstGeom>
          <a:noFill/>
        </p:spPr>
        <p:txBody>
          <a:bodyPr wrap="square" rtlCol="0">
            <a:spAutoFit/>
          </a:bodyPr>
          <a:lstStyle/>
          <a:p>
            <a:r>
              <a:rPr lang="en-US" sz="1400" b="1" dirty="0">
                <a:latin typeface="Roboto Regular"/>
                <a:cs typeface="Roboto Regular"/>
              </a:rPr>
              <a:t>YEAR 2</a:t>
            </a:r>
          </a:p>
        </p:txBody>
      </p:sp>
      <p:sp>
        <p:nvSpPr>
          <p:cNvPr id="25" name="TextBox 24">
            <a:extLst>
              <a:ext uri="{FF2B5EF4-FFF2-40B4-BE49-F238E27FC236}">
                <a16:creationId xmlns:a16="http://schemas.microsoft.com/office/drawing/2014/main" id="{C9EFC3A0-8D7B-2B43-A7FA-1ACD0F2C6854}"/>
              </a:ext>
            </a:extLst>
          </p:cNvPr>
          <p:cNvSpPr txBox="1"/>
          <p:nvPr/>
        </p:nvSpPr>
        <p:spPr>
          <a:xfrm>
            <a:off x="7383924" y="4834007"/>
            <a:ext cx="841998" cy="307777"/>
          </a:xfrm>
          <a:prstGeom prst="rect">
            <a:avLst/>
          </a:prstGeom>
          <a:noFill/>
        </p:spPr>
        <p:txBody>
          <a:bodyPr wrap="square" rtlCol="0">
            <a:spAutoFit/>
          </a:bodyPr>
          <a:lstStyle/>
          <a:p>
            <a:r>
              <a:rPr lang="en-US" sz="1400" b="1" dirty="0">
                <a:latin typeface="Roboto Regular"/>
                <a:cs typeface="Roboto Regular"/>
              </a:rPr>
              <a:t>YEAR 3</a:t>
            </a:r>
          </a:p>
        </p:txBody>
      </p:sp>
      <p:grpSp>
        <p:nvGrpSpPr>
          <p:cNvPr id="18" name="Group 17">
            <a:extLst>
              <a:ext uri="{FF2B5EF4-FFF2-40B4-BE49-F238E27FC236}">
                <a16:creationId xmlns:a16="http://schemas.microsoft.com/office/drawing/2014/main" id="{7A3880D8-BD53-4785-A2C5-720A279F14F5}"/>
              </a:ext>
            </a:extLst>
          </p:cNvPr>
          <p:cNvGrpSpPr/>
          <p:nvPr/>
        </p:nvGrpSpPr>
        <p:grpSpPr>
          <a:xfrm>
            <a:off x="3199318" y="3100108"/>
            <a:ext cx="1014935" cy="1014935"/>
            <a:chOff x="6408935" y="357"/>
            <a:chExt cx="1014935" cy="1014935"/>
          </a:xfrm>
        </p:grpSpPr>
        <p:sp>
          <p:nvSpPr>
            <p:cNvPr id="19" name="Oval 18">
              <a:extLst>
                <a:ext uri="{FF2B5EF4-FFF2-40B4-BE49-F238E27FC236}">
                  <a16:creationId xmlns:a16="http://schemas.microsoft.com/office/drawing/2014/main" id="{24D2C41E-ED99-47FE-9C39-7F1B548E037A}"/>
                </a:ext>
              </a:extLst>
            </p:cNvPr>
            <p:cNvSpPr/>
            <p:nvPr/>
          </p:nvSpPr>
          <p:spPr>
            <a:xfrm>
              <a:off x="6408935" y="357"/>
              <a:ext cx="1014935" cy="1014935"/>
            </a:xfrm>
            <a:prstGeom prst="ellipse">
              <a:avLst/>
            </a:prstGeom>
            <a:solidFill>
              <a:srgbClr val="00B0F0">
                <a:alpha val="4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63FA61E7-FCB1-45D2-AD2A-AA71CFBD510E}"/>
                </a:ext>
              </a:extLst>
            </p:cNvPr>
            <p:cNvSpPr txBox="1"/>
            <p:nvPr/>
          </p:nvSpPr>
          <p:spPr>
            <a:xfrm>
              <a:off x="6557569" y="148991"/>
              <a:ext cx="717667" cy="717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£2.04M</a:t>
              </a:r>
            </a:p>
          </p:txBody>
        </p:sp>
      </p:grpSp>
      <p:grpSp>
        <p:nvGrpSpPr>
          <p:cNvPr id="21" name="Group 20">
            <a:extLst>
              <a:ext uri="{FF2B5EF4-FFF2-40B4-BE49-F238E27FC236}">
                <a16:creationId xmlns:a16="http://schemas.microsoft.com/office/drawing/2014/main" id="{A048239E-C3B4-4F27-988C-2B46F0651CDA}"/>
              </a:ext>
            </a:extLst>
          </p:cNvPr>
          <p:cNvGrpSpPr/>
          <p:nvPr/>
        </p:nvGrpSpPr>
        <p:grpSpPr>
          <a:xfrm>
            <a:off x="4780398" y="2862199"/>
            <a:ext cx="1474581" cy="1490751"/>
            <a:chOff x="6408935" y="357"/>
            <a:chExt cx="1014935" cy="1014935"/>
          </a:xfrm>
        </p:grpSpPr>
        <p:sp>
          <p:nvSpPr>
            <p:cNvPr id="26" name="Oval 25">
              <a:extLst>
                <a:ext uri="{FF2B5EF4-FFF2-40B4-BE49-F238E27FC236}">
                  <a16:creationId xmlns:a16="http://schemas.microsoft.com/office/drawing/2014/main" id="{C0848C57-56FF-4C8A-A03A-BFC0E7A3E9CD}"/>
                </a:ext>
              </a:extLst>
            </p:cNvPr>
            <p:cNvSpPr/>
            <p:nvPr/>
          </p:nvSpPr>
          <p:spPr>
            <a:xfrm>
              <a:off x="6408935" y="357"/>
              <a:ext cx="1014935" cy="1014935"/>
            </a:xfrm>
            <a:prstGeom prst="ellipse">
              <a:avLst/>
            </a:prstGeom>
            <a:solidFill>
              <a:srgbClr val="00B0F0">
                <a:alpha val="6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Oval 4">
              <a:extLst>
                <a:ext uri="{FF2B5EF4-FFF2-40B4-BE49-F238E27FC236}">
                  <a16:creationId xmlns:a16="http://schemas.microsoft.com/office/drawing/2014/main" id="{4614F395-EB3E-451B-9854-BA05FB24AA23}"/>
                </a:ext>
              </a:extLst>
            </p:cNvPr>
            <p:cNvSpPr txBox="1"/>
            <p:nvPr/>
          </p:nvSpPr>
          <p:spPr>
            <a:xfrm>
              <a:off x="6557569" y="148991"/>
              <a:ext cx="717667" cy="717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£5.65M</a:t>
              </a:r>
            </a:p>
          </p:txBody>
        </p:sp>
      </p:grpSp>
      <p:grpSp>
        <p:nvGrpSpPr>
          <p:cNvPr id="28" name="Group 27">
            <a:extLst>
              <a:ext uri="{FF2B5EF4-FFF2-40B4-BE49-F238E27FC236}">
                <a16:creationId xmlns:a16="http://schemas.microsoft.com/office/drawing/2014/main" id="{0FE5178F-C442-4B63-B1B7-00D005B79D59}"/>
              </a:ext>
            </a:extLst>
          </p:cNvPr>
          <p:cNvGrpSpPr/>
          <p:nvPr/>
        </p:nvGrpSpPr>
        <p:grpSpPr>
          <a:xfrm>
            <a:off x="6694639" y="2360744"/>
            <a:ext cx="2220569" cy="2195239"/>
            <a:chOff x="6408935" y="357"/>
            <a:chExt cx="1014935" cy="1014935"/>
          </a:xfrm>
        </p:grpSpPr>
        <p:sp>
          <p:nvSpPr>
            <p:cNvPr id="29" name="Oval 28">
              <a:extLst>
                <a:ext uri="{FF2B5EF4-FFF2-40B4-BE49-F238E27FC236}">
                  <a16:creationId xmlns:a16="http://schemas.microsoft.com/office/drawing/2014/main" id="{B23AC49C-EEBE-422C-9705-C781CC237CA1}"/>
                </a:ext>
              </a:extLst>
            </p:cNvPr>
            <p:cNvSpPr/>
            <p:nvPr/>
          </p:nvSpPr>
          <p:spPr>
            <a:xfrm>
              <a:off x="6408935" y="357"/>
              <a:ext cx="1014935" cy="1014935"/>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4">
              <a:extLst>
                <a:ext uri="{FF2B5EF4-FFF2-40B4-BE49-F238E27FC236}">
                  <a16:creationId xmlns:a16="http://schemas.microsoft.com/office/drawing/2014/main" id="{40052D7C-9F32-4D78-B24C-75E3CAC20392}"/>
                </a:ext>
              </a:extLst>
            </p:cNvPr>
            <p:cNvSpPr txBox="1"/>
            <p:nvPr/>
          </p:nvSpPr>
          <p:spPr>
            <a:xfrm>
              <a:off x="6557569" y="148991"/>
              <a:ext cx="717667" cy="717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£11.49M</a:t>
              </a:r>
            </a:p>
          </p:txBody>
        </p:sp>
      </p:grpSp>
    </p:spTree>
    <p:extLst>
      <p:ext uri="{BB962C8B-B14F-4D97-AF65-F5344CB8AC3E}">
        <p14:creationId xmlns:p14="http://schemas.microsoft.com/office/powerpoint/2010/main" val="401670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7" grpId="0"/>
      <p:bldP spid="2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6</a:t>
            </a:fld>
            <a:endParaRPr lang="en-US" sz="1050" dirty="0">
              <a:solidFill>
                <a:schemeClr val="bg1"/>
              </a:solidFill>
              <a:latin typeface="Roboto" charset="0"/>
              <a:ea typeface="Roboto" charset="0"/>
              <a:cs typeface="Roboto" charset="0"/>
            </a:endParaRPr>
          </a:p>
        </p:txBody>
      </p:sp>
      <p:grpSp>
        <p:nvGrpSpPr>
          <p:cNvPr id="2" name="Group 1"/>
          <p:cNvGrpSpPr/>
          <p:nvPr/>
        </p:nvGrpSpPr>
        <p:grpSpPr>
          <a:xfrm>
            <a:off x="964766" y="1468442"/>
            <a:ext cx="2880000" cy="3765853"/>
            <a:chOff x="1968703" y="1488320"/>
            <a:chExt cx="2536472" cy="3765853"/>
          </a:xfrm>
        </p:grpSpPr>
        <p:sp>
          <p:nvSpPr>
            <p:cNvPr id="150" name="Rectangle 149"/>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151" name="Straight Connector 150"/>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152" name="TextBox 151"/>
            <p:cNvSpPr txBox="1"/>
            <p:nvPr/>
          </p:nvSpPr>
          <p:spPr>
            <a:xfrm>
              <a:off x="1968704" y="1488320"/>
              <a:ext cx="2536470" cy="338554"/>
            </a:xfrm>
            <a:prstGeom prst="rect">
              <a:avLst/>
            </a:prstGeom>
            <a:noFill/>
          </p:spPr>
          <p:txBody>
            <a:bodyPr wrap="square" rtlCol="0">
              <a:spAutoFit/>
            </a:bodyPr>
            <a:lstStyle/>
            <a:p>
              <a:pPr algn="ctr" defTabSz="457212">
                <a:defRPr/>
              </a:pPr>
              <a:r>
                <a:rPr lang="en-US" sz="1600" b="1" kern="0" dirty="0">
                  <a:solidFill>
                    <a:srgbClr val="00B0F0"/>
                  </a:solidFill>
                  <a:latin typeface="Raleway"/>
                  <a:cs typeface="Raleway"/>
                </a:rPr>
                <a:t>UNFAIR EARNINGS</a:t>
              </a:r>
            </a:p>
          </p:txBody>
        </p:sp>
        <p:sp>
          <p:nvSpPr>
            <p:cNvPr id="153" name="TextBox 152"/>
            <p:cNvSpPr txBox="1"/>
            <p:nvPr/>
          </p:nvSpPr>
          <p:spPr>
            <a:xfrm>
              <a:off x="1968703" y="3829786"/>
              <a:ext cx="2536472" cy="954107"/>
            </a:xfrm>
            <a:prstGeom prst="rect">
              <a:avLst/>
            </a:prstGeom>
            <a:noFill/>
          </p:spPr>
          <p:txBody>
            <a:bodyPr wrap="square" rtlCol="0">
              <a:spAutoFit/>
            </a:bodyPr>
            <a:lstStyle/>
            <a:p>
              <a:pPr algn="ctr" defTabSz="457212">
                <a:defRPr/>
              </a:pPr>
              <a:r>
                <a:rPr lang="en-US" sz="1400" b="1" kern="0" dirty="0">
                  <a:solidFill>
                    <a:srgbClr val="000000"/>
                  </a:solidFill>
                  <a:latin typeface="Raleway"/>
                  <a:cs typeface="Raleway"/>
                </a:rPr>
                <a:t>On average, ride sharing services take between 20-35% of total cost of active and cancelled trips</a:t>
              </a:r>
            </a:p>
          </p:txBody>
        </p:sp>
      </p:gr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MAIN PROBLEMS</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6</a:t>
            </a:fld>
            <a:endParaRPr lang="en-US" dirty="0">
              <a:solidFill>
                <a:schemeClr val="bg1"/>
              </a:solidFill>
              <a:latin typeface="Calibri" charset="0"/>
              <a:ea typeface="Calibri" charset="0"/>
              <a:cs typeface="Calibri" charset="0"/>
            </a:endParaRPr>
          </a:p>
        </p:txBody>
      </p:sp>
      <p:grpSp>
        <p:nvGrpSpPr>
          <p:cNvPr id="36" name="Group 35">
            <a:extLst>
              <a:ext uri="{FF2B5EF4-FFF2-40B4-BE49-F238E27FC236}">
                <a16:creationId xmlns:a16="http://schemas.microsoft.com/office/drawing/2014/main" id="{1D7536BD-88EA-8945-90E0-863C3C8ACEBD}"/>
              </a:ext>
            </a:extLst>
          </p:cNvPr>
          <p:cNvGrpSpPr/>
          <p:nvPr/>
        </p:nvGrpSpPr>
        <p:grpSpPr>
          <a:xfrm>
            <a:off x="8250130" y="1468442"/>
            <a:ext cx="2880000" cy="3765853"/>
            <a:chOff x="1968703" y="1488320"/>
            <a:chExt cx="2536472" cy="3765853"/>
          </a:xfrm>
        </p:grpSpPr>
        <p:sp>
          <p:nvSpPr>
            <p:cNvPr id="37" name="Rectangle 36">
              <a:extLst>
                <a:ext uri="{FF2B5EF4-FFF2-40B4-BE49-F238E27FC236}">
                  <a16:creationId xmlns:a16="http://schemas.microsoft.com/office/drawing/2014/main" id="{B43F8D30-C21D-F144-82F7-2E991F525350}"/>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38" name="Straight Connector 37">
              <a:extLst>
                <a:ext uri="{FF2B5EF4-FFF2-40B4-BE49-F238E27FC236}">
                  <a16:creationId xmlns:a16="http://schemas.microsoft.com/office/drawing/2014/main" id="{718A398B-8399-2A4E-9723-0CDDF47F6FE3}"/>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39" name="TextBox 38">
              <a:extLst>
                <a:ext uri="{FF2B5EF4-FFF2-40B4-BE49-F238E27FC236}">
                  <a16:creationId xmlns:a16="http://schemas.microsoft.com/office/drawing/2014/main" id="{440B7B5E-C5CA-A04F-97DE-51B6C7A49285}"/>
                </a:ext>
              </a:extLst>
            </p:cNvPr>
            <p:cNvSpPr txBox="1"/>
            <p:nvPr/>
          </p:nvSpPr>
          <p:spPr>
            <a:xfrm>
              <a:off x="1968704" y="1488320"/>
              <a:ext cx="2536471" cy="338554"/>
            </a:xfrm>
            <a:prstGeom prst="rect">
              <a:avLst/>
            </a:prstGeom>
            <a:noFill/>
          </p:spPr>
          <p:txBody>
            <a:bodyPr wrap="square" rtlCol="0">
              <a:spAutoFit/>
            </a:bodyPr>
            <a:lstStyle/>
            <a:p>
              <a:pPr algn="ctr" defTabSz="457212">
                <a:defRPr/>
              </a:pPr>
              <a:r>
                <a:rPr lang="en-US" sz="1600" b="1" kern="0" dirty="0">
                  <a:solidFill>
                    <a:srgbClr val="00B0F0"/>
                  </a:solidFill>
                  <a:latin typeface="Raleway"/>
                  <a:cs typeface="Raleway"/>
                </a:rPr>
                <a:t>LACK OF LOYALTY</a:t>
              </a:r>
            </a:p>
          </p:txBody>
        </p:sp>
        <p:sp>
          <p:nvSpPr>
            <p:cNvPr id="40" name="TextBox 39">
              <a:extLst>
                <a:ext uri="{FF2B5EF4-FFF2-40B4-BE49-F238E27FC236}">
                  <a16:creationId xmlns:a16="http://schemas.microsoft.com/office/drawing/2014/main" id="{EDEBF216-2DC1-124D-8CB8-E9230B38C3DB}"/>
                </a:ext>
              </a:extLst>
            </p:cNvPr>
            <p:cNvSpPr txBox="1"/>
            <p:nvPr/>
          </p:nvSpPr>
          <p:spPr>
            <a:xfrm>
              <a:off x="1968703" y="3829786"/>
              <a:ext cx="2536472" cy="738664"/>
            </a:xfrm>
            <a:prstGeom prst="rect">
              <a:avLst/>
            </a:prstGeom>
            <a:noFill/>
          </p:spPr>
          <p:txBody>
            <a:bodyPr wrap="square" rtlCol="0">
              <a:spAutoFit/>
            </a:bodyPr>
            <a:lstStyle/>
            <a:p>
              <a:pPr algn="ctr" defTabSz="457212">
                <a:defRPr/>
              </a:pPr>
              <a:r>
                <a:rPr lang="en-US" sz="1400" b="1" kern="0" dirty="0">
                  <a:solidFill>
                    <a:srgbClr val="000000"/>
                  </a:solidFill>
                  <a:latin typeface="Raleway"/>
                  <a:cs typeface="Raleway"/>
                </a:rPr>
                <a:t>Drivers and customers are not loyal to the platform and will move to the next best thing</a:t>
              </a:r>
            </a:p>
          </p:txBody>
        </p:sp>
      </p:grpSp>
      <p:grpSp>
        <p:nvGrpSpPr>
          <p:cNvPr id="42" name="Group 41">
            <a:extLst>
              <a:ext uri="{FF2B5EF4-FFF2-40B4-BE49-F238E27FC236}">
                <a16:creationId xmlns:a16="http://schemas.microsoft.com/office/drawing/2014/main" id="{11FC80FB-943B-F94F-9974-2EE227598621}"/>
              </a:ext>
            </a:extLst>
          </p:cNvPr>
          <p:cNvGrpSpPr/>
          <p:nvPr/>
        </p:nvGrpSpPr>
        <p:grpSpPr>
          <a:xfrm>
            <a:off x="4607448" y="1468442"/>
            <a:ext cx="2880000" cy="3765853"/>
            <a:chOff x="1968703" y="1488320"/>
            <a:chExt cx="2536472" cy="3765853"/>
          </a:xfrm>
        </p:grpSpPr>
        <p:sp>
          <p:nvSpPr>
            <p:cNvPr id="43" name="Rectangle 42">
              <a:extLst>
                <a:ext uri="{FF2B5EF4-FFF2-40B4-BE49-F238E27FC236}">
                  <a16:creationId xmlns:a16="http://schemas.microsoft.com/office/drawing/2014/main" id="{6E123460-9CC7-284C-A3A9-545F7783463E}"/>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44" name="Straight Connector 43">
              <a:extLst>
                <a:ext uri="{FF2B5EF4-FFF2-40B4-BE49-F238E27FC236}">
                  <a16:creationId xmlns:a16="http://schemas.microsoft.com/office/drawing/2014/main" id="{EF5B8C10-C192-9447-9DDB-CCF2BE099071}"/>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45" name="TextBox 44">
              <a:extLst>
                <a:ext uri="{FF2B5EF4-FFF2-40B4-BE49-F238E27FC236}">
                  <a16:creationId xmlns:a16="http://schemas.microsoft.com/office/drawing/2014/main" id="{E45A51DC-F965-DB40-9991-A0C37E20632C}"/>
                </a:ext>
              </a:extLst>
            </p:cNvPr>
            <p:cNvSpPr txBox="1"/>
            <p:nvPr/>
          </p:nvSpPr>
          <p:spPr>
            <a:xfrm>
              <a:off x="1968704" y="1488320"/>
              <a:ext cx="2536471" cy="338554"/>
            </a:xfrm>
            <a:prstGeom prst="rect">
              <a:avLst/>
            </a:prstGeom>
            <a:noFill/>
          </p:spPr>
          <p:txBody>
            <a:bodyPr wrap="square" rtlCol="0">
              <a:spAutoFit/>
            </a:bodyPr>
            <a:lstStyle/>
            <a:p>
              <a:pPr algn="ctr" defTabSz="457212">
                <a:defRPr/>
              </a:pPr>
              <a:r>
                <a:rPr lang="en-US" sz="1600" b="1" kern="0" dirty="0">
                  <a:solidFill>
                    <a:srgbClr val="00B0F0"/>
                  </a:solidFill>
                  <a:latin typeface="Raleway"/>
                  <a:cs typeface="Raleway"/>
                </a:rPr>
                <a:t>EXPLOITATION</a:t>
              </a:r>
            </a:p>
          </p:txBody>
        </p:sp>
        <p:sp>
          <p:nvSpPr>
            <p:cNvPr id="46" name="TextBox 45">
              <a:extLst>
                <a:ext uri="{FF2B5EF4-FFF2-40B4-BE49-F238E27FC236}">
                  <a16:creationId xmlns:a16="http://schemas.microsoft.com/office/drawing/2014/main" id="{702B46B1-CCA5-D941-B66B-D3EFB5EFF981}"/>
                </a:ext>
              </a:extLst>
            </p:cNvPr>
            <p:cNvSpPr txBox="1"/>
            <p:nvPr/>
          </p:nvSpPr>
          <p:spPr>
            <a:xfrm>
              <a:off x="1968703" y="3829787"/>
              <a:ext cx="2536472" cy="738664"/>
            </a:xfrm>
            <a:prstGeom prst="rect">
              <a:avLst/>
            </a:prstGeom>
            <a:noFill/>
          </p:spPr>
          <p:txBody>
            <a:bodyPr wrap="square" rtlCol="0">
              <a:spAutoFit/>
            </a:bodyPr>
            <a:lstStyle/>
            <a:p>
              <a:pPr algn="ctr" defTabSz="457212">
                <a:defRPr/>
              </a:pPr>
              <a:r>
                <a:rPr lang="en-US" sz="1400" b="1" kern="0" dirty="0">
                  <a:solidFill>
                    <a:srgbClr val="000000"/>
                  </a:solidFill>
                  <a:latin typeface="Raleway"/>
                  <a:cs typeface="Raleway"/>
                </a:rPr>
                <a:t>Drivers feel exploited due to unfair earnings and not being treated fairly</a:t>
              </a:r>
            </a:p>
          </p:txBody>
        </p:sp>
      </p:grpSp>
      <p:pic>
        <p:nvPicPr>
          <p:cNvPr id="10" name="Picture 9">
            <a:extLst>
              <a:ext uri="{FF2B5EF4-FFF2-40B4-BE49-F238E27FC236}">
                <a16:creationId xmlns:a16="http://schemas.microsoft.com/office/drawing/2014/main" id="{927A2E9D-B8A6-644E-960E-B07CFAD4D46C}"/>
              </a:ext>
            </a:extLst>
          </p:cNvPr>
          <p:cNvPicPr>
            <a:picLocks noChangeAspect="1"/>
          </p:cNvPicPr>
          <p:nvPr/>
        </p:nvPicPr>
        <p:blipFill>
          <a:blip r:embed="rId2"/>
          <a:stretch>
            <a:fillRect/>
          </a:stretch>
        </p:blipFill>
        <p:spPr>
          <a:xfrm>
            <a:off x="2027746" y="2411032"/>
            <a:ext cx="754041" cy="754041"/>
          </a:xfrm>
          <a:prstGeom prst="rect">
            <a:avLst/>
          </a:prstGeom>
        </p:spPr>
      </p:pic>
      <p:pic>
        <p:nvPicPr>
          <p:cNvPr id="12" name="Picture 11">
            <a:extLst>
              <a:ext uri="{FF2B5EF4-FFF2-40B4-BE49-F238E27FC236}">
                <a16:creationId xmlns:a16="http://schemas.microsoft.com/office/drawing/2014/main" id="{BD0B9DC5-C0FA-4141-8F71-FCC45B6959B1}"/>
              </a:ext>
            </a:extLst>
          </p:cNvPr>
          <p:cNvPicPr>
            <a:picLocks noChangeAspect="1"/>
          </p:cNvPicPr>
          <p:nvPr/>
        </p:nvPicPr>
        <p:blipFill>
          <a:blip r:embed="rId3"/>
          <a:stretch>
            <a:fillRect/>
          </a:stretch>
        </p:blipFill>
        <p:spPr>
          <a:xfrm>
            <a:off x="5682343" y="2396910"/>
            <a:ext cx="730211" cy="730211"/>
          </a:xfrm>
          <a:prstGeom prst="rect">
            <a:avLst/>
          </a:prstGeom>
        </p:spPr>
      </p:pic>
      <p:pic>
        <p:nvPicPr>
          <p:cNvPr id="15" name="Picture 14">
            <a:extLst>
              <a:ext uri="{FF2B5EF4-FFF2-40B4-BE49-F238E27FC236}">
                <a16:creationId xmlns:a16="http://schemas.microsoft.com/office/drawing/2014/main" id="{51DABCA5-13AA-AE4C-9C2A-D76F28B30CFB}"/>
              </a:ext>
            </a:extLst>
          </p:cNvPr>
          <p:cNvPicPr>
            <a:picLocks noChangeAspect="1"/>
          </p:cNvPicPr>
          <p:nvPr/>
        </p:nvPicPr>
        <p:blipFill>
          <a:blip r:embed="rId4"/>
          <a:stretch>
            <a:fillRect/>
          </a:stretch>
        </p:blipFill>
        <p:spPr>
          <a:xfrm>
            <a:off x="9330818" y="2340946"/>
            <a:ext cx="718624" cy="718624"/>
          </a:xfrm>
          <a:prstGeom prst="rect">
            <a:avLst/>
          </a:prstGeom>
        </p:spPr>
      </p:pic>
    </p:spTree>
    <p:extLst>
      <p:ext uri="{BB962C8B-B14F-4D97-AF65-F5344CB8AC3E}">
        <p14:creationId xmlns:p14="http://schemas.microsoft.com/office/powerpoint/2010/main" val="215492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7</a:t>
            </a:fld>
            <a:endParaRPr lang="en-US" sz="1050" dirty="0">
              <a:solidFill>
                <a:schemeClr val="bg1"/>
              </a:solidFill>
              <a:latin typeface="Roboto" charset="0"/>
              <a:ea typeface="Roboto" charset="0"/>
              <a:cs typeface="Roboto" charset="0"/>
            </a:endParaRPr>
          </a:p>
        </p:txBody>
      </p:sp>
      <p:grpSp>
        <p:nvGrpSpPr>
          <p:cNvPr id="2" name="Group 1"/>
          <p:cNvGrpSpPr/>
          <p:nvPr/>
        </p:nvGrpSpPr>
        <p:grpSpPr>
          <a:xfrm>
            <a:off x="964766" y="1468442"/>
            <a:ext cx="2880000" cy="3765853"/>
            <a:chOff x="1968703" y="1488320"/>
            <a:chExt cx="2536472" cy="3765853"/>
          </a:xfrm>
        </p:grpSpPr>
        <p:sp>
          <p:nvSpPr>
            <p:cNvPr id="150" name="Rectangle 149"/>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151" name="Straight Connector 150"/>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152" name="TextBox 151"/>
            <p:cNvSpPr txBox="1"/>
            <p:nvPr/>
          </p:nvSpPr>
          <p:spPr>
            <a:xfrm>
              <a:off x="1968704" y="1488320"/>
              <a:ext cx="2536470" cy="338554"/>
            </a:xfrm>
            <a:prstGeom prst="rect">
              <a:avLst/>
            </a:prstGeom>
            <a:noFill/>
          </p:spPr>
          <p:txBody>
            <a:bodyPr wrap="square" rtlCol="0">
              <a:spAutoFit/>
            </a:bodyPr>
            <a:lstStyle/>
            <a:p>
              <a:pPr algn="ctr" defTabSz="457212">
                <a:defRPr/>
              </a:pPr>
              <a:r>
                <a:rPr lang="en-US" sz="1600" b="1" kern="0" dirty="0">
                  <a:solidFill>
                    <a:srgbClr val="00B0F0"/>
                  </a:solidFill>
                  <a:latin typeface="Raleway"/>
                  <a:cs typeface="Raleway"/>
                </a:rPr>
                <a:t>PROPORTIONATE EARNINGS</a:t>
              </a:r>
            </a:p>
          </p:txBody>
        </p:sp>
        <p:sp>
          <p:nvSpPr>
            <p:cNvPr id="153" name="TextBox 152"/>
            <p:cNvSpPr txBox="1"/>
            <p:nvPr/>
          </p:nvSpPr>
          <p:spPr>
            <a:xfrm>
              <a:off x="1968703" y="3679784"/>
              <a:ext cx="2536472" cy="738664"/>
            </a:xfrm>
            <a:prstGeom prst="rect">
              <a:avLst/>
            </a:prstGeom>
            <a:noFill/>
          </p:spPr>
          <p:txBody>
            <a:bodyPr wrap="square" rtlCol="0">
              <a:spAutoFit/>
            </a:bodyPr>
            <a:lstStyle/>
            <a:p>
              <a:pPr algn="ctr" defTabSz="457212">
                <a:defRPr/>
              </a:pPr>
              <a:r>
                <a:rPr lang="en-US" sz="1400" b="1" kern="0" dirty="0">
                  <a:solidFill>
                    <a:srgbClr val="000000"/>
                  </a:solidFill>
                  <a:latin typeface="Raleway"/>
                  <a:cs typeface="Raleway"/>
                </a:rPr>
                <a:t>Elope will take 15% (which can go down to 10%) of completed trips</a:t>
              </a:r>
            </a:p>
          </p:txBody>
        </p:sp>
      </p:gr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SOLUTIONS</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7</a:t>
            </a:fld>
            <a:endParaRPr lang="en-US" dirty="0">
              <a:solidFill>
                <a:schemeClr val="bg1"/>
              </a:solidFill>
              <a:latin typeface="Calibri" charset="0"/>
              <a:ea typeface="Calibri" charset="0"/>
              <a:cs typeface="Calibri" charset="0"/>
            </a:endParaRPr>
          </a:p>
        </p:txBody>
      </p:sp>
      <p:grpSp>
        <p:nvGrpSpPr>
          <p:cNvPr id="36" name="Group 35">
            <a:extLst>
              <a:ext uri="{FF2B5EF4-FFF2-40B4-BE49-F238E27FC236}">
                <a16:creationId xmlns:a16="http://schemas.microsoft.com/office/drawing/2014/main" id="{1D7536BD-88EA-8945-90E0-863C3C8ACEBD}"/>
              </a:ext>
            </a:extLst>
          </p:cNvPr>
          <p:cNvGrpSpPr/>
          <p:nvPr/>
        </p:nvGrpSpPr>
        <p:grpSpPr>
          <a:xfrm>
            <a:off x="8250129" y="1468442"/>
            <a:ext cx="2880001" cy="3765853"/>
            <a:chOff x="1968702" y="1488320"/>
            <a:chExt cx="2536473" cy="3765853"/>
          </a:xfrm>
        </p:grpSpPr>
        <p:sp>
          <p:nvSpPr>
            <p:cNvPr id="37" name="Rectangle 36">
              <a:extLst>
                <a:ext uri="{FF2B5EF4-FFF2-40B4-BE49-F238E27FC236}">
                  <a16:creationId xmlns:a16="http://schemas.microsoft.com/office/drawing/2014/main" id="{B43F8D30-C21D-F144-82F7-2E991F525350}"/>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38" name="Straight Connector 37">
              <a:extLst>
                <a:ext uri="{FF2B5EF4-FFF2-40B4-BE49-F238E27FC236}">
                  <a16:creationId xmlns:a16="http://schemas.microsoft.com/office/drawing/2014/main" id="{718A398B-8399-2A4E-9723-0CDDF47F6FE3}"/>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39" name="TextBox 38">
              <a:extLst>
                <a:ext uri="{FF2B5EF4-FFF2-40B4-BE49-F238E27FC236}">
                  <a16:creationId xmlns:a16="http://schemas.microsoft.com/office/drawing/2014/main" id="{440B7B5E-C5CA-A04F-97DE-51B6C7A49285}"/>
                </a:ext>
              </a:extLst>
            </p:cNvPr>
            <p:cNvSpPr txBox="1"/>
            <p:nvPr/>
          </p:nvSpPr>
          <p:spPr>
            <a:xfrm>
              <a:off x="1968704" y="1488320"/>
              <a:ext cx="2536471" cy="338554"/>
            </a:xfrm>
            <a:prstGeom prst="rect">
              <a:avLst/>
            </a:prstGeom>
            <a:noFill/>
          </p:spPr>
          <p:txBody>
            <a:bodyPr wrap="square" rtlCol="0">
              <a:spAutoFit/>
            </a:bodyPr>
            <a:lstStyle/>
            <a:p>
              <a:pPr algn="ctr" defTabSz="457212">
                <a:defRPr/>
              </a:pPr>
              <a:r>
                <a:rPr lang="en-US" sz="1600" b="1" kern="0" dirty="0">
                  <a:solidFill>
                    <a:srgbClr val="00B0F0"/>
                  </a:solidFill>
                  <a:latin typeface="Raleway"/>
                  <a:cs typeface="Raleway"/>
                </a:rPr>
                <a:t>LOYALTY</a:t>
              </a:r>
            </a:p>
          </p:txBody>
        </p:sp>
        <p:sp>
          <p:nvSpPr>
            <p:cNvPr id="40" name="TextBox 39">
              <a:extLst>
                <a:ext uri="{FF2B5EF4-FFF2-40B4-BE49-F238E27FC236}">
                  <a16:creationId xmlns:a16="http://schemas.microsoft.com/office/drawing/2014/main" id="{EDEBF216-2DC1-124D-8CB8-E9230B38C3DB}"/>
                </a:ext>
              </a:extLst>
            </p:cNvPr>
            <p:cNvSpPr txBox="1"/>
            <p:nvPr/>
          </p:nvSpPr>
          <p:spPr>
            <a:xfrm>
              <a:off x="1968702" y="3633048"/>
              <a:ext cx="2536472" cy="1600438"/>
            </a:xfrm>
            <a:prstGeom prst="rect">
              <a:avLst/>
            </a:prstGeom>
            <a:noFill/>
          </p:spPr>
          <p:txBody>
            <a:bodyPr wrap="square" rtlCol="0">
              <a:spAutoFit/>
            </a:bodyPr>
            <a:lstStyle/>
            <a:p>
              <a:pPr algn="ctr" defTabSz="457212">
                <a:defRPr/>
              </a:pPr>
              <a:r>
                <a:rPr lang="en-US" sz="1400" b="1" kern="0" dirty="0">
                  <a:solidFill>
                    <a:srgbClr val="000000"/>
                  </a:solidFill>
                  <a:latin typeface="Raleway"/>
                  <a:cs typeface="Raleway"/>
                </a:rPr>
                <a:t>Drivers take pride in their work and give top service, enhancing customer experience</a:t>
              </a:r>
            </a:p>
            <a:p>
              <a:pPr algn="ctr" defTabSz="457212">
                <a:defRPr/>
              </a:pPr>
              <a:endParaRPr lang="en-US" sz="1400" b="1" kern="0" dirty="0">
                <a:solidFill>
                  <a:srgbClr val="000000"/>
                </a:solidFill>
                <a:latin typeface="Raleway"/>
                <a:cs typeface="Raleway"/>
              </a:endParaRPr>
            </a:p>
            <a:p>
              <a:pPr algn="ctr" defTabSz="457212">
                <a:defRPr/>
              </a:pPr>
              <a:r>
                <a:rPr lang="en-US" sz="1400" b="1" kern="0" dirty="0">
                  <a:solidFill>
                    <a:srgbClr val="000000"/>
                  </a:solidFill>
                  <a:latin typeface="Raleway"/>
                  <a:cs typeface="Raleway"/>
                </a:rPr>
                <a:t>Drivers and customers be given loyalty rewards, which will cultivate brand loyalty</a:t>
              </a:r>
            </a:p>
          </p:txBody>
        </p:sp>
      </p:grpSp>
      <p:grpSp>
        <p:nvGrpSpPr>
          <p:cNvPr id="42" name="Group 41">
            <a:extLst>
              <a:ext uri="{FF2B5EF4-FFF2-40B4-BE49-F238E27FC236}">
                <a16:creationId xmlns:a16="http://schemas.microsoft.com/office/drawing/2014/main" id="{11FC80FB-943B-F94F-9974-2EE227598621}"/>
              </a:ext>
            </a:extLst>
          </p:cNvPr>
          <p:cNvGrpSpPr/>
          <p:nvPr/>
        </p:nvGrpSpPr>
        <p:grpSpPr>
          <a:xfrm>
            <a:off x="4607448" y="1468442"/>
            <a:ext cx="2880000" cy="3765853"/>
            <a:chOff x="1968703" y="1488320"/>
            <a:chExt cx="2536472" cy="3765853"/>
          </a:xfrm>
        </p:grpSpPr>
        <p:sp>
          <p:nvSpPr>
            <p:cNvPr id="43" name="Rectangle 42">
              <a:extLst>
                <a:ext uri="{FF2B5EF4-FFF2-40B4-BE49-F238E27FC236}">
                  <a16:creationId xmlns:a16="http://schemas.microsoft.com/office/drawing/2014/main" id="{6E123460-9CC7-284C-A3A9-545F7783463E}"/>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44" name="Straight Connector 43">
              <a:extLst>
                <a:ext uri="{FF2B5EF4-FFF2-40B4-BE49-F238E27FC236}">
                  <a16:creationId xmlns:a16="http://schemas.microsoft.com/office/drawing/2014/main" id="{EF5B8C10-C192-9447-9DDB-CCF2BE099071}"/>
                </a:ext>
              </a:extLst>
            </p:cNvPr>
            <p:cNvCxnSpPr>
              <a:cxnSpLocks/>
            </p:cNvCxnSpPr>
            <p:nvPr/>
          </p:nvCxnSpPr>
          <p:spPr>
            <a:xfrm flipH="1">
              <a:off x="2271706" y="3405801"/>
              <a:ext cx="1930465" cy="0"/>
            </a:xfrm>
            <a:prstGeom prst="line">
              <a:avLst/>
            </a:prstGeom>
            <a:noFill/>
            <a:ln w="19050" cap="flat" cmpd="sng" algn="ctr">
              <a:solidFill>
                <a:srgbClr val="00B0F0"/>
              </a:solidFill>
              <a:prstDash val="solid"/>
            </a:ln>
            <a:effectLst/>
          </p:spPr>
        </p:cxnSp>
        <p:sp>
          <p:nvSpPr>
            <p:cNvPr id="45" name="TextBox 44">
              <a:extLst>
                <a:ext uri="{FF2B5EF4-FFF2-40B4-BE49-F238E27FC236}">
                  <a16:creationId xmlns:a16="http://schemas.microsoft.com/office/drawing/2014/main" id="{E45A51DC-F965-DB40-9991-A0C37E20632C}"/>
                </a:ext>
              </a:extLst>
            </p:cNvPr>
            <p:cNvSpPr txBox="1"/>
            <p:nvPr/>
          </p:nvSpPr>
          <p:spPr>
            <a:xfrm>
              <a:off x="1968704" y="1488320"/>
              <a:ext cx="2536471" cy="338554"/>
            </a:xfrm>
            <a:prstGeom prst="rect">
              <a:avLst/>
            </a:prstGeom>
            <a:noFill/>
          </p:spPr>
          <p:txBody>
            <a:bodyPr wrap="square" rtlCol="0">
              <a:spAutoFit/>
            </a:bodyPr>
            <a:lstStyle/>
            <a:p>
              <a:pPr algn="ctr" defTabSz="457212">
                <a:defRPr/>
              </a:pPr>
              <a:r>
                <a:rPr lang="en-US" sz="1600" b="1" kern="0" dirty="0">
                  <a:solidFill>
                    <a:srgbClr val="00B0F0"/>
                  </a:solidFill>
                  <a:latin typeface="Raleway"/>
                  <a:cs typeface="Raleway"/>
                </a:rPr>
                <a:t>BELONGING</a:t>
              </a:r>
            </a:p>
          </p:txBody>
        </p:sp>
        <p:sp>
          <p:nvSpPr>
            <p:cNvPr id="46" name="TextBox 45">
              <a:extLst>
                <a:ext uri="{FF2B5EF4-FFF2-40B4-BE49-F238E27FC236}">
                  <a16:creationId xmlns:a16="http://schemas.microsoft.com/office/drawing/2014/main" id="{702B46B1-CCA5-D941-B66B-D3EFB5EFF981}"/>
                </a:ext>
              </a:extLst>
            </p:cNvPr>
            <p:cNvSpPr txBox="1"/>
            <p:nvPr/>
          </p:nvSpPr>
          <p:spPr>
            <a:xfrm>
              <a:off x="1968703" y="3633048"/>
              <a:ext cx="2536472" cy="1169551"/>
            </a:xfrm>
            <a:prstGeom prst="rect">
              <a:avLst/>
            </a:prstGeom>
            <a:noFill/>
          </p:spPr>
          <p:txBody>
            <a:bodyPr wrap="square" rtlCol="0">
              <a:spAutoFit/>
            </a:bodyPr>
            <a:lstStyle/>
            <a:p>
              <a:pPr algn="ctr" defTabSz="457212">
                <a:defRPr/>
              </a:pPr>
              <a:r>
                <a:rPr lang="en-US" sz="1400" b="1" kern="0" dirty="0">
                  <a:solidFill>
                    <a:srgbClr val="000000"/>
                  </a:solidFill>
                  <a:latin typeface="Raleway"/>
                  <a:cs typeface="Raleway"/>
                </a:rPr>
                <a:t>Drivers get fair earnings and feel valued for their work, thus creating a sense of belonging and forging a bond between the driver and Elope</a:t>
              </a:r>
            </a:p>
          </p:txBody>
        </p:sp>
      </p:grpSp>
      <p:pic>
        <p:nvPicPr>
          <p:cNvPr id="8" name="Picture 7">
            <a:extLst>
              <a:ext uri="{FF2B5EF4-FFF2-40B4-BE49-F238E27FC236}">
                <a16:creationId xmlns:a16="http://schemas.microsoft.com/office/drawing/2014/main" id="{D1407943-DE2A-8143-A575-6FA86F2B5107}"/>
              </a:ext>
            </a:extLst>
          </p:cNvPr>
          <p:cNvPicPr>
            <a:picLocks noChangeAspect="1"/>
          </p:cNvPicPr>
          <p:nvPr/>
        </p:nvPicPr>
        <p:blipFill>
          <a:blip r:embed="rId2"/>
          <a:stretch>
            <a:fillRect/>
          </a:stretch>
        </p:blipFill>
        <p:spPr>
          <a:xfrm>
            <a:off x="5615114" y="2312121"/>
            <a:ext cx="864666" cy="864666"/>
          </a:xfrm>
          <a:prstGeom prst="rect">
            <a:avLst/>
          </a:prstGeom>
        </p:spPr>
      </p:pic>
      <p:pic>
        <p:nvPicPr>
          <p:cNvPr id="11" name="Picture 10">
            <a:extLst>
              <a:ext uri="{FF2B5EF4-FFF2-40B4-BE49-F238E27FC236}">
                <a16:creationId xmlns:a16="http://schemas.microsoft.com/office/drawing/2014/main" id="{8FBFA2E6-608D-3543-8A7C-AC603964210D}"/>
              </a:ext>
            </a:extLst>
          </p:cNvPr>
          <p:cNvPicPr>
            <a:picLocks noChangeAspect="1"/>
          </p:cNvPicPr>
          <p:nvPr/>
        </p:nvPicPr>
        <p:blipFill>
          <a:blip r:embed="rId3"/>
          <a:stretch>
            <a:fillRect/>
          </a:stretch>
        </p:blipFill>
        <p:spPr>
          <a:xfrm>
            <a:off x="9324231" y="2383369"/>
            <a:ext cx="731795" cy="731795"/>
          </a:xfrm>
          <a:prstGeom prst="rect">
            <a:avLst/>
          </a:prstGeom>
        </p:spPr>
      </p:pic>
      <p:pic>
        <p:nvPicPr>
          <p:cNvPr id="16" name="Picture 15">
            <a:extLst>
              <a:ext uri="{FF2B5EF4-FFF2-40B4-BE49-F238E27FC236}">
                <a16:creationId xmlns:a16="http://schemas.microsoft.com/office/drawing/2014/main" id="{BDB2954A-6F72-6E44-B9AA-97E1375B4F7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17000" y="2349881"/>
            <a:ext cx="775529" cy="775529"/>
          </a:xfrm>
          <a:prstGeom prst="rect">
            <a:avLst/>
          </a:prstGeom>
        </p:spPr>
      </p:pic>
    </p:spTree>
    <p:extLst>
      <p:ext uri="{BB962C8B-B14F-4D97-AF65-F5344CB8AC3E}">
        <p14:creationId xmlns:p14="http://schemas.microsoft.com/office/powerpoint/2010/main" val="377964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8</a:t>
            </a:fld>
            <a:endParaRPr lang="en-US" sz="1050" dirty="0">
              <a:solidFill>
                <a:schemeClr val="bg1"/>
              </a:solidFill>
              <a:latin typeface="Roboto" charset="0"/>
              <a:ea typeface="Roboto" charset="0"/>
              <a:cs typeface="Roboto" charset="0"/>
            </a:endParaRPr>
          </a:p>
        </p:txBody>
      </p:sp>
      <p:grpSp>
        <p:nvGrpSpPr>
          <p:cNvPr id="2" name="Group 1"/>
          <p:cNvGrpSpPr/>
          <p:nvPr/>
        </p:nvGrpSpPr>
        <p:grpSpPr>
          <a:xfrm>
            <a:off x="964766" y="1670445"/>
            <a:ext cx="4881852" cy="3804409"/>
            <a:chOff x="1968703" y="2105395"/>
            <a:chExt cx="2536472" cy="3148778"/>
          </a:xfrm>
        </p:grpSpPr>
        <p:sp>
          <p:nvSpPr>
            <p:cNvPr id="150" name="Rectangle 149"/>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151" name="Straight Connector 150"/>
            <p:cNvCxnSpPr>
              <a:cxnSpLocks/>
            </p:cNvCxnSpPr>
            <p:nvPr/>
          </p:nvCxnSpPr>
          <p:spPr>
            <a:xfrm flipH="1">
              <a:off x="2271706" y="3027392"/>
              <a:ext cx="1930465" cy="0"/>
            </a:xfrm>
            <a:prstGeom prst="line">
              <a:avLst/>
            </a:prstGeom>
            <a:noFill/>
            <a:ln w="19050" cap="flat" cmpd="sng" algn="ctr">
              <a:solidFill>
                <a:srgbClr val="00B0F0"/>
              </a:solidFill>
              <a:prstDash val="solid"/>
            </a:ln>
            <a:effectLst/>
          </p:spPr>
        </p:cxnSp>
        <p:sp>
          <p:nvSpPr>
            <p:cNvPr id="153" name="TextBox 152"/>
            <p:cNvSpPr txBox="1"/>
            <p:nvPr/>
          </p:nvSpPr>
          <p:spPr>
            <a:xfrm>
              <a:off x="1968703" y="3516382"/>
              <a:ext cx="2536472" cy="993471"/>
            </a:xfrm>
            <a:prstGeom prst="rect">
              <a:avLst/>
            </a:prstGeom>
            <a:noFill/>
          </p:spPr>
          <p:txBody>
            <a:bodyPr wrap="square" rtlCol="0">
              <a:spAutoFit/>
            </a:bodyPr>
            <a:lstStyle/>
            <a:p>
              <a:pPr marL="285750" indent="-285750" algn="ctr" defTabSz="457212">
                <a:buFont typeface="Arial" panose="020B0604020202020204" pitchFamily="34" charset="0"/>
                <a:buChar char="•"/>
                <a:defRPr/>
              </a:pPr>
              <a:r>
                <a:rPr lang="en-US" sz="2400" b="1" kern="0" dirty="0">
                  <a:solidFill>
                    <a:srgbClr val="000000"/>
                  </a:solidFill>
                  <a:latin typeface="Raleway"/>
                  <a:cs typeface="Raleway"/>
                </a:rPr>
                <a:t>4,800 drivers</a:t>
              </a:r>
            </a:p>
            <a:p>
              <a:pPr marL="285750" indent="-285750" algn="ctr" defTabSz="457212">
                <a:buFont typeface="Arial" panose="020B0604020202020204" pitchFamily="34" charset="0"/>
                <a:buChar char="•"/>
                <a:defRPr/>
              </a:pPr>
              <a:r>
                <a:rPr lang="en-US" sz="2400" b="1" kern="0" dirty="0">
                  <a:solidFill>
                    <a:srgbClr val="000000"/>
                  </a:solidFill>
                  <a:latin typeface="Raleway"/>
                  <a:cs typeface="Raleway"/>
                </a:rPr>
                <a:t>£345.8M in revenue</a:t>
              </a:r>
            </a:p>
            <a:p>
              <a:pPr marL="285750" indent="-285750" algn="ctr" defTabSz="457212">
                <a:buFont typeface="Arial" panose="020B0604020202020204" pitchFamily="34" charset="0"/>
                <a:buChar char="•"/>
                <a:defRPr/>
              </a:pPr>
              <a:r>
                <a:rPr lang="en-US" sz="2400" b="1" kern="0" dirty="0">
                  <a:solidFill>
                    <a:srgbClr val="000000"/>
                  </a:solidFill>
                  <a:latin typeface="Raleway"/>
                  <a:cs typeface="Raleway"/>
                </a:rPr>
                <a:t>31% increase in revenue</a:t>
              </a:r>
            </a:p>
          </p:txBody>
        </p:sp>
      </p:gr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LONDON MARKET VALIDATION</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sp>
        <p:nvSpPr>
          <p:cNvPr id="31" name="TextBox 30"/>
          <p:cNvSpPr txBox="1"/>
          <p:nvPr/>
        </p:nvSpPr>
        <p:spPr>
          <a:xfrm>
            <a:off x="851104" y="906666"/>
            <a:ext cx="3569562" cy="307777"/>
          </a:xfrm>
          <a:prstGeom prst="rect">
            <a:avLst/>
          </a:prstGeom>
          <a:noFill/>
        </p:spPr>
        <p:txBody>
          <a:bodyPr wrap="square" rtlCol="0">
            <a:spAutoFit/>
          </a:bodyPr>
          <a:lstStyle/>
          <a:p>
            <a:r>
              <a:rPr lang="en-US" sz="1400" dirty="0">
                <a:latin typeface="Roboto Regular"/>
                <a:cs typeface="Roboto Regular"/>
              </a:rPr>
              <a:t>USED FOR FOUR HERO POINTS</a:t>
            </a: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8</a:t>
            </a:fld>
            <a:endParaRPr lang="en-US" dirty="0">
              <a:solidFill>
                <a:schemeClr val="bg1"/>
              </a:solidFill>
              <a:latin typeface="Calibri" charset="0"/>
              <a:ea typeface="Calibri" charset="0"/>
              <a:cs typeface="Calibri" charset="0"/>
            </a:endParaRPr>
          </a:p>
        </p:txBody>
      </p:sp>
      <p:pic>
        <p:nvPicPr>
          <p:cNvPr id="27" name="Picture 6" descr="Image result for addison lee logo png">
            <a:extLst>
              <a:ext uri="{FF2B5EF4-FFF2-40B4-BE49-F238E27FC236}">
                <a16:creationId xmlns:a16="http://schemas.microsoft.com/office/drawing/2014/main" id="{842CE5F3-9E66-5541-BB08-DB5B824CA364}"/>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15128" y="1941498"/>
            <a:ext cx="3692798" cy="5539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91F5C344-AA75-B146-8B2E-504EEE201ADD}"/>
              </a:ext>
            </a:extLst>
          </p:cNvPr>
          <p:cNvGrpSpPr/>
          <p:nvPr/>
        </p:nvGrpSpPr>
        <p:grpSpPr>
          <a:xfrm>
            <a:off x="6132687" y="1670445"/>
            <a:ext cx="4881852" cy="3804409"/>
            <a:chOff x="1968703" y="2105395"/>
            <a:chExt cx="2536472" cy="3148778"/>
          </a:xfrm>
        </p:grpSpPr>
        <p:sp>
          <p:nvSpPr>
            <p:cNvPr id="33" name="Rectangle 32">
              <a:extLst>
                <a:ext uri="{FF2B5EF4-FFF2-40B4-BE49-F238E27FC236}">
                  <a16:creationId xmlns:a16="http://schemas.microsoft.com/office/drawing/2014/main" id="{026B915C-F0C6-6A42-929A-E3EAACCA52CB}"/>
                </a:ext>
              </a:extLst>
            </p:cNvPr>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41" name="Straight Connector 40">
              <a:extLst>
                <a:ext uri="{FF2B5EF4-FFF2-40B4-BE49-F238E27FC236}">
                  <a16:creationId xmlns:a16="http://schemas.microsoft.com/office/drawing/2014/main" id="{1E789CB5-D3DE-BF43-8583-D1850655ECE9}"/>
                </a:ext>
              </a:extLst>
            </p:cNvPr>
            <p:cNvCxnSpPr>
              <a:cxnSpLocks/>
            </p:cNvCxnSpPr>
            <p:nvPr/>
          </p:nvCxnSpPr>
          <p:spPr>
            <a:xfrm flipH="1">
              <a:off x="2271706" y="3027392"/>
              <a:ext cx="1930465" cy="0"/>
            </a:xfrm>
            <a:prstGeom prst="line">
              <a:avLst/>
            </a:prstGeom>
            <a:noFill/>
            <a:ln w="19050" cap="flat" cmpd="sng" algn="ctr">
              <a:solidFill>
                <a:srgbClr val="00B0F0"/>
              </a:solidFill>
              <a:prstDash val="solid"/>
            </a:ln>
            <a:effectLst/>
          </p:spPr>
        </p:cxnSp>
        <p:sp>
          <p:nvSpPr>
            <p:cNvPr id="47" name="TextBox 46">
              <a:extLst>
                <a:ext uri="{FF2B5EF4-FFF2-40B4-BE49-F238E27FC236}">
                  <a16:creationId xmlns:a16="http://schemas.microsoft.com/office/drawing/2014/main" id="{F5C67532-36A9-1D4C-B2BB-998BB05D56C4}"/>
                </a:ext>
              </a:extLst>
            </p:cNvPr>
            <p:cNvSpPr txBox="1"/>
            <p:nvPr/>
          </p:nvSpPr>
          <p:spPr>
            <a:xfrm>
              <a:off x="1968703" y="3514872"/>
              <a:ext cx="2536472" cy="993471"/>
            </a:xfrm>
            <a:prstGeom prst="rect">
              <a:avLst/>
            </a:prstGeom>
            <a:noFill/>
          </p:spPr>
          <p:txBody>
            <a:bodyPr wrap="square" rtlCol="0">
              <a:spAutoFit/>
            </a:bodyPr>
            <a:lstStyle/>
            <a:p>
              <a:pPr marL="285750" indent="-285750" algn="ctr" defTabSz="457212">
                <a:buFont typeface="Arial" panose="020B0604020202020204" pitchFamily="34" charset="0"/>
                <a:buChar char="•"/>
                <a:defRPr/>
              </a:pPr>
              <a:r>
                <a:rPr lang="en-US" sz="2400" b="1" kern="0" dirty="0">
                  <a:solidFill>
                    <a:srgbClr val="000000"/>
                  </a:solidFill>
                  <a:latin typeface="Raleway"/>
                  <a:cs typeface="Raleway"/>
                </a:rPr>
                <a:t>40,000 drivers</a:t>
              </a:r>
            </a:p>
            <a:p>
              <a:pPr marL="285750" indent="-285750" algn="ctr" defTabSz="457212">
                <a:buFont typeface="Arial" panose="020B0604020202020204" pitchFamily="34" charset="0"/>
                <a:buChar char="•"/>
                <a:defRPr/>
              </a:pPr>
              <a:r>
                <a:rPr lang="en-US" sz="2400" b="1" kern="0" dirty="0">
                  <a:solidFill>
                    <a:srgbClr val="000000"/>
                  </a:solidFill>
                  <a:latin typeface="Raleway"/>
                  <a:cs typeface="Raleway"/>
                </a:rPr>
                <a:t>£36.9M in revenue</a:t>
              </a:r>
            </a:p>
            <a:p>
              <a:pPr marL="285750" indent="-285750" algn="ctr" defTabSz="457212">
                <a:buFont typeface="Arial" panose="020B0604020202020204" pitchFamily="34" charset="0"/>
                <a:buChar char="•"/>
                <a:defRPr/>
              </a:pPr>
              <a:r>
                <a:rPr lang="en-US" sz="2400" b="1" kern="0" dirty="0">
                  <a:solidFill>
                    <a:srgbClr val="000000"/>
                  </a:solidFill>
                  <a:latin typeface="Raleway"/>
                  <a:cs typeface="Raleway"/>
                </a:rPr>
                <a:t>59% increase in revenue</a:t>
              </a:r>
            </a:p>
          </p:txBody>
        </p:sp>
      </p:grpSp>
      <p:pic>
        <p:nvPicPr>
          <p:cNvPr id="49" name="Picture 4" descr="Image result for uber logo png">
            <a:extLst>
              <a:ext uri="{FF2B5EF4-FFF2-40B4-BE49-F238E27FC236}">
                <a16:creationId xmlns:a16="http://schemas.microsoft.com/office/drawing/2014/main" id="{283086B0-AF89-DD4A-95C2-2640CB01CCE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231443" y="1941498"/>
            <a:ext cx="2684336" cy="5599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8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27"/>
                                        </p:tgtEl>
                                      </p:cBhvr>
                                    </p:animEffect>
                                    <p:animScale>
                                      <p:cBhvr>
                                        <p:cTn id="19" dur="250" autoRev="1" fill="hold"/>
                                        <p:tgtEl>
                                          <p:spTgt spid="27"/>
                                        </p:tgtEl>
                                      </p:cBhvr>
                                      <p:by x="105000" y="105000"/>
                                    </p:animScale>
                                  </p:childTnLst>
                                </p:cTn>
                              </p:par>
                              <p:par>
                                <p:cTn id="20" presetID="53" presetClass="entr" presetSubtype="16"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26" presetClass="emph" presetSubtype="0" fill="hold" nodeType="withEffect">
                                  <p:stCondLst>
                                    <p:cond delay="0"/>
                                  </p:stCondLst>
                                  <p:childTnLst>
                                    <p:animEffect transition="out" filter="fade">
                                      <p:cBhvr>
                                        <p:cTn id="26" dur="500" tmFilter="0, 0; .2, .5; .8, .5; 1, 0"/>
                                        <p:tgtEl>
                                          <p:spTgt spid="49"/>
                                        </p:tgtEl>
                                      </p:cBhvr>
                                    </p:animEffect>
                                    <p:animScale>
                                      <p:cBhvr>
                                        <p:cTn id="27"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a:xfrm>
            <a:off x="9884240" y="5844808"/>
            <a:ext cx="445275" cy="441702"/>
          </a:xfrm>
          <a:prstGeom prst="rect">
            <a:avLst/>
          </a:prstGeom>
        </p:spPr>
        <p:txBody>
          <a:bodyPr anchor="ctr"/>
          <a:lstStyle/>
          <a:p>
            <a:pPr algn="ctr"/>
            <a:fld id="{010B77E7-8D76-A248-9E9F-68FC055C9F4B}" type="slidenum">
              <a:rPr lang="en-US" sz="1050">
                <a:solidFill>
                  <a:schemeClr val="bg1"/>
                </a:solidFill>
                <a:latin typeface="Roboto" charset="0"/>
                <a:ea typeface="Roboto" charset="0"/>
                <a:cs typeface="Roboto" charset="0"/>
              </a:rPr>
              <a:pPr algn="ctr"/>
              <a:t>9</a:t>
            </a:fld>
            <a:endParaRPr lang="en-US" sz="1050" dirty="0">
              <a:solidFill>
                <a:schemeClr val="bg1"/>
              </a:solidFill>
              <a:latin typeface="Roboto" charset="0"/>
              <a:ea typeface="Roboto" charset="0"/>
              <a:cs typeface="Roboto" charset="0"/>
            </a:endParaRPr>
          </a:p>
        </p:txBody>
      </p:sp>
      <p:grpSp>
        <p:nvGrpSpPr>
          <p:cNvPr id="2" name="Group 1"/>
          <p:cNvGrpSpPr/>
          <p:nvPr/>
        </p:nvGrpSpPr>
        <p:grpSpPr>
          <a:xfrm>
            <a:off x="964766" y="1383145"/>
            <a:ext cx="5452812" cy="4091710"/>
            <a:chOff x="1968703" y="1867607"/>
            <a:chExt cx="2568172" cy="3386566"/>
          </a:xfrm>
        </p:grpSpPr>
        <p:sp>
          <p:nvSpPr>
            <p:cNvPr id="150" name="Rectangle 149"/>
            <p:cNvSpPr/>
            <p:nvPr/>
          </p:nvSpPr>
          <p:spPr>
            <a:xfrm>
              <a:off x="1968703" y="2105395"/>
              <a:ext cx="2536472" cy="3148778"/>
            </a:xfrm>
            <a:prstGeom prst="rect">
              <a:avLst/>
            </a:prstGeom>
            <a:solidFill>
              <a:srgbClr val="00B0F0">
                <a:alpha val="8000"/>
              </a:srgbClr>
            </a:solidFill>
            <a:ln w="19050" cap="flat" cmpd="sng" algn="ctr">
              <a:solidFill>
                <a:srgbClr val="00B0F0"/>
              </a:solidFill>
              <a:prstDash val="solid"/>
            </a:ln>
            <a:effectLst/>
          </p:spPr>
          <p:txBody>
            <a:bodyPr rtlCol="0" anchor="ctr"/>
            <a:lstStyle/>
            <a:p>
              <a:pPr algn="ctr" defTabSz="457212">
                <a:defRPr/>
              </a:pPr>
              <a:endParaRPr lang="en-US" kern="0" dirty="0">
                <a:solidFill>
                  <a:srgbClr val="E53935"/>
                </a:solidFill>
                <a:latin typeface="Calibri"/>
                <a:ea typeface=""/>
                <a:cs typeface=""/>
              </a:endParaRPr>
            </a:p>
          </p:txBody>
        </p:sp>
        <p:cxnSp>
          <p:nvCxnSpPr>
            <p:cNvPr id="151" name="Straight Connector 150"/>
            <p:cNvCxnSpPr>
              <a:cxnSpLocks/>
            </p:cNvCxnSpPr>
            <p:nvPr/>
          </p:nvCxnSpPr>
          <p:spPr>
            <a:xfrm flipH="1">
              <a:off x="2271706" y="3169557"/>
              <a:ext cx="1930465" cy="0"/>
            </a:xfrm>
            <a:prstGeom prst="line">
              <a:avLst/>
            </a:prstGeom>
            <a:noFill/>
            <a:ln w="19050" cap="flat" cmpd="sng" algn="ctr">
              <a:solidFill>
                <a:srgbClr val="00B0F0"/>
              </a:solidFill>
              <a:prstDash val="solid"/>
            </a:ln>
            <a:effectLst/>
          </p:spPr>
        </p:cxnSp>
        <p:sp>
          <p:nvSpPr>
            <p:cNvPr id="153" name="TextBox 152"/>
            <p:cNvSpPr txBox="1"/>
            <p:nvPr/>
          </p:nvSpPr>
          <p:spPr>
            <a:xfrm>
              <a:off x="2000403" y="1867607"/>
              <a:ext cx="2536472" cy="1299153"/>
            </a:xfrm>
            <a:prstGeom prst="rect">
              <a:avLst/>
            </a:prstGeom>
            <a:noFill/>
          </p:spPr>
          <p:txBody>
            <a:bodyPr wrap="square" rtlCol="0">
              <a:spAutoFit/>
            </a:bodyPr>
            <a:lstStyle/>
            <a:p>
              <a:pPr marL="285750" indent="-285750" algn="ctr" defTabSz="457212">
                <a:buFont typeface="Arial" panose="020B0604020202020204" pitchFamily="34" charset="0"/>
                <a:buChar char="•"/>
                <a:defRPr/>
              </a:pPr>
              <a:endParaRPr lang="en-US" sz="2400" b="1" kern="0" dirty="0">
                <a:solidFill>
                  <a:srgbClr val="000000"/>
                </a:solidFill>
                <a:latin typeface="Raleway"/>
                <a:cs typeface="Raleway"/>
              </a:endParaRPr>
            </a:p>
            <a:p>
              <a:pPr marL="285750" indent="-285750" defTabSz="457212">
                <a:buFont typeface="Arial" panose="020B0604020202020204" pitchFamily="34" charset="0"/>
                <a:buChar char="•"/>
                <a:defRPr/>
              </a:pPr>
              <a:r>
                <a:rPr lang="en-GB" sz="2400" dirty="0">
                  <a:latin typeface="Akrobat" panose="00000600000000000000" pitchFamily="50" charset="0"/>
                </a:rPr>
                <a:t>Total licensed vehicles increased by 16% to 281.000 since 2015. </a:t>
              </a:r>
            </a:p>
            <a:p>
              <a:pPr marL="285750" indent="-285750" defTabSz="457212">
                <a:buFont typeface="Arial" panose="020B0604020202020204" pitchFamily="34" charset="0"/>
                <a:buChar char="•"/>
                <a:defRPr/>
              </a:pPr>
              <a:r>
                <a:rPr lang="en-GB" sz="2400" dirty="0">
                  <a:latin typeface="Akrobat" panose="00000600000000000000" pitchFamily="50" charset="0"/>
                </a:rPr>
                <a:t>23.6% increase in licensed private hire</a:t>
              </a:r>
              <a:endParaRPr lang="en-US" sz="2400" b="1" kern="0" dirty="0">
                <a:solidFill>
                  <a:srgbClr val="000000"/>
                </a:solidFill>
                <a:latin typeface="Raleway"/>
                <a:cs typeface="Raleway"/>
              </a:endParaRPr>
            </a:p>
          </p:txBody>
        </p:sp>
      </p:grpSp>
      <p:sp>
        <p:nvSpPr>
          <p:cNvPr id="29" name="TextBox 28"/>
          <p:cNvSpPr txBox="1"/>
          <p:nvPr/>
        </p:nvSpPr>
        <p:spPr>
          <a:xfrm>
            <a:off x="851104" y="450664"/>
            <a:ext cx="5834703" cy="523220"/>
          </a:xfrm>
          <a:prstGeom prst="rect">
            <a:avLst/>
          </a:prstGeom>
          <a:noFill/>
        </p:spPr>
        <p:txBody>
          <a:bodyPr wrap="square" rtlCol="0">
            <a:spAutoFit/>
          </a:bodyPr>
          <a:lstStyle/>
          <a:p>
            <a:r>
              <a:rPr lang="en-US" sz="2800" dirty="0">
                <a:solidFill>
                  <a:srgbClr val="00B0F0"/>
                </a:solidFill>
                <a:latin typeface="Roboto Black"/>
                <a:cs typeface="Roboto Black"/>
              </a:rPr>
              <a:t>UK MARKET SIZE</a:t>
            </a:r>
          </a:p>
        </p:txBody>
      </p:sp>
      <p:sp>
        <p:nvSpPr>
          <p:cNvPr id="30" name="Rectangle 29"/>
          <p:cNvSpPr/>
          <p:nvPr/>
        </p:nvSpPr>
        <p:spPr>
          <a:xfrm>
            <a:off x="723566" y="574652"/>
            <a:ext cx="100464" cy="602035"/>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B0F0"/>
              </a:solidFill>
            </a:endParaRPr>
          </a:p>
        </p:txBody>
      </p:sp>
      <p:cxnSp>
        <p:nvCxnSpPr>
          <p:cNvPr id="32" name="Straight Connector 31"/>
          <p:cNvCxnSpPr/>
          <p:nvPr/>
        </p:nvCxnSpPr>
        <p:spPr>
          <a:xfrm>
            <a:off x="723566" y="6065659"/>
            <a:ext cx="100460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1014539" y="5857871"/>
            <a:ext cx="441702" cy="4417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Slide Number Placeholder 4"/>
          <p:cNvSpPr txBox="1">
            <a:spLocks/>
          </p:cNvSpPr>
          <p:nvPr/>
        </p:nvSpPr>
        <p:spPr>
          <a:xfrm>
            <a:off x="11014540" y="5844808"/>
            <a:ext cx="445275" cy="44170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03A4A84-9A15-8B44-B5AE-4C4C30C2C8A4}" type="slidenum">
              <a:rPr lang="en-US" smtClean="0">
                <a:solidFill>
                  <a:schemeClr val="bg1"/>
                </a:solidFill>
                <a:latin typeface="Calibri" charset="0"/>
                <a:ea typeface="Calibri" charset="0"/>
                <a:cs typeface="Calibri" charset="0"/>
              </a:rPr>
              <a:t>9</a:t>
            </a:fld>
            <a:endParaRPr lang="en-US" dirty="0">
              <a:solidFill>
                <a:schemeClr val="bg1"/>
              </a:solidFill>
              <a:latin typeface="Calibri" charset="0"/>
              <a:ea typeface="Calibri" charset="0"/>
              <a:cs typeface="Calibri" charset="0"/>
            </a:endParaRPr>
          </a:p>
        </p:txBody>
      </p:sp>
      <p:pic>
        <p:nvPicPr>
          <p:cNvPr id="19" name="Picture 18">
            <a:extLst>
              <a:ext uri="{FF2B5EF4-FFF2-40B4-BE49-F238E27FC236}">
                <a16:creationId xmlns:a16="http://schemas.microsoft.com/office/drawing/2014/main" id="{6886DD80-445F-4CAC-AD84-D39040A8159F}"/>
              </a:ext>
            </a:extLst>
          </p:cNvPr>
          <p:cNvPicPr/>
          <p:nvPr/>
        </p:nvPicPr>
        <p:blipFill>
          <a:blip r:embed="rId2">
            <a:extLst>
              <a:ext uri="{28A0092B-C50C-407E-A947-70E740481C1C}">
                <a14:useLocalDpi xmlns:a14="http://schemas.microsoft.com/office/drawing/2010/main"/>
              </a:ext>
            </a:extLst>
          </a:blip>
          <a:stretch>
            <a:fillRect/>
          </a:stretch>
        </p:blipFill>
        <p:spPr>
          <a:xfrm>
            <a:off x="6712881" y="0"/>
            <a:ext cx="4181299" cy="6065659"/>
          </a:xfrm>
          <a:prstGeom prst="rect">
            <a:avLst/>
          </a:prstGeom>
        </p:spPr>
      </p:pic>
      <p:graphicFrame>
        <p:nvGraphicFramePr>
          <p:cNvPr id="20" name="Chart 19">
            <a:extLst>
              <a:ext uri="{FF2B5EF4-FFF2-40B4-BE49-F238E27FC236}">
                <a16:creationId xmlns:a16="http://schemas.microsoft.com/office/drawing/2014/main" id="{A11645EF-A0DC-4B24-983A-7C51F3C7C5D2}"/>
              </a:ext>
            </a:extLst>
          </p:cNvPr>
          <p:cNvGraphicFramePr/>
          <p:nvPr>
            <p:extLst>
              <p:ext uri="{D42A27DB-BD31-4B8C-83A1-F6EECF244321}">
                <p14:modId xmlns:p14="http://schemas.microsoft.com/office/powerpoint/2010/main" val="440230993"/>
              </p:ext>
            </p:extLst>
          </p:nvPr>
        </p:nvGraphicFramePr>
        <p:xfrm>
          <a:off x="1189593" y="2840955"/>
          <a:ext cx="4906407" cy="2633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465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3769</TotalTime>
  <Words>993</Words>
  <Application>Microsoft Office PowerPoint</Application>
  <PresentationFormat>Widescreen</PresentationFormat>
  <Paragraphs>265</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Adobe Fangsong Std R</vt:lpstr>
      <vt:lpstr>Akrobat</vt:lpstr>
      <vt:lpstr>Arial</vt:lpstr>
      <vt:lpstr>Calibri</vt:lpstr>
      <vt:lpstr>Calibri Light</vt:lpstr>
      <vt:lpstr>Rajdhani</vt:lpstr>
      <vt:lpstr>Raleway</vt:lpstr>
      <vt:lpstr>Roboto</vt:lpstr>
      <vt:lpstr>Roboto Black</vt:lpstr>
      <vt:lpstr>Roboto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Saqib Munir</dc:creator>
  <cp:lastModifiedBy>Slawomir Chmielewski</cp:lastModifiedBy>
  <cp:revision>56</cp:revision>
  <dcterms:created xsi:type="dcterms:W3CDTF">2018-04-27T19:17:58Z</dcterms:created>
  <dcterms:modified xsi:type="dcterms:W3CDTF">2018-05-02T19:09:56Z</dcterms:modified>
</cp:coreProperties>
</file>